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2" r:id="rId2"/>
    <p:sldId id="319" r:id="rId3"/>
    <p:sldId id="327" r:id="rId4"/>
    <p:sldId id="317" r:id="rId5"/>
    <p:sldId id="343" r:id="rId6"/>
    <p:sldId id="344" r:id="rId7"/>
    <p:sldId id="345" r:id="rId8"/>
    <p:sldId id="346" r:id="rId9"/>
    <p:sldId id="352" r:id="rId10"/>
    <p:sldId id="353" r:id="rId11"/>
    <p:sldId id="349" r:id="rId12"/>
    <p:sldId id="350" r:id="rId13"/>
    <p:sldId id="324" r:id="rId14"/>
    <p:sldId id="351" r:id="rId15"/>
    <p:sldId id="341" r:id="rId16"/>
    <p:sldId id="325" r:id="rId17"/>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DC94"/>
    <a:srgbClr val="82CA5E"/>
    <a:srgbClr val="72C349"/>
    <a:srgbClr val="236B1F"/>
    <a:srgbClr val="F7F9F1"/>
    <a:srgbClr val="4E8E2E"/>
    <a:srgbClr val="2B8527"/>
    <a:srgbClr val="7ED87A"/>
    <a:srgbClr val="38AC32"/>
    <a:srgbClr val="E4F4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374" autoAdjust="0"/>
  </p:normalViewPr>
  <p:slideViewPr>
    <p:cSldViewPr>
      <p:cViewPr varScale="1">
        <p:scale>
          <a:sx n="114" d="100"/>
          <a:sy n="114" d="100"/>
        </p:scale>
        <p:origin x="152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7.7885366535347916E-2"/>
          <c:y val="0.17133865142755744"/>
          <c:w val="0.51029974845661796"/>
          <c:h val="0.69573638330607745"/>
        </c:manualLayout>
      </c:layout>
      <c:pie3DChart>
        <c:varyColors val="1"/>
        <c:dLbls>
          <c:showLegendKey val="0"/>
          <c:showVal val="0"/>
          <c:showCatName val="0"/>
          <c:showSerName val="0"/>
          <c:showPercent val="0"/>
          <c:showBubbleSize val="0"/>
          <c:showLeaderLines val="0"/>
        </c:dLbls>
      </c:pie3DChart>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7.7885366535347916E-2"/>
          <c:y val="0.17133865142755744"/>
          <c:w val="0.51029974845661796"/>
          <c:h val="0.69573638330607745"/>
        </c:manualLayout>
      </c:layout>
      <c:pie3DChart>
        <c:varyColors val="1"/>
        <c:dLbls>
          <c:showLegendKey val="0"/>
          <c:showVal val="0"/>
          <c:showCatName val="0"/>
          <c:showSerName val="0"/>
          <c:showPercent val="0"/>
          <c:showBubbleSize val="0"/>
          <c:showLeaderLines val="0"/>
        </c:dLbls>
      </c:pie3DChart>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ru-RU" dirty="0"/>
              <a:t>Нарушения стандартов раскрытия</a:t>
            </a:r>
            <a:r>
              <a:rPr lang="ru-RU" baseline="0" dirty="0"/>
              <a:t> информации</a:t>
            </a:r>
            <a:endParaRPr lang="ru-R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Ряд 1</c:v>
                </c:pt>
              </c:strCache>
            </c:strRef>
          </c:tx>
          <c:spPr>
            <a:solidFill>
              <a:schemeClr val="accent1"/>
            </a:solidFill>
            <a:ln>
              <a:noFill/>
            </a:ln>
            <a:effectLst/>
          </c:spPr>
          <c:invertIfNegative val="0"/>
          <c:cat>
            <c:numRef>
              <c:f>Лист1!$A$2:$A$4</c:f>
              <c:numCache>
                <c:formatCode>General</c:formatCode>
                <c:ptCount val="3"/>
                <c:pt idx="0">
                  <c:v>2022</c:v>
                </c:pt>
                <c:pt idx="1">
                  <c:v>2023</c:v>
                </c:pt>
                <c:pt idx="2">
                  <c:v>2024</c:v>
                </c:pt>
              </c:numCache>
            </c:numRef>
          </c:cat>
          <c:val>
            <c:numRef>
              <c:f>Лист1!$B$2:$B$4</c:f>
              <c:numCache>
                <c:formatCode>General</c:formatCode>
                <c:ptCount val="3"/>
                <c:pt idx="0">
                  <c:v>263</c:v>
                </c:pt>
                <c:pt idx="1">
                  <c:v>119</c:v>
                </c:pt>
                <c:pt idx="2">
                  <c:v>86</c:v>
                </c:pt>
              </c:numCache>
            </c:numRef>
          </c:val>
          <c:extLst>
            <c:ext xmlns:c16="http://schemas.microsoft.com/office/drawing/2014/chart" uri="{C3380CC4-5D6E-409C-BE32-E72D297353CC}">
              <c16:uniqueId val="{00000000-7D5F-4885-8664-8D29D040F704}"/>
            </c:ext>
          </c:extLst>
        </c:ser>
        <c:dLbls>
          <c:showLegendKey val="0"/>
          <c:showVal val="0"/>
          <c:showCatName val="0"/>
          <c:showSerName val="0"/>
          <c:showPercent val="0"/>
          <c:showBubbleSize val="0"/>
        </c:dLbls>
        <c:gapWidth val="219"/>
        <c:overlap val="-27"/>
        <c:axId val="286292032"/>
        <c:axId val="286290952"/>
      </c:barChart>
      <c:catAx>
        <c:axId val="286292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286290952"/>
        <c:crosses val="autoZero"/>
        <c:auto val="1"/>
        <c:lblAlgn val="ctr"/>
        <c:lblOffset val="100"/>
        <c:noMultiLvlLbl val="0"/>
      </c:catAx>
      <c:valAx>
        <c:axId val="286290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2862920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4640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49688" y="1"/>
            <a:ext cx="2946400" cy="496332"/>
          </a:xfrm>
          <a:prstGeom prst="rect">
            <a:avLst/>
          </a:prstGeom>
        </p:spPr>
        <p:txBody>
          <a:bodyPr vert="horz" lIns="91440" tIns="45720" rIns="91440" bIns="45720" rtlCol="0"/>
          <a:lstStyle>
            <a:lvl1pPr algn="r">
              <a:defRPr sz="1200"/>
            </a:lvl1pPr>
          </a:lstStyle>
          <a:p>
            <a:fld id="{786EFAD4-61D0-4B9D-BE05-FDC711EFC126}" type="datetimeFigureOut">
              <a:rPr lang="ru-RU" smtClean="0"/>
              <a:t>11.04.2025</a:t>
            </a:fld>
            <a:endParaRPr lang="ru-RU"/>
          </a:p>
        </p:txBody>
      </p:sp>
      <p:sp>
        <p:nvSpPr>
          <p:cNvPr id="4" name="Нижний колонтитул 3"/>
          <p:cNvSpPr>
            <a:spLocks noGrp="1"/>
          </p:cNvSpPr>
          <p:nvPr>
            <p:ph type="ftr" sz="quarter" idx="2"/>
          </p:nvPr>
        </p:nvSpPr>
        <p:spPr>
          <a:xfrm>
            <a:off x="0" y="9428711"/>
            <a:ext cx="2946400" cy="496332"/>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49688" y="9428711"/>
            <a:ext cx="2946400" cy="496332"/>
          </a:xfrm>
          <a:prstGeom prst="rect">
            <a:avLst/>
          </a:prstGeom>
        </p:spPr>
        <p:txBody>
          <a:bodyPr vert="horz" lIns="91440" tIns="45720" rIns="91440" bIns="45720" rtlCol="0" anchor="b"/>
          <a:lstStyle>
            <a:lvl1pPr algn="r">
              <a:defRPr sz="1200"/>
            </a:lvl1pPr>
          </a:lstStyle>
          <a:p>
            <a:fld id="{9D627246-8CDD-4EBD-88B5-7F7E195D73DF}" type="slidenum">
              <a:rPr lang="ru-RU" smtClean="0"/>
              <a:t>‹#›</a:t>
            </a:fld>
            <a:endParaRPr lang="ru-RU"/>
          </a:p>
        </p:txBody>
      </p:sp>
    </p:spTree>
    <p:extLst>
      <p:ext uri="{BB962C8B-B14F-4D97-AF65-F5344CB8AC3E}">
        <p14:creationId xmlns:p14="http://schemas.microsoft.com/office/powerpoint/2010/main" val="1802132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45659"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1"/>
            <a:ext cx="2945659" cy="496332"/>
          </a:xfrm>
          <a:prstGeom prst="rect">
            <a:avLst/>
          </a:prstGeom>
        </p:spPr>
        <p:txBody>
          <a:bodyPr vert="horz" lIns="91440" tIns="45720" rIns="91440" bIns="45720" rtlCol="0"/>
          <a:lstStyle>
            <a:lvl1pPr algn="r">
              <a:defRPr sz="1200"/>
            </a:lvl1pPr>
          </a:lstStyle>
          <a:p>
            <a:fld id="{806B6749-AEB6-47C4-9DB9-39FD8E551741}" type="datetimeFigureOut">
              <a:rPr lang="ru-RU" smtClean="0"/>
              <a:t>11.04.2025</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154"/>
            <a:ext cx="5438140" cy="446698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B852CBFA-BA6A-4AD3-AE32-A125A78488D1}" type="slidenum">
              <a:rPr lang="ru-RU" smtClean="0"/>
              <a:t>‹#›</a:t>
            </a:fld>
            <a:endParaRPr lang="ru-RU"/>
          </a:p>
        </p:txBody>
      </p:sp>
    </p:spTree>
    <p:extLst>
      <p:ext uri="{BB962C8B-B14F-4D97-AF65-F5344CB8AC3E}">
        <p14:creationId xmlns:p14="http://schemas.microsoft.com/office/powerpoint/2010/main" val="3052366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852CBFA-BA6A-4AD3-AE32-A125A78488D1}" type="slidenum">
              <a:rPr lang="ru-RU" smtClean="0"/>
              <a:t>1</a:t>
            </a:fld>
            <a:endParaRPr lang="ru-RU"/>
          </a:p>
        </p:txBody>
      </p:sp>
    </p:spTree>
    <p:extLst>
      <p:ext uri="{BB962C8B-B14F-4D97-AF65-F5344CB8AC3E}">
        <p14:creationId xmlns:p14="http://schemas.microsoft.com/office/powerpoint/2010/main" val="1030308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76EF8E23-8E95-4217-BE24-D3756B63E9B2}" type="datetimeFigureOut">
              <a:rPr lang="ru-RU" smtClean="0"/>
              <a:t>11.04.2025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259755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6EF8E23-8E95-4217-BE24-D3756B63E9B2}" type="datetimeFigureOut">
              <a:rPr lang="ru-RU" smtClean="0"/>
              <a:t>11.04.2025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00759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6EF8E23-8E95-4217-BE24-D3756B63E9B2}" type="datetimeFigureOut">
              <a:rPr lang="ru-RU" smtClean="0"/>
              <a:t>11.04.2025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77022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6EF8E23-8E95-4217-BE24-D3756B63E9B2}" type="datetimeFigureOut">
              <a:rPr lang="ru-RU" smtClean="0"/>
              <a:t>11.04.2025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65739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6EF8E23-8E95-4217-BE24-D3756B63E9B2}" type="datetimeFigureOut">
              <a:rPr lang="ru-RU" smtClean="0"/>
              <a:t>11.04.2025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144789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76EF8E23-8E95-4217-BE24-D3756B63E9B2}" type="datetimeFigureOut">
              <a:rPr lang="ru-RU" smtClean="0"/>
              <a:t>11.04.2025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2287164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76EF8E23-8E95-4217-BE24-D3756B63E9B2}" type="datetimeFigureOut">
              <a:rPr lang="ru-RU" smtClean="0"/>
              <a:t>11.04.2025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233988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76EF8E23-8E95-4217-BE24-D3756B63E9B2}" type="datetimeFigureOut">
              <a:rPr lang="ru-RU" smtClean="0"/>
              <a:t>11.04.2025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92493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6EF8E23-8E95-4217-BE24-D3756B63E9B2}" type="datetimeFigureOut">
              <a:rPr lang="ru-RU" smtClean="0"/>
              <a:t>11.04.2025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08431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76EF8E23-8E95-4217-BE24-D3756B63E9B2}" type="datetimeFigureOut">
              <a:rPr lang="ru-RU" smtClean="0"/>
              <a:t>11.04.2025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20855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76EF8E23-8E95-4217-BE24-D3756B63E9B2}" type="datetimeFigureOut">
              <a:rPr lang="ru-RU" smtClean="0"/>
              <a:t>11.04.2025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56B59E-284B-4024-A4AF-A87A262C981D}" type="slidenum">
              <a:rPr lang="ru-RU" smtClean="0"/>
              <a:t>‹#›</a:t>
            </a:fld>
            <a:endParaRPr lang="ru-RU"/>
          </a:p>
        </p:txBody>
      </p:sp>
    </p:spTree>
    <p:extLst>
      <p:ext uri="{BB962C8B-B14F-4D97-AF65-F5344CB8AC3E}">
        <p14:creationId xmlns:p14="http://schemas.microsoft.com/office/powerpoint/2010/main" val="375549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14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F8E23-8E95-4217-BE24-D3756B63E9B2}" type="datetimeFigureOut">
              <a:rPr lang="ru-RU" smtClean="0"/>
              <a:t>11.04.2025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6B59E-284B-4024-A4AF-A87A262C981D}" type="slidenum">
              <a:rPr lang="ru-RU" smtClean="0"/>
              <a:t>‹#›</a:t>
            </a:fld>
            <a:endParaRPr lang="ru-RU"/>
          </a:p>
        </p:txBody>
      </p:sp>
    </p:spTree>
    <p:extLst>
      <p:ext uri="{BB962C8B-B14F-4D97-AF65-F5344CB8AC3E}">
        <p14:creationId xmlns:p14="http://schemas.microsoft.com/office/powerpoint/2010/main" val="3485761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p.eias.ru/" TargetMode="External"/><Relationship Id="rId2" Type="http://schemas.openxmlformats.org/officeDocument/2006/relationships/hyperlink" Target="https://ri.eias.r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info@rstkirov.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2276872"/>
            <a:ext cx="8280920" cy="3046988"/>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endParaRPr lang="ru-RU" sz="3200" b="1" dirty="0">
              <a:ln/>
              <a:solidFill>
                <a:schemeClr val="accent3"/>
              </a:solidFill>
              <a:latin typeface="Times New Roman" panose="02020603050405020304" pitchFamily="18" charset="0"/>
              <a:ea typeface="Times New Roman" panose="02020603050405020304" pitchFamily="18" charset="0"/>
            </a:endParaRPr>
          </a:p>
          <a:p>
            <a:pPr algn="ctr"/>
            <a:r>
              <a:rPr lang="ru-RU" sz="3600" b="1" dirty="0">
                <a:ln/>
                <a:solidFill>
                  <a:schemeClr val="accent3"/>
                </a:solidFill>
                <a:latin typeface="Times New Roman" panose="02020603050405020304" pitchFamily="18" charset="0"/>
                <a:ea typeface="Times New Roman" panose="02020603050405020304" pitchFamily="18" charset="0"/>
              </a:rPr>
              <a:t>Региональный государственный контроль в отношении</a:t>
            </a:r>
          </a:p>
          <a:p>
            <a:pPr algn="ctr"/>
            <a:r>
              <a:rPr lang="ru-RU" sz="3600" b="1" dirty="0">
                <a:ln/>
                <a:solidFill>
                  <a:schemeClr val="accent3"/>
                </a:solidFill>
                <a:latin typeface="Times New Roman" panose="02020603050405020304" pitchFamily="18" charset="0"/>
                <a:ea typeface="Times New Roman" panose="02020603050405020304" pitchFamily="18" charset="0"/>
              </a:rPr>
              <a:t> регулируемых организаций</a:t>
            </a:r>
          </a:p>
          <a:p>
            <a:pPr algn="ctr"/>
            <a:endParaRPr lang="ru-RU" sz="3200" b="1" dirty="0">
              <a:ln/>
              <a:solidFill>
                <a:schemeClr val="accent3"/>
              </a:solidFill>
              <a:latin typeface="Times New Roman" panose="02020603050405020304" pitchFamily="18" charset="0"/>
              <a:ea typeface="Calibri" panose="020F0502020204030204" pitchFamily="34" charset="0"/>
            </a:endParaRPr>
          </a:p>
          <a:p>
            <a:pPr algn="just"/>
            <a:r>
              <a:rPr lang="ru-RU" sz="2000" b="1" dirty="0">
                <a:ln/>
                <a:solidFill>
                  <a:schemeClr val="accent3"/>
                </a:solidFill>
                <a:latin typeface="Times New Roman" panose="02020603050405020304" pitchFamily="18" charset="0"/>
                <a:ea typeface="Calibri" panose="020F0502020204030204" pitchFamily="34" charset="0"/>
              </a:rPr>
              <a:t>					</a:t>
            </a:r>
            <a:endParaRPr lang="ru-RU" sz="3600" b="1" dirty="0">
              <a:ln/>
              <a:solidFill>
                <a:schemeClr val="accent3"/>
              </a:solidFill>
            </a:endParaRPr>
          </a:p>
        </p:txBody>
      </p:sp>
      <p:sp>
        <p:nvSpPr>
          <p:cNvPr id="3" name="TextBox 2"/>
          <p:cNvSpPr txBox="1"/>
          <p:nvPr/>
        </p:nvSpPr>
        <p:spPr>
          <a:xfrm>
            <a:off x="3599892" y="5806917"/>
            <a:ext cx="1944216" cy="523220"/>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ru-RU" sz="1400" b="1" dirty="0">
                <a:ln/>
                <a:solidFill>
                  <a:schemeClr val="accent3"/>
                </a:solidFill>
                <a:latin typeface="Times New Roman" panose="02020603050405020304" pitchFamily="18" charset="0"/>
                <a:cs typeface="Times New Roman" panose="02020603050405020304" pitchFamily="18" charset="0"/>
              </a:rPr>
              <a:t>КИРОВ</a:t>
            </a:r>
          </a:p>
          <a:p>
            <a:pPr algn="ctr"/>
            <a:r>
              <a:rPr lang="ru-RU" sz="1400" b="1" dirty="0">
                <a:ln/>
                <a:solidFill>
                  <a:schemeClr val="accent3"/>
                </a:solidFill>
                <a:latin typeface="Times New Roman" panose="02020603050405020304" pitchFamily="18" charset="0"/>
                <a:cs typeface="Times New Roman" panose="02020603050405020304" pitchFamily="18" charset="0"/>
              </a:rPr>
              <a:t>Апрель 2025 года</a:t>
            </a:r>
          </a:p>
        </p:txBody>
      </p:sp>
    </p:spTree>
    <p:extLst>
      <p:ext uri="{BB962C8B-B14F-4D97-AF65-F5344CB8AC3E}">
        <p14:creationId xmlns:p14="http://schemas.microsoft.com/office/powerpoint/2010/main" val="372045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id="{6B9C6167-0E39-2C8B-32F5-B1BCB01D7DC9}"/>
              </a:ext>
            </a:extLst>
          </p:cNvPr>
          <p:cNvSpPr/>
          <p:nvPr/>
        </p:nvSpPr>
        <p:spPr>
          <a:xfrm>
            <a:off x="829047" y="1916832"/>
            <a:ext cx="7704856"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С 01.09.2025 по результатам проведения контрольного (надзорного) мероприятия без взаимодействия акт составляется в случае выявления нарушений обязательных требований либо в иных случаях, предусмотренных положением о виде контроля.</a:t>
            </a:r>
          </a:p>
        </p:txBody>
      </p:sp>
      <p:sp>
        <p:nvSpPr>
          <p:cNvPr id="5" name="Прямоугольник: скругленные углы 4">
            <a:extLst>
              <a:ext uri="{FF2B5EF4-FFF2-40B4-BE49-F238E27FC236}">
                <a16:creationId xmlns:a16="http://schemas.microsoft.com/office/drawing/2014/main" id="{927F24D8-835D-2343-0B4A-87AD5E089DE7}"/>
              </a:ext>
            </a:extLst>
          </p:cNvPr>
          <p:cNvSpPr/>
          <p:nvPr/>
        </p:nvSpPr>
        <p:spPr>
          <a:xfrm>
            <a:off x="829047" y="3717033"/>
            <a:ext cx="7704856"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Предписание об устранении выявленных нарушений обязательных требований выдается контролируемому лицу в случае, если выявленные нарушения обязательных требований не устранены до окончания проведения обязательного профилактического визита.</a:t>
            </a:r>
          </a:p>
        </p:txBody>
      </p:sp>
    </p:spTree>
    <p:extLst>
      <p:ext uri="{BB962C8B-B14F-4D97-AF65-F5344CB8AC3E}">
        <p14:creationId xmlns:p14="http://schemas.microsoft.com/office/powerpoint/2010/main" val="3293777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id="{16F56BA5-F43D-F26D-1025-23459B0EA10A}"/>
              </a:ext>
            </a:extLst>
          </p:cNvPr>
          <p:cNvSpPr/>
          <p:nvPr/>
        </p:nvSpPr>
        <p:spPr>
          <a:xfrm>
            <a:off x="251520" y="1556793"/>
            <a:ext cx="8712968" cy="100811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solidFill>
                  <a:schemeClr val="accent4"/>
                </a:solidFill>
              </a:rPr>
              <a:t>Перечень индикаторов риска нарушений обязательных требований, используемых при осуществлении регионального государственного контроля (надзора) в области регулирования цен (тарифов) в сфере теплоснабжения </a:t>
            </a:r>
          </a:p>
        </p:txBody>
      </p:sp>
      <p:sp>
        <p:nvSpPr>
          <p:cNvPr id="5" name="Прямоугольник 4">
            <a:extLst>
              <a:ext uri="{FF2B5EF4-FFF2-40B4-BE49-F238E27FC236}">
                <a16:creationId xmlns:a16="http://schemas.microsoft.com/office/drawing/2014/main" id="{1DCC69E3-8140-33CA-3ED6-CF416349011D}"/>
              </a:ext>
            </a:extLst>
          </p:cNvPr>
          <p:cNvSpPr/>
          <p:nvPr/>
        </p:nvSpPr>
        <p:spPr>
          <a:xfrm>
            <a:off x="305558" y="2708921"/>
            <a:ext cx="865893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a:t>Отклонение размера понесенных юридическим лицом (индивидуальным предпринимателем), осуществляющим регулируемые виды деятельности в сфере теплоснабжения, операционных расходов по итогам года в меньшую сторону на двадцать и более процентов от установленных в тарифе значений.</a:t>
            </a:r>
          </a:p>
        </p:txBody>
      </p:sp>
      <p:sp>
        <p:nvSpPr>
          <p:cNvPr id="8" name="Прямоугольник 7">
            <a:extLst>
              <a:ext uri="{FF2B5EF4-FFF2-40B4-BE49-F238E27FC236}">
                <a16:creationId xmlns:a16="http://schemas.microsoft.com/office/drawing/2014/main" id="{95DD3633-E62F-67C3-B786-C687341BA666}"/>
              </a:ext>
            </a:extLst>
          </p:cNvPr>
          <p:cNvSpPr/>
          <p:nvPr/>
        </p:nvSpPr>
        <p:spPr>
          <a:xfrm>
            <a:off x="305558" y="3681030"/>
            <a:ext cx="8658930" cy="122413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a:t>Расходование средств на исполнение мероприятий, установленных инвестиционной программой юридического лица (индивидуального предпринимателя), осуществляющего регулируемые виды деятельности в сфере теплоснабжения, за первое полугодие текущего года в размере менее десяти процентов от расходов на реализацию инвестиционной программы, предусмотренных решением правления региональной службы по тарифам Кировской области об установлении цен (тарифов) на текущий год</a:t>
            </a:r>
          </a:p>
        </p:txBody>
      </p:sp>
      <p:sp>
        <p:nvSpPr>
          <p:cNvPr id="2" name="Прямоугольник 1">
            <a:extLst>
              <a:ext uri="{FF2B5EF4-FFF2-40B4-BE49-F238E27FC236}">
                <a16:creationId xmlns:a16="http://schemas.microsoft.com/office/drawing/2014/main" id="{8E0FD6CD-09AF-91D9-A2E2-784B3079DEC4}"/>
              </a:ext>
            </a:extLst>
          </p:cNvPr>
          <p:cNvSpPr/>
          <p:nvPr/>
        </p:nvSpPr>
        <p:spPr>
          <a:xfrm>
            <a:off x="305558" y="5013176"/>
            <a:ext cx="8658930" cy="158417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dirty="0"/>
              <a:t>Превышение более чем на десять процентов фактических доходов от регулируемой деятельности контролируемого лица по итогам прошедшего года по сравнению с учтенной в решении правления региональной службы по тарифам Кировской области об установлении цен (тарифов) на соответствующий период необходимой валовой выручкой при отсутствии факта увеличения более чем на пять процентов объема поставленных (оказанных) по регулируемым ценам товаров (услуг) по сравнению с объемом товаров (услуг), предусмотренных решением правления региональной службы по тарифам Кировской области об установлении цен (тарифов) за тот же период</a:t>
            </a:r>
          </a:p>
        </p:txBody>
      </p:sp>
    </p:spTree>
    <p:extLst>
      <p:ext uri="{BB962C8B-B14F-4D97-AF65-F5344CB8AC3E}">
        <p14:creationId xmlns:p14="http://schemas.microsoft.com/office/powerpoint/2010/main" val="1873716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5427D314-AA8B-315B-803F-776062CB33E4}"/>
              </a:ext>
            </a:extLst>
          </p:cNvPr>
          <p:cNvSpPr/>
          <p:nvPr/>
        </p:nvSpPr>
        <p:spPr>
          <a:xfrm>
            <a:off x="755576" y="1844824"/>
            <a:ext cx="7776864" cy="14401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000" dirty="0">
                <a:solidFill>
                  <a:schemeClr val="accent4"/>
                </a:solidFill>
              </a:rPr>
              <a:t>Перечень индикаторов риска нарушений обязательных требований, используемых при осуществлении регионального государственного контроля (надзора) в сферах естественных монополий </a:t>
            </a:r>
          </a:p>
        </p:txBody>
      </p:sp>
      <p:sp>
        <p:nvSpPr>
          <p:cNvPr id="8" name="Прямоугольник 7">
            <a:extLst>
              <a:ext uri="{FF2B5EF4-FFF2-40B4-BE49-F238E27FC236}">
                <a16:creationId xmlns:a16="http://schemas.microsoft.com/office/drawing/2014/main" id="{2B3D55E2-618A-EAC8-CEF5-BBB1F2386AAD}"/>
              </a:ext>
            </a:extLst>
          </p:cNvPr>
          <p:cNvSpPr/>
          <p:nvPr/>
        </p:nvSpPr>
        <p:spPr>
          <a:xfrm>
            <a:off x="1259632" y="3717032"/>
            <a:ext cx="6840760" cy="25922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a:t>Превышение или уменьшение цены (тарифа), предлагаемой (предлагаемого) к установлению на очередной период регулирования субъектом естественных монополий, над ценой (тарифом), установленной (установленным) на предшествующий период регулирования, более чем в пятикратном размере прогнозируемого среднегодового индекса потребительских цен на очередной финансовый год, определенного в прогнозе социально-экономического развития Российской Федерации на среднесрочный период.</a:t>
            </a:r>
            <a:endParaRPr lang="ru-RU" dirty="0"/>
          </a:p>
        </p:txBody>
      </p:sp>
    </p:spTree>
    <p:extLst>
      <p:ext uri="{BB962C8B-B14F-4D97-AF65-F5344CB8AC3E}">
        <p14:creationId xmlns:p14="http://schemas.microsoft.com/office/powerpoint/2010/main" val="2405810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87391B2-B9F1-4DB2-A51A-02855D914EDE}"/>
              </a:ext>
            </a:extLst>
          </p:cNvPr>
          <p:cNvSpPr>
            <a:spLocks noGrp="1"/>
          </p:cNvSpPr>
          <p:nvPr>
            <p:ph idx="1"/>
          </p:nvPr>
        </p:nvSpPr>
        <p:spPr>
          <a:xfrm>
            <a:off x="457200" y="2492896"/>
            <a:ext cx="8229600" cy="3960440"/>
          </a:xfrm>
        </p:spPr>
        <p:txBody>
          <a:bodyPr>
            <a:noAutofit/>
          </a:bodyPr>
          <a:lstStyle/>
          <a:p>
            <a:r>
              <a:rPr lang="ru-RU" sz="2200" dirty="0">
                <a:latin typeface="Times New Roman" panose="02020603050405020304" pitchFamily="18" charset="0"/>
                <a:cs typeface="Times New Roman" panose="02020603050405020304" pitchFamily="18" charset="0"/>
              </a:rPr>
              <a:t>назначить ответственное лицо за раскрытие информации в федеральной государственной информационной системе ЕИАС;</a:t>
            </a:r>
          </a:p>
          <a:p>
            <a:r>
              <a:rPr lang="ru-RU" sz="2200" dirty="0">
                <a:latin typeface="Times New Roman" panose="02020603050405020304" pitchFamily="18" charset="0"/>
                <a:cs typeface="Times New Roman" panose="02020603050405020304" pitchFamily="18" charset="0"/>
              </a:rPr>
              <a:t>разработать порядок раскрытия информации в федеральной государственной информационной системе ЕИАС;</a:t>
            </a:r>
          </a:p>
          <a:p>
            <a:r>
              <a:rPr lang="ru-RU" sz="2200" dirty="0">
                <a:latin typeface="Times New Roman" panose="02020603050405020304" pitchFamily="18" charset="0"/>
                <a:cs typeface="Times New Roman" panose="02020603050405020304" pitchFamily="18" charset="0"/>
              </a:rPr>
              <a:t>отслеживать изменения НПА;</a:t>
            </a:r>
          </a:p>
          <a:p>
            <a:r>
              <a:rPr lang="ru-RU" sz="2200" dirty="0">
                <a:latin typeface="Times New Roman" panose="02020603050405020304" pitchFamily="18" charset="0"/>
                <a:cs typeface="Times New Roman" panose="02020603050405020304" pitchFamily="18" charset="0"/>
              </a:rPr>
              <a:t>отслеживать информацию, публикуемую на официальном сайте Службы;</a:t>
            </a:r>
          </a:p>
          <a:p>
            <a:pPr algn="just"/>
            <a:r>
              <a:rPr lang="ru-RU" sz="2200" dirty="0">
                <a:latin typeface="Times New Roman" panose="02020603050405020304" pitchFamily="18" charset="0"/>
                <a:cs typeface="Times New Roman" panose="02020603050405020304" pitchFamily="18" charset="0"/>
              </a:rPr>
              <a:t>при возникновении вопросов, связанных с соблюдением обязательных требований, обращаться за консультацией к должностным лицам Службы.</a:t>
            </a:r>
          </a:p>
        </p:txBody>
      </p:sp>
      <p:sp>
        <p:nvSpPr>
          <p:cNvPr id="6" name="Скругленный прямоугольник 3">
            <a:extLst>
              <a:ext uri="{FF2B5EF4-FFF2-40B4-BE49-F238E27FC236}">
                <a16:creationId xmlns:a16="http://schemas.microsoft.com/office/drawing/2014/main" id="{86A4DB4D-388A-4216-92C8-1A2F2CB2ADCB}"/>
              </a:ext>
            </a:extLst>
          </p:cNvPr>
          <p:cNvSpPr/>
          <p:nvPr/>
        </p:nvSpPr>
        <p:spPr>
          <a:xfrm>
            <a:off x="52685" y="1484784"/>
            <a:ext cx="8965817" cy="864096"/>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рекомендации, направленные на исключение фактов нарушения обязательных требований:</a:t>
            </a:r>
          </a:p>
        </p:txBody>
      </p:sp>
    </p:spTree>
    <p:extLst>
      <p:ext uri="{BB962C8B-B14F-4D97-AF65-F5344CB8AC3E}">
        <p14:creationId xmlns:p14="http://schemas.microsoft.com/office/powerpoint/2010/main" val="2999085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id="{1718EA15-A9D0-F58A-3A34-AB4BD59E326F}"/>
              </a:ext>
            </a:extLst>
          </p:cNvPr>
          <p:cNvSpPr/>
          <p:nvPr/>
        </p:nvSpPr>
        <p:spPr>
          <a:xfrm>
            <a:off x="287524" y="1874163"/>
            <a:ext cx="8568952" cy="17281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hlinkClick r:id="rId2"/>
              </a:rPr>
              <a:t>https://ri.eias.ru</a:t>
            </a:r>
            <a:r>
              <a:rPr lang="en-US" dirty="0"/>
              <a:t> – </a:t>
            </a:r>
            <a:r>
              <a:rPr lang="ru-RU" dirty="0"/>
              <a:t>ФГИС ЕИАС</a:t>
            </a:r>
          </a:p>
        </p:txBody>
      </p:sp>
      <p:sp>
        <p:nvSpPr>
          <p:cNvPr id="5" name="Прямоугольник: скругленные углы 4">
            <a:extLst>
              <a:ext uri="{FF2B5EF4-FFF2-40B4-BE49-F238E27FC236}">
                <a16:creationId xmlns:a16="http://schemas.microsoft.com/office/drawing/2014/main" id="{972D3ABE-3AF3-5850-E8B0-350B774B7B76}"/>
              </a:ext>
            </a:extLst>
          </p:cNvPr>
          <p:cNvSpPr/>
          <p:nvPr/>
        </p:nvSpPr>
        <p:spPr>
          <a:xfrm>
            <a:off x="395536" y="4581128"/>
            <a:ext cx="8460940" cy="14401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hlinkClick r:id="rId3"/>
              </a:rPr>
              <a:t>https://sp.eias.ru</a:t>
            </a:r>
            <a:r>
              <a:rPr lang="ru-RU" dirty="0"/>
              <a:t> – служба </a:t>
            </a:r>
            <a:r>
              <a:rPr lang="ru-RU"/>
              <a:t>технической поддержки ФГИС ЕИАС</a:t>
            </a:r>
          </a:p>
        </p:txBody>
      </p:sp>
    </p:spTree>
    <p:extLst>
      <p:ext uri="{BB962C8B-B14F-4D97-AF65-F5344CB8AC3E}">
        <p14:creationId xmlns:p14="http://schemas.microsoft.com/office/powerpoint/2010/main" val="4290762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2CB3DD9-69AE-B5DA-5EF9-49CCBEBCBDD6}"/>
              </a:ext>
            </a:extLst>
          </p:cNvPr>
          <p:cNvSpPr>
            <a:spLocks noGrp="1"/>
          </p:cNvSpPr>
          <p:nvPr>
            <p:ph idx="1"/>
          </p:nvPr>
        </p:nvSpPr>
        <p:spPr/>
        <p:txBody>
          <a:bodyPr>
            <a:normAutofit/>
          </a:bodyPr>
          <a:lstStyle/>
          <a:p>
            <a:pPr indent="0" algn="just">
              <a:buNone/>
            </a:pPr>
            <a:endParaRPr lang="ru-RU" sz="1800" b="1" dirty="0">
              <a:effectLst/>
              <a:latin typeface="Tahoma" panose="020B0604030504040204" pitchFamily="34" charset="0"/>
              <a:ea typeface="Calibri" panose="020F0502020204030204" pitchFamily="34" charset="0"/>
            </a:endParaRPr>
          </a:p>
          <a:p>
            <a:pPr indent="0" algn="just">
              <a:spcBef>
                <a:spcPts val="0"/>
              </a:spcBef>
              <a:buNone/>
            </a:pPr>
            <a:r>
              <a:rPr lang="ru-RU"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ru-RU"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latin typeface="Times New Roman" panose="02020603050405020304" pitchFamily="18" charset="0"/>
                <a:ea typeface="Calibri" panose="020F0502020204030204" pitchFamily="34" charset="0"/>
                <a:cs typeface="Times New Roman" panose="02020603050405020304" pitchFamily="18" charset="0"/>
              </a:rPr>
              <a:t>В соответствии с ч</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асть 1 статьи 19.8.1. </a:t>
            </a:r>
            <a:r>
              <a:rPr lang="ru-RU" sz="2400" i="0" u="none" strike="noStrike" baseline="0" dirty="0">
                <a:latin typeface="Times New Roman" panose="02020603050405020304" pitchFamily="18" charset="0"/>
                <a:cs typeface="Times New Roman" panose="02020603050405020304" pitchFamily="18" charset="0"/>
              </a:rPr>
              <a:t>Кодекса Российской Федерации об административных правонарушениях </a:t>
            </a:r>
            <a:r>
              <a:rPr lang="ru-RU" sz="2400" b="1" i="0" u="none" strike="noStrike" baseline="0" dirty="0">
                <a:latin typeface="Times New Roman" panose="02020603050405020304" pitchFamily="18" charset="0"/>
                <a:cs typeface="Times New Roman" panose="02020603050405020304" pitchFamily="18" charset="0"/>
              </a:rPr>
              <a:t>н</a:t>
            </a: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арушение порядка, способа или сроков, которые установлены стандартами раскрытия информации,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и форм ее предоставления должностными лицами и организациями </a:t>
            </a: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влечет наложение административного штрафа </a:t>
            </a:r>
            <a:r>
              <a:rPr lang="ru-RU" sz="2400" b="1" u="sng" dirty="0">
                <a:effectLst/>
                <a:latin typeface="Times New Roman" panose="02020603050405020304" pitchFamily="18" charset="0"/>
                <a:ea typeface="Calibri" panose="020F0502020204030204" pitchFamily="34" charset="0"/>
                <a:cs typeface="Times New Roman" panose="02020603050405020304" pitchFamily="18" charset="0"/>
              </a:rPr>
              <a:t>на должностных лиц</a:t>
            </a:r>
            <a:br>
              <a:rPr lang="ru-RU" sz="2400" b="1" u="sng" dirty="0">
                <a:effectLst/>
                <a:latin typeface="Times New Roman" panose="02020603050405020304" pitchFamily="18" charset="0"/>
                <a:ea typeface="Calibri" panose="020F0502020204030204" pitchFamily="34" charset="0"/>
                <a:cs typeface="Times New Roman" panose="02020603050405020304" pitchFamily="18" charset="0"/>
              </a:rPr>
            </a:b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в размере </a:t>
            </a:r>
            <a:r>
              <a:rPr lang="ru-RU" sz="2400" b="1" u="sng" dirty="0">
                <a:effectLst/>
                <a:latin typeface="Times New Roman" panose="02020603050405020304" pitchFamily="18" charset="0"/>
                <a:ea typeface="Calibri" panose="020F0502020204030204" pitchFamily="34" charset="0"/>
                <a:cs typeface="Times New Roman" panose="02020603050405020304" pitchFamily="18" charset="0"/>
              </a:rPr>
              <a:t>от пяти тысяч до двадцати тысяч рублей; </a:t>
            </a:r>
            <a:br>
              <a:rPr lang="ru-RU" sz="2400" b="1" u="sng" dirty="0">
                <a:effectLst/>
                <a:latin typeface="Times New Roman" panose="02020603050405020304" pitchFamily="18" charset="0"/>
                <a:ea typeface="Calibri" panose="020F0502020204030204" pitchFamily="34" charset="0"/>
                <a:cs typeface="Times New Roman" panose="02020603050405020304" pitchFamily="18" charset="0"/>
              </a:rPr>
            </a:br>
            <a:r>
              <a:rPr lang="ru-RU" sz="2400" b="1" u="sng" dirty="0">
                <a:effectLst/>
                <a:latin typeface="Times New Roman" panose="02020603050405020304" pitchFamily="18" charset="0"/>
                <a:ea typeface="Calibri" panose="020F0502020204030204" pitchFamily="34" charset="0"/>
                <a:cs typeface="Times New Roman" panose="02020603050405020304" pitchFamily="18" charset="0"/>
              </a:rPr>
              <a:t>на юридических лиц - от ста тысяч до пятисот тысяч рублей.</a:t>
            </a:r>
          </a:p>
          <a:p>
            <a:pPr marL="0" indent="0">
              <a:buNone/>
            </a:pP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6124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3">
            <a:extLst>
              <a:ext uri="{FF2B5EF4-FFF2-40B4-BE49-F238E27FC236}">
                <a16:creationId xmlns:a16="http://schemas.microsoft.com/office/drawing/2014/main" id="{7E912EA4-6752-4F3F-B020-AFA907F8FD75}"/>
              </a:ext>
            </a:extLst>
          </p:cNvPr>
          <p:cNvSpPr/>
          <p:nvPr/>
        </p:nvSpPr>
        <p:spPr>
          <a:xfrm>
            <a:off x="467544" y="1916832"/>
            <a:ext cx="8208912" cy="4320480"/>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Контакты</a:t>
            </a:r>
          </a:p>
          <a:p>
            <a:pPr algn="ctr"/>
            <a:endPar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ru-RU" sz="2800" dirty="0">
                <a:latin typeface="Times New Roman" panose="02020603050405020304" pitchFamily="18" charset="0"/>
                <a:ea typeface="Calibri" panose="020F0502020204030204" pitchFamily="34" charset="0"/>
              </a:rPr>
              <a:t>Адрес Службы: г. Киров, ул. </a:t>
            </a:r>
            <a:r>
              <a:rPr lang="ru-RU" sz="2800" dirty="0" err="1">
                <a:latin typeface="Times New Roman" panose="02020603050405020304" pitchFamily="18" charset="0"/>
                <a:ea typeface="Calibri" panose="020F0502020204030204" pitchFamily="34" charset="0"/>
              </a:rPr>
              <a:t>Дерендяева</a:t>
            </a:r>
            <a:r>
              <a:rPr lang="ru-RU" sz="2800" dirty="0">
                <a:latin typeface="Times New Roman" panose="02020603050405020304" pitchFamily="18" charset="0"/>
                <a:ea typeface="Calibri" panose="020F0502020204030204" pitchFamily="34" charset="0"/>
              </a:rPr>
              <a:t>, д.23.</a:t>
            </a:r>
          </a:p>
          <a:p>
            <a:pPr algn="ctr"/>
            <a:r>
              <a:rPr lang="ru-RU" sz="2800" dirty="0">
                <a:latin typeface="Times New Roman" panose="02020603050405020304" pitchFamily="18" charset="0"/>
                <a:ea typeface="Calibri" panose="020F0502020204030204" pitchFamily="34" charset="0"/>
              </a:rPr>
              <a:t>Телефон приемной: 8(8332) 27-27-43. </a:t>
            </a:r>
          </a:p>
          <a:p>
            <a:pPr algn="ctr"/>
            <a:r>
              <a:rPr lang="ru-RU" sz="2800" dirty="0">
                <a:latin typeface="Times New Roman" panose="02020603050405020304" pitchFamily="18" charset="0"/>
                <a:ea typeface="Calibri" panose="020F0502020204030204" pitchFamily="34" charset="0"/>
              </a:rPr>
              <a:t>Адрес электронной почты: </a:t>
            </a:r>
            <a:r>
              <a:rPr lang="ru-RU" sz="2800" dirty="0">
                <a:latin typeface="Times New Roman" panose="02020603050405020304" pitchFamily="18" charset="0"/>
                <a:ea typeface="Calibri" panose="020F0502020204030204" pitchFamily="34" charset="0"/>
                <a:hlinkClick r:id="rId2"/>
              </a:rPr>
              <a:t>info@rstkirov.ru</a:t>
            </a:r>
            <a:endParaRPr lang="ru-RU" sz="2800" dirty="0">
              <a:latin typeface="Times New Roman" panose="02020603050405020304" pitchFamily="18" charset="0"/>
              <a:ea typeface="Calibri" panose="020F0502020204030204" pitchFamily="34" charset="0"/>
            </a:endParaRPr>
          </a:p>
          <a:p>
            <a:pPr algn="ctr"/>
            <a:r>
              <a:rPr lang="ru-RU" sz="2800" dirty="0">
                <a:latin typeface="Times New Roman" panose="02020603050405020304" pitchFamily="18" charset="0"/>
              </a:rPr>
              <a:t>Официальный сайт Службы: </a:t>
            </a:r>
            <a:r>
              <a:rPr lang="en-US" sz="2800" dirty="0">
                <a:latin typeface="Times New Roman" panose="02020603050405020304" pitchFamily="18" charset="0"/>
              </a:rPr>
              <a:t>https://rstkirov.ru/</a:t>
            </a:r>
            <a:endParaRPr lang="ru-RU" sz="2800" dirty="0">
              <a:latin typeface="Times New Roman" panose="02020603050405020304" pitchFamily="18" charset="0"/>
            </a:endParaRPr>
          </a:p>
          <a:p>
            <a:pPr algn="ctr"/>
            <a:endPar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71460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52685" y="1484784"/>
            <a:ext cx="8965817" cy="720080"/>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Виды регионального государственного контроля, осуществляемые СЛУЖБОЙ</a:t>
            </a:r>
          </a:p>
        </p:txBody>
      </p:sp>
      <p:sp>
        <p:nvSpPr>
          <p:cNvPr id="5" name="TextBox 4"/>
          <p:cNvSpPr txBox="1"/>
          <p:nvPr/>
        </p:nvSpPr>
        <p:spPr>
          <a:xfrm>
            <a:off x="52685" y="2132856"/>
            <a:ext cx="8965817" cy="4862870"/>
          </a:xfrm>
          <a:prstGeom prst="rect">
            <a:avLst/>
          </a:prstGeom>
          <a:noFill/>
        </p:spPr>
        <p:txBody>
          <a:bodyPr wrap="square" rtlCol="0">
            <a:spAutoFit/>
          </a:bodyPr>
          <a:lstStyle/>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за регулируемыми государством ценами (тарифами) в электроэнергетике;</a:t>
            </a:r>
          </a:p>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в области регулирования цен (тарифов) в сфере теплоснабжения (за исключением контроля за инвестиционными программами);</a:t>
            </a:r>
          </a:p>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за установлением и (или) применением регулируемых государством цен (тарифов) в области газоснабжения;</a:t>
            </a:r>
          </a:p>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в области регулирования тарифов в сфере водоснабжения и водоотведения;</a:t>
            </a:r>
          </a:p>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в сферах естественных монополий;</a:t>
            </a:r>
          </a:p>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в области регулирования тарифов в сфере обращения с ТКО;</a:t>
            </a:r>
          </a:p>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за применением цен на лекарственные препараты, включенные в перечень ЖНВЛП;</a:t>
            </a:r>
          </a:p>
          <a:p>
            <a:pPr marL="342900" indent="-342900" algn="just">
              <a:buFont typeface="Wingdings" panose="05000000000000000000" pitchFamily="2" charset="2"/>
              <a:buChar char="Ø"/>
              <a:tabLst>
                <a:tab pos="450215" algn="l"/>
              </a:tabLst>
            </a:pPr>
            <a:r>
              <a:rPr lang="ru-RU" sz="2100" dirty="0">
                <a:effectLst/>
                <a:latin typeface="Times New Roman" panose="02020603050405020304" pitchFamily="18" charset="0"/>
                <a:ea typeface="Times New Roman" panose="02020603050405020304" pitchFamily="18" charset="0"/>
              </a:rPr>
              <a:t>за соблюдением предельных размеров платы за проведение ТО  транспортных средств и размеров платы за выдачу дубликата диагностической карты на бумажном носителе.</a:t>
            </a:r>
          </a:p>
          <a:p>
            <a:pPr marL="342900" lvl="0" indent="-342900" algn="just">
              <a:spcAft>
                <a:spcPts val="0"/>
              </a:spcAft>
              <a:buFont typeface="Wingdings" panose="05000000000000000000" pitchFamily="2" charset="2"/>
              <a:buChar char="Ø"/>
              <a:tabLst>
                <a:tab pos="450215" algn="l"/>
              </a:tabLst>
            </a:pPr>
            <a:endParaRPr lang="ru-RU" sz="1600" dirty="0">
              <a:latin typeface="Times New Roman"/>
              <a:ea typeface="Times New Roman"/>
            </a:endParaRPr>
          </a:p>
        </p:txBody>
      </p:sp>
    </p:spTree>
    <p:extLst>
      <p:ext uri="{BB962C8B-B14F-4D97-AF65-F5344CB8AC3E}">
        <p14:creationId xmlns:p14="http://schemas.microsoft.com/office/powerpoint/2010/main" val="197615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Скругленный прямоугольник 10"/>
          <p:cNvSpPr/>
          <p:nvPr/>
        </p:nvSpPr>
        <p:spPr>
          <a:xfrm>
            <a:off x="117596" y="1508257"/>
            <a:ext cx="8820472" cy="312507"/>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lnSpc>
                <a:spcPct val="80000"/>
              </a:lnSpc>
              <a:spcBef>
                <a:spcPct val="20000"/>
              </a:spcBef>
            </a:pPr>
            <a:r>
              <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Результаты регионального государственного контроля 3а 2024 год</a:t>
            </a:r>
          </a:p>
        </p:txBody>
      </p:sp>
      <p:sp>
        <p:nvSpPr>
          <p:cNvPr id="7" name="Скругленный прямоугольник 6"/>
          <p:cNvSpPr/>
          <p:nvPr/>
        </p:nvSpPr>
        <p:spPr>
          <a:xfrm>
            <a:off x="5364088" y="1877381"/>
            <a:ext cx="3528392" cy="2415716"/>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just"/>
            <a:r>
              <a:rPr lang="ru-RU" sz="1400" dirty="0">
                <a:solidFill>
                  <a:prstClr val="black"/>
                </a:solidFill>
                <a:latin typeface="Times New Roman" panose="02020603050405020304" pitchFamily="18" charset="0"/>
                <a:cs typeface="Times New Roman" panose="02020603050405020304" pitchFamily="18" charset="0"/>
              </a:rPr>
              <a:t>В рамках осуществления Службой регионального государственного контроля (надзора) в области регулирования цен (тарифов) в сфере водоснабжения и водоотведения в 2024 году была проведена одна внеплановая документарная проверка в связи с выявлением соответствия объекта контроля параметрам, утвержденным индикаторами риска нарушения обязательных требований.</a:t>
            </a:r>
            <a:endParaRPr lang="ru-RU" sz="1400" b="1" dirty="0">
              <a:solidFill>
                <a:prstClr val="black"/>
              </a:solidFill>
              <a:latin typeface="Times New Roman" panose="02020603050405020304" pitchFamily="18" charset="0"/>
              <a:cs typeface="Times New Roman" panose="02020603050405020304" pitchFamily="18" charset="0"/>
            </a:endParaRPr>
          </a:p>
        </p:txBody>
      </p:sp>
      <p:graphicFrame>
        <p:nvGraphicFramePr>
          <p:cNvPr id="14" name="Диаграмма 13"/>
          <p:cNvGraphicFramePr>
            <a:graphicFrameLocks/>
          </p:cNvGraphicFramePr>
          <p:nvPr/>
        </p:nvGraphicFramePr>
        <p:xfrm>
          <a:off x="179512" y="1877380"/>
          <a:ext cx="4050196" cy="36541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79512" y="1802650"/>
            <a:ext cx="4896544" cy="584775"/>
          </a:xfrm>
          <a:prstGeom prst="rect">
            <a:avLst/>
          </a:prstGeom>
          <a:noFill/>
        </p:spPr>
        <p:txBody>
          <a:bodyPr wrap="square" rtlCol="0">
            <a:spAutoFit/>
          </a:bodyPr>
          <a:lstStyle/>
          <a:p>
            <a:pPr algn="ctr"/>
            <a:r>
              <a:rPr lang="ru-RU" sz="1600" b="1" dirty="0">
                <a:effectLst/>
                <a:latin typeface="Times New Roman" panose="02020603050405020304" pitchFamily="18" charset="0"/>
                <a:ea typeface="Times New Roman" panose="02020603050405020304" pitchFamily="18" charset="0"/>
              </a:rPr>
              <a:t>В 2024 году - 663 объекта контроля</a:t>
            </a:r>
          </a:p>
          <a:p>
            <a:pPr algn="ctr"/>
            <a:r>
              <a:rPr lang="ru-RU" sz="1600" b="1" dirty="0">
                <a:effectLst/>
                <a:latin typeface="Times New Roman" panose="02020603050405020304" pitchFamily="18" charset="0"/>
                <a:ea typeface="Times New Roman" panose="02020603050405020304" pitchFamily="18" charset="0"/>
              </a:rPr>
              <a:t> и связанных с ним контролируемых лиц</a:t>
            </a:r>
          </a:p>
        </p:txBody>
      </p:sp>
      <p:graphicFrame>
        <p:nvGraphicFramePr>
          <p:cNvPr id="5" name="Таблица 4">
            <a:extLst>
              <a:ext uri="{FF2B5EF4-FFF2-40B4-BE49-F238E27FC236}">
                <a16:creationId xmlns:a16="http://schemas.microsoft.com/office/drawing/2014/main" id="{00CFF2AF-1E19-20C2-86B2-F34FC7919FB8}"/>
              </a:ext>
            </a:extLst>
          </p:cNvPr>
          <p:cNvGraphicFramePr>
            <a:graphicFrameLocks noGrp="1"/>
          </p:cNvGraphicFramePr>
          <p:nvPr>
            <p:extLst>
              <p:ext uri="{D42A27DB-BD31-4B8C-83A1-F6EECF244321}">
                <p14:modId xmlns:p14="http://schemas.microsoft.com/office/powerpoint/2010/main" val="1761938895"/>
              </p:ext>
            </p:extLst>
          </p:nvPr>
        </p:nvGraphicFramePr>
        <p:xfrm>
          <a:off x="179514" y="2325871"/>
          <a:ext cx="5112566" cy="4408418"/>
        </p:xfrm>
        <a:graphic>
          <a:graphicData uri="http://schemas.openxmlformats.org/drawingml/2006/table">
            <a:tbl>
              <a:tblPr firstRow="1" firstCol="1" bandRow="1">
                <a:tableStyleId>{91EBBBCC-DAD2-459C-BE2E-F6DE35CF9A28}</a:tableStyleId>
              </a:tblPr>
              <a:tblGrid>
                <a:gridCol w="106581">
                  <a:extLst>
                    <a:ext uri="{9D8B030D-6E8A-4147-A177-3AD203B41FA5}">
                      <a16:colId xmlns:a16="http://schemas.microsoft.com/office/drawing/2014/main" val="856542647"/>
                    </a:ext>
                  </a:extLst>
                </a:gridCol>
                <a:gridCol w="4069881">
                  <a:extLst>
                    <a:ext uri="{9D8B030D-6E8A-4147-A177-3AD203B41FA5}">
                      <a16:colId xmlns:a16="http://schemas.microsoft.com/office/drawing/2014/main" val="3902096300"/>
                    </a:ext>
                  </a:extLst>
                </a:gridCol>
                <a:gridCol w="936104">
                  <a:extLst>
                    <a:ext uri="{9D8B030D-6E8A-4147-A177-3AD203B41FA5}">
                      <a16:colId xmlns:a16="http://schemas.microsoft.com/office/drawing/2014/main" val="4282842872"/>
                    </a:ext>
                  </a:extLst>
                </a:gridCol>
              </a:tblGrid>
              <a:tr h="166425">
                <a:tc>
                  <a:txBody>
                    <a:bodyPr/>
                    <a:lstStyle/>
                    <a:p>
                      <a:pPr indent="450215" algn="just">
                        <a:lnSpc>
                          <a:spcPct val="120000"/>
                        </a:lnSpc>
                        <a:spcAft>
                          <a:spcPts val="300"/>
                        </a:spcAft>
                      </a:pPr>
                      <a:r>
                        <a:rPr lang="ru-RU" sz="800" dirty="0">
                          <a:effectLst/>
                        </a:rPr>
                        <a:t> </a:t>
                      </a:r>
                      <a:endParaRPr lang="ru-RU" sz="800" dirty="0">
                        <a:effectLst/>
                        <a:latin typeface="Times New Roman" panose="02020603050405020304" pitchFamily="18" charset="0"/>
                        <a:ea typeface="Times New Roman" panose="02020603050405020304" pitchFamily="18" charset="0"/>
                      </a:endParaRPr>
                    </a:p>
                  </a:txBody>
                  <a:tcPr marL="38339" marR="38339" marT="0" marB="0"/>
                </a:tc>
                <a:tc>
                  <a:txBody>
                    <a:bodyPr/>
                    <a:lstStyle/>
                    <a:p>
                      <a:pPr indent="0" algn="ctr">
                        <a:lnSpc>
                          <a:spcPct val="100000"/>
                        </a:lnSpc>
                        <a:spcAft>
                          <a:spcPts val="300"/>
                        </a:spcAft>
                      </a:pPr>
                      <a:r>
                        <a:rPr lang="ru-RU" sz="1200" dirty="0">
                          <a:effectLst/>
                          <a:latin typeface="Times New Roman" panose="02020603050405020304" pitchFamily="18" charset="0"/>
                          <a:cs typeface="Times New Roman" panose="02020603050405020304" pitchFamily="18" charset="0"/>
                        </a:rPr>
                        <a:t>8 видов регионального государственного контроля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0" algn="ctr">
                        <a:lnSpc>
                          <a:spcPct val="100000"/>
                        </a:lnSpc>
                        <a:spcAft>
                          <a:spcPts val="300"/>
                        </a:spcAft>
                      </a:pPr>
                      <a:r>
                        <a:rPr lang="ru-RU" sz="800" dirty="0">
                          <a:effectLst/>
                          <a:latin typeface="Times New Roman" panose="02020603050405020304" pitchFamily="18" charset="0"/>
                          <a:cs typeface="Times New Roman" panose="02020603050405020304" pitchFamily="18" charset="0"/>
                        </a:rPr>
                        <a:t>Количество </a:t>
                      </a:r>
                      <a:endParaRPr lang="ru-RU"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486244013"/>
                  </a:ext>
                </a:extLst>
              </a:tr>
              <a:tr h="474037">
                <a:tc>
                  <a:txBody>
                    <a:bodyPr/>
                    <a:lstStyle/>
                    <a:p>
                      <a:pPr indent="450215" algn="just">
                        <a:lnSpc>
                          <a:spcPct val="120000"/>
                        </a:lnSpc>
                        <a:spcAft>
                          <a:spcPts val="300"/>
                        </a:spcAft>
                      </a:pPr>
                      <a:r>
                        <a:rPr lang="ru-RU" sz="800" dirty="0">
                          <a:effectLst/>
                        </a:rPr>
                        <a:t>1</a:t>
                      </a:r>
                      <a:endParaRPr lang="ru-RU" sz="800" dirty="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за регулируемыми государством ценами (тарифами) </a:t>
                      </a:r>
                      <a:br>
                        <a:rPr lang="ru-RU" sz="1000" dirty="0">
                          <a:effectLst/>
                          <a:latin typeface="Times New Roman" panose="02020603050405020304" pitchFamily="18" charset="0"/>
                          <a:cs typeface="Times New Roman" panose="02020603050405020304" pitchFamily="18" charset="0"/>
                        </a:rPr>
                      </a:br>
                      <a:r>
                        <a:rPr lang="ru-RU" sz="1000" dirty="0">
                          <a:effectLst/>
                          <a:latin typeface="Times New Roman" panose="02020603050405020304" pitchFamily="18" charset="0"/>
                          <a:cs typeface="Times New Roman" panose="02020603050405020304" pitchFamily="18" charset="0"/>
                        </a:rPr>
                        <a:t>в электроэнергетике</a:t>
                      </a:r>
                    </a:p>
                    <a:p>
                      <a:pPr marL="171450" indent="-171450" algn="just">
                        <a:lnSpc>
                          <a:spcPct val="100000"/>
                        </a:lnSpc>
                        <a:spcAft>
                          <a:spcPts val="300"/>
                        </a:spcAft>
                        <a:buFont typeface="Arial" panose="020B0604020202020204" pitchFamily="34" charset="0"/>
                        <a:buChar char="•"/>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22</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1405593491"/>
                  </a:ext>
                </a:extLst>
              </a:tr>
              <a:tr h="409128">
                <a:tc>
                  <a:txBody>
                    <a:bodyPr/>
                    <a:lstStyle/>
                    <a:p>
                      <a:pPr indent="450215" algn="just">
                        <a:lnSpc>
                          <a:spcPct val="120000"/>
                        </a:lnSpc>
                        <a:spcAft>
                          <a:spcPts val="300"/>
                        </a:spcAft>
                      </a:pPr>
                      <a:r>
                        <a:rPr lang="ru-RU" sz="800">
                          <a:effectLst/>
                        </a:rPr>
                        <a:t>2</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в области регулирования цен (тарифов) в сфере теплоснабжения</a:t>
                      </a:r>
                    </a:p>
                    <a:p>
                      <a:pPr marL="171450" indent="-171450" algn="just">
                        <a:lnSpc>
                          <a:spcPct val="100000"/>
                        </a:lnSpc>
                        <a:spcAft>
                          <a:spcPts val="300"/>
                        </a:spcAft>
                        <a:buFont typeface="Arial" panose="020B0604020202020204" pitchFamily="34" charset="0"/>
                        <a:buChar char="•"/>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206</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3187275198"/>
                  </a:ext>
                </a:extLst>
              </a:tr>
              <a:tr h="533946">
                <a:tc>
                  <a:txBody>
                    <a:bodyPr/>
                    <a:lstStyle/>
                    <a:p>
                      <a:pPr indent="450215" algn="just">
                        <a:lnSpc>
                          <a:spcPct val="120000"/>
                        </a:lnSpc>
                        <a:spcAft>
                          <a:spcPts val="300"/>
                        </a:spcAft>
                      </a:pPr>
                      <a:r>
                        <a:rPr lang="ru-RU" sz="800">
                          <a:effectLst/>
                        </a:rPr>
                        <a:t>3</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за установлением и (или) применением регулируемых государством цен (тарифов) в области газоснабжения</a:t>
                      </a:r>
                    </a:p>
                    <a:p>
                      <a:pPr marL="171450" indent="-171450" algn="just">
                        <a:lnSpc>
                          <a:spcPct val="100000"/>
                        </a:lnSpc>
                        <a:spcAft>
                          <a:spcPts val="300"/>
                        </a:spcAft>
                        <a:buFont typeface="Arial" panose="020B0604020202020204" pitchFamily="34" charset="0"/>
                        <a:buChar char="•"/>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3</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820364010"/>
                  </a:ext>
                </a:extLst>
              </a:tr>
              <a:tr h="409128">
                <a:tc>
                  <a:txBody>
                    <a:bodyPr/>
                    <a:lstStyle/>
                    <a:p>
                      <a:pPr indent="450215" algn="just">
                        <a:lnSpc>
                          <a:spcPct val="120000"/>
                        </a:lnSpc>
                        <a:spcAft>
                          <a:spcPts val="300"/>
                        </a:spcAft>
                      </a:pPr>
                      <a:r>
                        <a:rPr lang="ru-RU" sz="800">
                          <a:effectLst/>
                        </a:rPr>
                        <a:t>4</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в области регулирования тарифов в сфере водоснабжения </a:t>
                      </a:r>
                      <a:br>
                        <a:rPr lang="ru-RU" sz="1000" dirty="0">
                          <a:effectLst/>
                          <a:latin typeface="Times New Roman" panose="02020603050405020304" pitchFamily="18" charset="0"/>
                          <a:cs typeface="Times New Roman" panose="02020603050405020304" pitchFamily="18" charset="0"/>
                        </a:rPr>
                      </a:br>
                      <a:r>
                        <a:rPr lang="ru-RU" sz="1000" dirty="0">
                          <a:effectLst/>
                          <a:latin typeface="Times New Roman" panose="02020603050405020304" pitchFamily="18" charset="0"/>
                          <a:cs typeface="Times New Roman" panose="02020603050405020304" pitchFamily="18" charset="0"/>
                        </a:rPr>
                        <a:t>и водоотведения</a:t>
                      </a:r>
                    </a:p>
                    <a:p>
                      <a:pPr marL="171450" indent="-171450" algn="just">
                        <a:lnSpc>
                          <a:spcPct val="100000"/>
                        </a:lnSpc>
                        <a:spcAft>
                          <a:spcPts val="300"/>
                        </a:spcAft>
                        <a:buFont typeface="Arial" panose="020B0604020202020204" pitchFamily="34" charset="0"/>
                        <a:buChar char="•"/>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222</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258077517"/>
                  </a:ext>
                </a:extLst>
              </a:tr>
              <a:tr h="503013">
                <a:tc>
                  <a:txBody>
                    <a:bodyPr/>
                    <a:lstStyle/>
                    <a:p>
                      <a:pPr indent="450215" algn="just">
                        <a:lnSpc>
                          <a:spcPct val="120000"/>
                        </a:lnSpc>
                        <a:spcAft>
                          <a:spcPts val="300"/>
                        </a:spcAft>
                      </a:pPr>
                      <a:r>
                        <a:rPr lang="ru-RU" sz="800">
                          <a:effectLst/>
                        </a:rPr>
                        <a:t>5</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в области регулирования тарифов в сфере обращения с твердыми коммунальными отходам</a:t>
                      </a:r>
                    </a:p>
                    <a:p>
                      <a:pPr marL="171450" indent="-171450" algn="just">
                        <a:lnSpc>
                          <a:spcPct val="100000"/>
                        </a:lnSpc>
                        <a:spcAft>
                          <a:spcPts val="300"/>
                        </a:spcAft>
                        <a:buFont typeface="Arial" panose="020B0604020202020204" pitchFamily="34" charset="0"/>
                        <a:buChar char="•"/>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24</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695657958"/>
                  </a:ext>
                </a:extLst>
              </a:tr>
              <a:tr h="409128">
                <a:tc>
                  <a:txBody>
                    <a:bodyPr/>
                    <a:lstStyle/>
                    <a:p>
                      <a:pPr indent="450215" algn="just">
                        <a:lnSpc>
                          <a:spcPct val="120000"/>
                        </a:lnSpc>
                        <a:spcAft>
                          <a:spcPts val="300"/>
                        </a:spcAft>
                      </a:pPr>
                      <a:r>
                        <a:rPr lang="ru-RU" sz="800">
                          <a:effectLst/>
                        </a:rPr>
                        <a:t>6</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в сферах естественных монополий</a:t>
                      </a:r>
                    </a:p>
                    <a:p>
                      <a:pPr marL="171450" indent="-171450" algn="just">
                        <a:lnSpc>
                          <a:spcPct val="100000"/>
                        </a:lnSpc>
                        <a:spcAft>
                          <a:spcPts val="300"/>
                        </a:spcAft>
                        <a:buFont typeface="Arial" panose="020B0604020202020204" pitchFamily="34" charset="0"/>
                        <a:buChar char="•"/>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38339" marR="38339" marT="0" marB="0"/>
                </a:tc>
                <a:extLst>
                  <a:ext uri="{0D108BD9-81ED-4DB2-BD59-A6C34878D82A}">
                    <a16:rowId xmlns:a16="http://schemas.microsoft.com/office/drawing/2014/main" val="3248190578"/>
                  </a:ext>
                </a:extLst>
              </a:tr>
              <a:tr h="533946">
                <a:tc>
                  <a:txBody>
                    <a:bodyPr/>
                    <a:lstStyle/>
                    <a:p>
                      <a:pPr indent="450215" algn="just">
                        <a:lnSpc>
                          <a:spcPct val="120000"/>
                        </a:lnSpc>
                        <a:spcAft>
                          <a:spcPts val="300"/>
                        </a:spcAft>
                      </a:pPr>
                      <a:r>
                        <a:rPr lang="ru-RU" sz="800">
                          <a:effectLst/>
                        </a:rPr>
                        <a:t>7</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за применением цен на лекарственные препараты, включенные</a:t>
                      </a:r>
                      <a:br>
                        <a:rPr lang="ru-RU" sz="1000" dirty="0">
                          <a:effectLst/>
                          <a:latin typeface="Times New Roman" panose="02020603050405020304" pitchFamily="18" charset="0"/>
                          <a:cs typeface="Times New Roman" panose="02020603050405020304" pitchFamily="18" charset="0"/>
                        </a:rPr>
                      </a:br>
                      <a:r>
                        <a:rPr lang="ru-RU" sz="1000" dirty="0">
                          <a:effectLst/>
                          <a:latin typeface="Times New Roman" panose="02020603050405020304" pitchFamily="18" charset="0"/>
                          <a:cs typeface="Times New Roman" panose="02020603050405020304" pitchFamily="18" charset="0"/>
                        </a:rPr>
                        <a:t>в перечень жизненно необходимых и важнейших лекарственных препаратов</a:t>
                      </a:r>
                    </a:p>
                    <a:p>
                      <a:pPr marL="171450" indent="-171450" algn="just">
                        <a:lnSpc>
                          <a:spcPct val="100000"/>
                        </a:lnSpc>
                        <a:spcAft>
                          <a:spcPts val="300"/>
                        </a:spcAft>
                        <a:buFont typeface="Arial" panose="020B0604020202020204" pitchFamily="34" charset="0"/>
                        <a:buChar char="•"/>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157</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2958725274"/>
                  </a:ext>
                </a:extLst>
              </a:tr>
              <a:tr h="530791">
                <a:tc>
                  <a:txBody>
                    <a:bodyPr/>
                    <a:lstStyle/>
                    <a:p>
                      <a:pPr indent="450215" algn="just">
                        <a:lnSpc>
                          <a:spcPct val="120000"/>
                        </a:lnSpc>
                        <a:spcAft>
                          <a:spcPts val="300"/>
                        </a:spcAft>
                      </a:pPr>
                      <a:r>
                        <a:rPr lang="ru-RU" sz="800">
                          <a:effectLst/>
                        </a:rPr>
                        <a:t>8</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marL="171450" indent="-171450" algn="just">
                        <a:lnSpc>
                          <a:spcPct val="100000"/>
                        </a:lnSpc>
                        <a:spcAft>
                          <a:spcPts val="300"/>
                        </a:spcAft>
                        <a:buFont typeface="Arial" panose="020B0604020202020204" pitchFamily="34" charset="0"/>
                        <a:buChar char="•"/>
                      </a:pPr>
                      <a:r>
                        <a:rPr lang="ru-RU" sz="1000" dirty="0">
                          <a:effectLst/>
                          <a:latin typeface="Times New Roman" panose="02020603050405020304" pitchFamily="18" charset="0"/>
                          <a:cs typeface="Times New Roman" panose="02020603050405020304" pitchFamily="18" charset="0"/>
                        </a:rPr>
                        <a:t>за соблюдением предельных размеров платы за проведение технического осмотра транспортных средств и размеров платы </a:t>
                      </a:r>
                      <a:br>
                        <a:rPr lang="ru-RU" sz="1000" dirty="0">
                          <a:effectLst/>
                          <a:latin typeface="Times New Roman" panose="02020603050405020304" pitchFamily="18" charset="0"/>
                          <a:cs typeface="Times New Roman" panose="02020603050405020304" pitchFamily="18" charset="0"/>
                        </a:rPr>
                      </a:br>
                      <a:r>
                        <a:rPr lang="ru-RU" sz="1000" dirty="0">
                          <a:effectLst/>
                          <a:latin typeface="Times New Roman" panose="02020603050405020304" pitchFamily="18" charset="0"/>
                          <a:cs typeface="Times New Roman" panose="02020603050405020304" pitchFamily="18" charset="0"/>
                        </a:rPr>
                        <a:t>а выдачу дубликата диагностической карты на бумажном носителе</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25</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4213155080"/>
                  </a:ext>
                </a:extLst>
              </a:tr>
              <a:tr h="185784">
                <a:tc>
                  <a:txBody>
                    <a:bodyPr/>
                    <a:lstStyle/>
                    <a:p>
                      <a:pPr indent="450215" algn="just">
                        <a:lnSpc>
                          <a:spcPct val="120000"/>
                        </a:lnSpc>
                        <a:spcAft>
                          <a:spcPts val="300"/>
                        </a:spcAft>
                      </a:pPr>
                      <a:r>
                        <a:rPr lang="ru-RU" sz="800">
                          <a:effectLst/>
                        </a:rPr>
                        <a:t> </a:t>
                      </a:r>
                      <a:endParaRPr lang="ru-RU" sz="800">
                        <a:effectLst/>
                        <a:latin typeface="Times New Roman" panose="02020603050405020304" pitchFamily="18" charset="0"/>
                        <a:ea typeface="Times New Roman" panose="02020603050405020304" pitchFamily="18" charset="0"/>
                      </a:endParaRPr>
                    </a:p>
                  </a:txBody>
                  <a:tcPr marL="38339" marR="38339" marT="0" marB="0"/>
                </a:tc>
                <a:tc>
                  <a:txBody>
                    <a:bodyPr/>
                    <a:lstStyle/>
                    <a:p>
                      <a:pPr indent="450215" algn="r">
                        <a:lnSpc>
                          <a:spcPts val="1800"/>
                        </a:lnSpc>
                        <a:spcAft>
                          <a:spcPts val="300"/>
                        </a:spcAft>
                      </a:pPr>
                      <a:r>
                        <a:rPr lang="ru-RU" sz="1000" dirty="0">
                          <a:effectLst/>
                          <a:latin typeface="Times New Roman" panose="02020603050405020304" pitchFamily="18" charset="0"/>
                          <a:cs typeface="Times New Roman" panose="02020603050405020304" pitchFamily="18" charset="0"/>
                        </a:rPr>
                        <a:t>Итого</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tc>
                  <a:txBody>
                    <a:bodyPr/>
                    <a:lstStyle/>
                    <a:p>
                      <a:pPr indent="450215" algn="just">
                        <a:lnSpc>
                          <a:spcPct val="120000"/>
                        </a:lnSpc>
                        <a:spcAft>
                          <a:spcPts val="300"/>
                        </a:spcAft>
                      </a:pPr>
                      <a:r>
                        <a:rPr lang="ru-RU" sz="1000" dirty="0">
                          <a:effectLst/>
                          <a:latin typeface="Times New Roman" panose="02020603050405020304" pitchFamily="18" charset="0"/>
                          <a:cs typeface="Times New Roman" panose="02020603050405020304" pitchFamily="18" charset="0"/>
                        </a:rPr>
                        <a:t>682</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39" marR="38339" marT="0" marB="0"/>
                </a:tc>
                <a:extLst>
                  <a:ext uri="{0D108BD9-81ED-4DB2-BD59-A6C34878D82A}">
                    <a16:rowId xmlns:a16="http://schemas.microsoft.com/office/drawing/2014/main" val="2363737815"/>
                  </a:ext>
                </a:extLst>
              </a:tr>
            </a:tbl>
          </a:graphicData>
        </a:graphic>
      </p:graphicFrame>
      <p:sp>
        <p:nvSpPr>
          <p:cNvPr id="6" name="Rectangle 3">
            <a:extLst>
              <a:ext uri="{FF2B5EF4-FFF2-40B4-BE49-F238E27FC236}">
                <a16:creationId xmlns:a16="http://schemas.microsoft.com/office/drawing/2014/main" id="{891FFD8D-9C8E-F118-C226-AA1E994E1C26}"/>
              </a:ext>
            </a:extLst>
          </p:cNvPr>
          <p:cNvSpPr>
            <a:spLocks noChangeArrowheads="1"/>
          </p:cNvSpPr>
          <p:nvPr/>
        </p:nvSpPr>
        <p:spPr bwMode="auto">
          <a:xfrm>
            <a:off x="4694657" y="366564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just"/>
            <a:endParaRPr lang="ru-RU" dirty="0"/>
          </a:p>
        </p:txBody>
      </p:sp>
      <p:sp>
        <p:nvSpPr>
          <p:cNvPr id="2" name="Скругленный прямоугольник 8">
            <a:extLst>
              <a:ext uri="{FF2B5EF4-FFF2-40B4-BE49-F238E27FC236}">
                <a16:creationId xmlns:a16="http://schemas.microsoft.com/office/drawing/2014/main" id="{0BEB6FC1-82AD-D231-272D-E9AE65872D3E}"/>
              </a:ext>
            </a:extLst>
          </p:cNvPr>
          <p:cNvSpPr/>
          <p:nvPr/>
        </p:nvSpPr>
        <p:spPr>
          <a:xfrm>
            <a:off x="5436096" y="4461174"/>
            <a:ext cx="3456384" cy="2136178"/>
          </a:xfrm>
          <a:prstGeom prst="roundRect">
            <a:avLst>
              <a:gd name="adj" fmla="val 19759"/>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sz="2000" b="1" baseline="-25000" dirty="0">
              <a:latin typeface="Times New Roman" panose="02020603050405020304" pitchFamily="18" charset="0"/>
              <a:cs typeface="Times New Roman" panose="02020603050405020304" pitchFamily="18" charset="0"/>
            </a:endParaRPr>
          </a:p>
          <a:p>
            <a:pPr algn="just"/>
            <a:r>
              <a:rPr lang="ru-RU" sz="1400" b="1" dirty="0">
                <a:effectLst/>
                <a:latin typeface="Times New Roman" panose="02020603050405020304" pitchFamily="18" charset="0"/>
                <a:ea typeface="Times New Roman" panose="02020603050405020304" pitchFamily="18" charset="0"/>
              </a:rPr>
              <a:t>В 2024 году Служба осуществляла мероприятия по контролю без взаимодействия </a:t>
            </a:r>
            <a:r>
              <a:rPr lang="ru-RU" sz="1400" dirty="0">
                <a:effectLst/>
                <a:latin typeface="Times New Roman" panose="02020603050405020304" pitchFamily="18" charset="0"/>
                <a:ea typeface="Times New Roman" panose="02020603050405020304" pitchFamily="18" charset="0"/>
              </a:rPr>
              <a:t>с ЮЛ и ИП (мониторинг и систематическое наблюдение за исполнением обязательных требований стандартов раскрытия информации организациями, осуществляющими регулируемую деятельность). </a:t>
            </a:r>
            <a:endParaRPr lang="ru-RU" sz="1400" dirty="0">
              <a:effectLst/>
              <a:latin typeface="Times New Roman" panose="02020603050405020304" pitchFamily="18" charset="0"/>
              <a:ea typeface="Calibri" panose="020F0502020204030204" pitchFamily="34" charset="0"/>
            </a:endParaRPr>
          </a:p>
          <a:p>
            <a:pPr algn="ct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700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Скругленный прямоугольник 10"/>
          <p:cNvSpPr/>
          <p:nvPr/>
        </p:nvSpPr>
        <p:spPr>
          <a:xfrm>
            <a:off x="161764" y="1474696"/>
            <a:ext cx="8820472" cy="402684"/>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lnSpc>
                <a:spcPct val="80000"/>
              </a:lnSpc>
              <a:spcBef>
                <a:spcPct val="20000"/>
              </a:spcBef>
            </a:pPr>
            <a:endPar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lnSpc>
                <a:spcPct val="80000"/>
              </a:lnSpc>
              <a:spcBef>
                <a:spcPct val="20000"/>
              </a:spcBef>
            </a:pPr>
            <a:r>
              <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Результаты регионального государственного контроля 3а 2024 год</a:t>
            </a:r>
          </a:p>
          <a:p>
            <a:pPr algn="ctr">
              <a:lnSpc>
                <a:spcPct val="80000"/>
              </a:lnSpc>
              <a:spcBef>
                <a:spcPct val="20000"/>
              </a:spcBef>
            </a:pPr>
            <a:endParaRPr lang="ru-RU"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Скругленный прямоугольник 6"/>
          <p:cNvSpPr/>
          <p:nvPr/>
        </p:nvSpPr>
        <p:spPr>
          <a:xfrm>
            <a:off x="3491880" y="2026703"/>
            <a:ext cx="5256584" cy="720839"/>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sz="2000" b="1" dirty="0">
                <a:solidFill>
                  <a:prstClr val="black"/>
                </a:solidFill>
                <a:latin typeface="Times New Roman" panose="02020603050405020304" pitchFamily="18" charset="0"/>
                <a:cs typeface="Times New Roman" panose="02020603050405020304" pitchFamily="18" charset="0"/>
              </a:rPr>
              <a:t>71 профилактический визит</a:t>
            </a:r>
          </a:p>
        </p:txBody>
      </p:sp>
      <p:sp>
        <p:nvSpPr>
          <p:cNvPr id="8" name="Скругленный прямоугольник 7"/>
          <p:cNvSpPr/>
          <p:nvPr/>
        </p:nvSpPr>
        <p:spPr>
          <a:xfrm>
            <a:off x="3491880" y="5085186"/>
            <a:ext cx="5256584" cy="1512166"/>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sz="1200" dirty="0">
              <a:solidFill>
                <a:srgbClr val="000000"/>
              </a:solidFill>
              <a:effectLst/>
              <a:latin typeface="Times New Roman" panose="02020603050405020304" pitchFamily="18" charset="0"/>
              <a:ea typeface="Times New Roman" panose="02020603050405020304" pitchFamily="18" charset="0"/>
            </a:endParaRPr>
          </a:p>
          <a:p>
            <a:pPr algn="ctr"/>
            <a:r>
              <a:rPr lang="ru-RU" sz="1900" b="1" dirty="0">
                <a:solidFill>
                  <a:srgbClr val="000000"/>
                </a:solidFill>
                <a:effectLst/>
                <a:latin typeface="Times New Roman" panose="02020603050405020304" pitchFamily="18" charset="0"/>
                <a:ea typeface="Times New Roman" panose="02020603050405020304" pitchFamily="18" charset="0"/>
              </a:rPr>
              <a:t>Информирование контролируемых лиц, обобщение правоприменительной практики</a:t>
            </a:r>
            <a:endParaRPr lang="ru-RU" sz="1900" b="1" dirty="0">
              <a:effectLst/>
              <a:latin typeface="Times New Roman" panose="02020603050405020304" pitchFamily="18" charset="0"/>
              <a:ea typeface="Calibri" panose="020F0502020204030204" pitchFamily="34" charset="0"/>
            </a:endParaRPr>
          </a:p>
          <a:p>
            <a:pPr algn="ctr"/>
            <a:endParaRPr lang="ru-RU" sz="1600" dirty="0">
              <a:solidFill>
                <a:prstClr val="black"/>
              </a:solidFill>
            </a:endParaRPr>
          </a:p>
        </p:txBody>
      </p:sp>
      <p:sp>
        <p:nvSpPr>
          <p:cNvPr id="9" name="Скругленный прямоугольник 8"/>
          <p:cNvSpPr/>
          <p:nvPr/>
        </p:nvSpPr>
        <p:spPr>
          <a:xfrm>
            <a:off x="3491880" y="2979881"/>
            <a:ext cx="5256584" cy="881167"/>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sz="2000" b="1" dirty="0">
                <a:latin typeface="Times New Roman" panose="02020603050405020304" pitchFamily="18" charset="0"/>
                <a:cs typeface="Times New Roman" panose="02020603050405020304" pitchFamily="18" charset="0"/>
              </a:rPr>
              <a:t>104 консультаций</a:t>
            </a:r>
          </a:p>
        </p:txBody>
      </p:sp>
      <p:graphicFrame>
        <p:nvGraphicFramePr>
          <p:cNvPr id="14" name="Диаграмма 13"/>
          <p:cNvGraphicFramePr>
            <a:graphicFrameLocks/>
          </p:cNvGraphicFramePr>
          <p:nvPr>
            <p:extLst>
              <p:ext uri="{D42A27DB-BD31-4B8C-83A1-F6EECF244321}">
                <p14:modId xmlns:p14="http://schemas.microsoft.com/office/powerpoint/2010/main" val="1332618200"/>
              </p:ext>
            </p:extLst>
          </p:nvPr>
        </p:nvGraphicFramePr>
        <p:xfrm>
          <a:off x="179512" y="1877380"/>
          <a:ext cx="4050196" cy="36541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323528" y="1802845"/>
            <a:ext cx="2952328" cy="4708981"/>
          </a:xfrm>
          <a:prstGeom prst="rect">
            <a:avLst/>
          </a:prstGeom>
          <a:noFill/>
        </p:spPr>
        <p:txBody>
          <a:bodyPr wrap="square" rtlCol="0">
            <a:spAutoFit/>
          </a:bodyPr>
          <a:lstStyle/>
          <a:p>
            <a:pPr algn="ctr"/>
            <a:endParaRPr lang="ru-RU" sz="4000" b="1" dirty="0">
              <a:solidFill>
                <a:srgbClr val="7030A0"/>
              </a:solidFill>
              <a:effectLst/>
              <a:latin typeface="Times New Roman" panose="02020603050405020304" pitchFamily="18" charset="0"/>
              <a:ea typeface="Times New Roman" panose="02020603050405020304" pitchFamily="18" charset="0"/>
            </a:endParaRPr>
          </a:p>
          <a:p>
            <a:pPr algn="ctr"/>
            <a:r>
              <a:rPr lang="ru-RU" sz="2000" b="1" dirty="0">
                <a:solidFill>
                  <a:srgbClr val="7030A0"/>
                </a:solidFill>
                <a:latin typeface="Times New Roman" panose="02020603050405020304" pitchFamily="18" charset="0"/>
                <a:cs typeface="Times New Roman" panose="02020603050405020304" pitchFamily="18" charset="0"/>
              </a:rPr>
              <a:t>Приказом Службы </a:t>
            </a:r>
            <a:br>
              <a:rPr lang="ru-RU" sz="2000" b="1" dirty="0">
                <a:solidFill>
                  <a:srgbClr val="7030A0"/>
                </a:solidFill>
                <a:latin typeface="Times New Roman" panose="02020603050405020304" pitchFamily="18" charset="0"/>
                <a:cs typeface="Times New Roman" panose="02020603050405020304" pitchFamily="18" charset="0"/>
              </a:rPr>
            </a:br>
            <a:r>
              <a:rPr lang="ru-RU" sz="2000" b="1" dirty="0">
                <a:solidFill>
                  <a:srgbClr val="7030A0"/>
                </a:solidFill>
                <a:latin typeface="Times New Roman" panose="02020603050405020304" pitchFamily="18" charset="0"/>
                <a:cs typeface="Times New Roman" panose="02020603050405020304" pitchFamily="18" charset="0"/>
              </a:rPr>
              <a:t>от 13.12.2023 № 305-од  утверждены программы профилактики рисков причинения вреда (ущерба) охраняемым законом ценностям по видам регионального государственного контроля на 2024 год</a:t>
            </a:r>
          </a:p>
          <a:p>
            <a:pPr algn="ctr"/>
            <a:endParaRPr lang="ru-RU" sz="2000" b="1" dirty="0">
              <a:solidFill>
                <a:srgbClr val="7030A0"/>
              </a:solidFill>
              <a:latin typeface="Times New Roman" panose="02020603050405020304" pitchFamily="18" charset="0"/>
            </a:endParaRPr>
          </a:p>
          <a:p>
            <a:pPr algn="ctr"/>
            <a:endParaRPr lang="ru-RU" sz="2000" b="1" dirty="0">
              <a:solidFill>
                <a:srgbClr val="7030A0"/>
              </a:solidFill>
              <a:latin typeface="Times New Roman" panose="02020603050405020304" pitchFamily="18" charset="0"/>
              <a:cs typeface="Times New Roman" panose="02020603050405020304" pitchFamily="18" charset="0"/>
            </a:endParaRPr>
          </a:p>
        </p:txBody>
      </p:sp>
      <p:sp>
        <p:nvSpPr>
          <p:cNvPr id="2" name="Скругленный прямоугольник 8">
            <a:extLst>
              <a:ext uri="{FF2B5EF4-FFF2-40B4-BE49-F238E27FC236}">
                <a16:creationId xmlns:a16="http://schemas.microsoft.com/office/drawing/2014/main" id="{A0878EFC-170C-974F-4BFB-1FE64A2A51A4}"/>
              </a:ext>
            </a:extLst>
          </p:cNvPr>
          <p:cNvSpPr/>
          <p:nvPr/>
        </p:nvSpPr>
        <p:spPr>
          <a:xfrm>
            <a:off x="3500754" y="4113293"/>
            <a:ext cx="5256584" cy="720838"/>
          </a:xfrm>
          <a:prstGeom prst="roundRect">
            <a:avLst>
              <a:gd name="adj" fmla="val 19759"/>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sz="2000" b="1" dirty="0">
              <a:latin typeface="Times New Roman" panose="02020603050405020304" pitchFamily="18" charset="0"/>
              <a:cs typeface="Times New Roman" panose="02020603050405020304" pitchFamily="18" charset="0"/>
            </a:endParaRPr>
          </a:p>
          <a:p>
            <a:pPr algn="ctr"/>
            <a:r>
              <a:rPr lang="ru-RU" sz="2000" b="1" dirty="0">
                <a:latin typeface="Times New Roman" panose="02020603050405020304" pitchFamily="18" charset="0"/>
                <a:cs typeface="Times New Roman" panose="02020603050405020304" pitchFamily="18" charset="0"/>
              </a:rPr>
              <a:t>142 предостережения</a:t>
            </a:r>
          </a:p>
          <a:p>
            <a:pPr algn="ct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085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10">
            <a:extLst>
              <a:ext uri="{FF2B5EF4-FFF2-40B4-BE49-F238E27FC236}">
                <a16:creationId xmlns:a16="http://schemas.microsoft.com/office/drawing/2014/main" id="{5C65D2F5-8F54-9844-FE42-6BAC455C3A38}"/>
              </a:ext>
            </a:extLst>
          </p:cNvPr>
          <p:cNvSpPr/>
          <p:nvPr/>
        </p:nvSpPr>
        <p:spPr>
          <a:xfrm>
            <a:off x="161764" y="1474696"/>
            <a:ext cx="8820472" cy="402684"/>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lnSpc>
                <a:spcPct val="80000"/>
              </a:lnSpc>
              <a:spcBef>
                <a:spcPct val="20000"/>
              </a:spcBef>
            </a:pPr>
            <a:endPar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lnSpc>
                <a:spcPct val="80000"/>
              </a:lnSpc>
              <a:spcBef>
                <a:spcPct val="20000"/>
              </a:spcBef>
            </a:pPr>
            <a:r>
              <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Результаты регионального государственного контроля 3а 2024 год</a:t>
            </a:r>
          </a:p>
          <a:p>
            <a:pPr algn="ctr">
              <a:lnSpc>
                <a:spcPct val="80000"/>
              </a:lnSpc>
              <a:spcBef>
                <a:spcPct val="20000"/>
              </a:spcBef>
            </a:pPr>
            <a:endParaRPr lang="ru-RU"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14" name="Диаграмма 13">
            <a:extLst>
              <a:ext uri="{FF2B5EF4-FFF2-40B4-BE49-F238E27FC236}">
                <a16:creationId xmlns:a16="http://schemas.microsoft.com/office/drawing/2014/main" id="{D7790EAF-DD3E-6FBB-2562-657F32A30AA1}"/>
              </a:ext>
            </a:extLst>
          </p:cNvPr>
          <p:cNvGraphicFramePr/>
          <p:nvPr>
            <p:extLst>
              <p:ext uri="{D42A27DB-BD31-4B8C-83A1-F6EECF244321}">
                <p14:modId xmlns:p14="http://schemas.microsoft.com/office/powerpoint/2010/main" val="3393796479"/>
              </p:ext>
            </p:extLst>
          </p:nvPr>
        </p:nvGraphicFramePr>
        <p:xfrm>
          <a:off x="1403648" y="213285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618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10">
            <a:extLst>
              <a:ext uri="{FF2B5EF4-FFF2-40B4-BE49-F238E27FC236}">
                <a16:creationId xmlns:a16="http://schemas.microsoft.com/office/drawing/2014/main" id="{997E07B2-EB7C-BD6A-F896-652BB0EAE81F}"/>
              </a:ext>
            </a:extLst>
          </p:cNvPr>
          <p:cNvSpPr/>
          <p:nvPr/>
        </p:nvSpPr>
        <p:spPr>
          <a:xfrm>
            <a:off x="161764" y="1474696"/>
            <a:ext cx="8874732" cy="730168"/>
          </a:xfrm>
          <a:prstGeom prst="roundRect">
            <a:avLst/>
          </a:prstGeom>
          <a:solidFill>
            <a:schemeClr val="accent3">
              <a:lumMod val="40000"/>
              <a:lumOff val="60000"/>
            </a:schemeClr>
          </a:solidFill>
          <a:ln>
            <a:solidFill>
              <a:srgbClr val="236B1F"/>
            </a:solidFill>
          </a:ln>
        </p:spPr>
        <p:style>
          <a:lnRef idx="2">
            <a:schemeClr val="accent3"/>
          </a:lnRef>
          <a:fillRef idx="1">
            <a:schemeClr val="lt1"/>
          </a:fillRef>
          <a:effectRef idx="0">
            <a:schemeClr val="accent3"/>
          </a:effectRef>
          <a:fontRef idx="minor">
            <a:schemeClr val="dk1"/>
          </a:fontRef>
        </p:style>
        <p:txBody>
          <a:bodyPr rtlCol="0" anchor="ctr"/>
          <a:lstStyle/>
          <a:p>
            <a:pPr algn="ctr">
              <a:lnSpc>
                <a:spcPct val="80000"/>
              </a:lnSpc>
              <a:spcBef>
                <a:spcPct val="20000"/>
              </a:spcBef>
            </a:pPr>
            <a:r>
              <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основные нововведения в контрольной (надзорной) деятельности в 2025 году</a:t>
            </a:r>
            <a:endParaRPr lang="ru-RU"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Прямоугольник: скругленные углы 6">
            <a:extLst>
              <a:ext uri="{FF2B5EF4-FFF2-40B4-BE49-F238E27FC236}">
                <a16:creationId xmlns:a16="http://schemas.microsoft.com/office/drawing/2014/main" id="{6CA5F9DE-3D19-9A8D-9109-5E3976CF397C}"/>
              </a:ext>
            </a:extLst>
          </p:cNvPr>
          <p:cNvSpPr/>
          <p:nvPr/>
        </p:nvSpPr>
        <p:spPr>
          <a:xfrm>
            <a:off x="467544" y="2780928"/>
            <a:ext cx="2736304" cy="3528392"/>
          </a:xfrm>
          <a:prstGeom prst="roundRect">
            <a:avLst/>
          </a:prstGeom>
          <a:ln w="28575">
            <a:solidFill>
              <a:schemeClr val="accent4"/>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Федеральным законом от 28.12.2024 № 540-ФЗ внесены изменения в Федеральный закон «О государственном контроле (надзоре) и муниципальном контроле в Российской Федерации».</a:t>
            </a:r>
            <a:endParaRPr lang="ru-RU" dirty="0"/>
          </a:p>
        </p:txBody>
      </p:sp>
      <p:sp>
        <p:nvSpPr>
          <p:cNvPr id="2" name="TextBox 1">
            <a:extLst>
              <a:ext uri="{FF2B5EF4-FFF2-40B4-BE49-F238E27FC236}">
                <a16:creationId xmlns:a16="http://schemas.microsoft.com/office/drawing/2014/main" id="{E383BB03-4C97-4BA3-12FF-5881FB13782C}"/>
              </a:ext>
            </a:extLst>
          </p:cNvPr>
          <p:cNvSpPr txBox="1"/>
          <p:nvPr/>
        </p:nvSpPr>
        <p:spPr>
          <a:xfrm>
            <a:off x="4096187" y="3105834"/>
            <a:ext cx="4536504" cy="646331"/>
          </a:xfrm>
          <a:prstGeom prst="rect">
            <a:avLst/>
          </a:prstGeom>
          <a:solidFill>
            <a:srgbClr val="ACDC94"/>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ru-RU" dirty="0">
                <a:ln w="0"/>
                <a:solidFill>
                  <a:schemeClr val="tx1"/>
                </a:solidFill>
                <a:effectLst>
                  <a:outerShdw blurRad="38100" dist="19050" dir="2700000" algn="tl" rotWithShape="0">
                    <a:schemeClr val="dk1">
                      <a:alpha val="40000"/>
                    </a:schemeClr>
                  </a:outerShdw>
                </a:effectLst>
              </a:rPr>
              <a:t>Основания проведения внеплановых контрольных (надзорных) мероприятий </a:t>
            </a:r>
          </a:p>
        </p:txBody>
      </p:sp>
      <p:sp>
        <p:nvSpPr>
          <p:cNvPr id="5" name="TextBox 4">
            <a:extLst>
              <a:ext uri="{FF2B5EF4-FFF2-40B4-BE49-F238E27FC236}">
                <a16:creationId xmlns:a16="http://schemas.microsoft.com/office/drawing/2014/main" id="{6850B526-A70C-323C-05DF-FEA108016AC0}"/>
              </a:ext>
            </a:extLst>
          </p:cNvPr>
          <p:cNvSpPr txBox="1"/>
          <p:nvPr/>
        </p:nvSpPr>
        <p:spPr>
          <a:xfrm>
            <a:off x="4099590" y="4221958"/>
            <a:ext cx="4536504" cy="646331"/>
          </a:xfrm>
          <a:prstGeom prst="rect">
            <a:avLst/>
          </a:prstGeom>
          <a:solidFill>
            <a:srgbClr val="ACDC94"/>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ru-RU" dirty="0">
                <a:ln w="0"/>
                <a:solidFill>
                  <a:schemeClr val="tx1"/>
                </a:solidFill>
                <a:effectLst>
                  <a:outerShdw blurRad="38100" dist="19050" dir="2700000" algn="tl" rotWithShape="0">
                    <a:schemeClr val="dk1">
                      <a:alpha val="40000"/>
                    </a:schemeClr>
                  </a:outerShdw>
                </a:effectLst>
              </a:rPr>
              <a:t>Основания проведения профилактических визитов</a:t>
            </a:r>
          </a:p>
        </p:txBody>
      </p:sp>
      <p:sp>
        <p:nvSpPr>
          <p:cNvPr id="6" name="TextBox 5">
            <a:extLst>
              <a:ext uri="{FF2B5EF4-FFF2-40B4-BE49-F238E27FC236}">
                <a16:creationId xmlns:a16="http://schemas.microsoft.com/office/drawing/2014/main" id="{948A2A78-0755-F73C-9C21-E2EDBBEF7769}"/>
              </a:ext>
            </a:extLst>
          </p:cNvPr>
          <p:cNvSpPr txBox="1"/>
          <p:nvPr/>
        </p:nvSpPr>
        <p:spPr>
          <a:xfrm>
            <a:off x="4106486" y="5301208"/>
            <a:ext cx="4536504" cy="646331"/>
          </a:xfrm>
          <a:prstGeom prst="rect">
            <a:avLst/>
          </a:prstGeom>
          <a:solidFill>
            <a:srgbClr val="ACDC94"/>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ru-RU" dirty="0">
                <a:ln w="0"/>
                <a:solidFill>
                  <a:schemeClr val="tx1"/>
                </a:solidFill>
                <a:effectLst>
                  <a:outerShdw blurRad="38100" dist="19050" dir="2700000" algn="tl" rotWithShape="0">
                    <a:schemeClr val="dk1">
                      <a:alpha val="40000"/>
                    </a:schemeClr>
                  </a:outerShdw>
                </a:effectLst>
              </a:rPr>
              <a:t>Выдача актов контрольного (надзорного) мероприятия по результатам наблюдения</a:t>
            </a:r>
          </a:p>
        </p:txBody>
      </p:sp>
    </p:spTree>
    <p:extLst>
      <p:ext uri="{BB962C8B-B14F-4D97-AF65-F5344CB8AC3E}">
        <p14:creationId xmlns:p14="http://schemas.microsoft.com/office/powerpoint/2010/main" val="396260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088494E0-D1D4-0C59-CD4F-F42EE3E79644}"/>
              </a:ext>
            </a:extLst>
          </p:cNvPr>
          <p:cNvSpPr/>
          <p:nvPr/>
        </p:nvSpPr>
        <p:spPr>
          <a:xfrm>
            <a:off x="251520" y="1503077"/>
            <a:ext cx="8805307"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b="1" dirty="0"/>
              <a:t>Основания для проведения внеплановых контрольных (надзорных) мероприятий</a:t>
            </a:r>
          </a:p>
        </p:txBody>
      </p:sp>
      <p:sp>
        <p:nvSpPr>
          <p:cNvPr id="5" name="Прямоугольник 4">
            <a:extLst>
              <a:ext uri="{FF2B5EF4-FFF2-40B4-BE49-F238E27FC236}">
                <a16:creationId xmlns:a16="http://schemas.microsoft.com/office/drawing/2014/main" id="{3231384D-C0CF-70B4-4478-A72FCA5A2DB8}"/>
              </a:ext>
            </a:extLst>
          </p:cNvPr>
          <p:cNvSpPr/>
          <p:nvPr/>
        </p:nvSpPr>
        <p:spPr>
          <a:xfrm>
            <a:off x="251521" y="1997987"/>
            <a:ext cx="8775362" cy="56691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наличие у контрольного (надзорного) органа сведений о причинении вреда (ущерба) или об угрозе причинения вреда (ущерба) охраняемым законом ценностям </a:t>
            </a:r>
            <a:endParaRPr lang="ru-RU" dirty="0"/>
          </a:p>
        </p:txBody>
      </p:sp>
      <p:sp>
        <p:nvSpPr>
          <p:cNvPr id="6" name="Прямоугольник 5">
            <a:extLst>
              <a:ext uri="{FF2B5EF4-FFF2-40B4-BE49-F238E27FC236}">
                <a16:creationId xmlns:a16="http://schemas.microsoft.com/office/drawing/2014/main" id="{4F158C7C-BDDD-2B75-AA47-64820B761486}"/>
              </a:ext>
            </a:extLst>
          </p:cNvPr>
          <p:cNvSpPr/>
          <p:nvPr/>
        </p:nvSpPr>
        <p:spPr>
          <a:xfrm>
            <a:off x="251519" y="2699774"/>
            <a:ext cx="8787095"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поручение Президента Российской Федерации, поручение Правительства Российской Федерации </a:t>
            </a:r>
            <a:endParaRPr lang="ru-RU" dirty="0"/>
          </a:p>
        </p:txBody>
      </p:sp>
      <p:sp>
        <p:nvSpPr>
          <p:cNvPr id="7" name="Прямоугольник 6">
            <a:extLst>
              <a:ext uri="{FF2B5EF4-FFF2-40B4-BE49-F238E27FC236}">
                <a16:creationId xmlns:a16="http://schemas.microsoft.com/office/drawing/2014/main" id="{EA8E0161-653B-20BD-FD3F-E568E802681E}"/>
              </a:ext>
            </a:extLst>
          </p:cNvPr>
          <p:cNvSpPr/>
          <p:nvPr/>
        </p:nvSpPr>
        <p:spPr>
          <a:xfrm>
            <a:off x="230682" y="3272640"/>
            <a:ext cx="8796200"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требование прокурора о проведении контрольного (надзорного) мероприятия</a:t>
            </a:r>
            <a:endParaRPr lang="ru-RU" dirty="0"/>
          </a:p>
        </p:txBody>
      </p:sp>
      <p:sp>
        <p:nvSpPr>
          <p:cNvPr id="2" name="Прямоугольник 1">
            <a:extLst>
              <a:ext uri="{FF2B5EF4-FFF2-40B4-BE49-F238E27FC236}">
                <a16:creationId xmlns:a16="http://schemas.microsoft.com/office/drawing/2014/main" id="{C27B5759-7554-40D3-42DC-60C8542400F7}"/>
              </a:ext>
            </a:extLst>
          </p:cNvPr>
          <p:cNvSpPr/>
          <p:nvPr/>
        </p:nvSpPr>
        <p:spPr>
          <a:xfrm>
            <a:off x="245652" y="3919290"/>
            <a:ext cx="8787095"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истечение срока исполнения решения контрольного (надзорного) органа об устранении выявленного нарушения обязательных требований</a:t>
            </a:r>
            <a:endParaRPr lang="ru-RU" dirty="0"/>
          </a:p>
        </p:txBody>
      </p:sp>
      <p:sp>
        <p:nvSpPr>
          <p:cNvPr id="3" name="Прямоугольник 2">
            <a:extLst>
              <a:ext uri="{FF2B5EF4-FFF2-40B4-BE49-F238E27FC236}">
                <a16:creationId xmlns:a16="http://schemas.microsoft.com/office/drawing/2014/main" id="{306F167B-A24C-2E9B-C495-F9A26E98F754}"/>
              </a:ext>
            </a:extLst>
          </p:cNvPr>
          <p:cNvSpPr/>
          <p:nvPr/>
        </p:nvSpPr>
        <p:spPr>
          <a:xfrm>
            <a:off x="263251" y="4534201"/>
            <a:ext cx="8775363" cy="29048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наступление события, указанного в программе проверок</a:t>
            </a:r>
            <a:endParaRPr lang="ru-RU" dirty="0"/>
          </a:p>
        </p:txBody>
      </p:sp>
      <p:sp>
        <p:nvSpPr>
          <p:cNvPr id="9" name="Прямоугольник 8">
            <a:extLst>
              <a:ext uri="{FF2B5EF4-FFF2-40B4-BE49-F238E27FC236}">
                <a16:creationId xmlns:a16="http://schemas.microsoft.com/office/drawing/2014/main" id="{9FFF756C-5A65-602C-F5BA-4D78549205AC}"/>
              </a:ext>
            </a:extLst>
          </p:cNvPr>
          <p:cNvSpPr/>
          <p:nvPr/>
        </p:nvSpPr>
        <p:spPr>
          <a:xfrm>
            <a:off x="281463" y="4935538"/>
            <a:ext cx="8787095"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выявление соответствия объекта контроля параметрам, утвержденным индикаторами риска нарушения обязательных требований</a:t>
            </a:r>
            <a:endParaRPr lang="ru-RU" dirty="0"/>
          </a:p>
        </p:txBody>
      </p:sp>
      <p:sp>
        <p:nvSpPr>
          <p:cNvPr id="12" name="Прямоугольник 11">
            <a:extLst>
              <a:ext uri="{FF2B5EF4-FFF2-40B4-BE49-F238E27FC236}">
                <a16:creationId xmlns:a16="http://schemas.microsoft.com/office/drawing/2014/main" id="{A76B8284-9919-2C01-73A4-2AAA607CA7BA}"/>
              </a:ext>
            </a:extLst>
          </p:cNvPr>
          <p:cNvSpPr/>
          <p:nvPr/>
        </p:nvSpPr>
        <p:spPr>
          <a:xfrm>
            <a:off x="263251" y="5645631"/>
            <a:ext cx="8787095"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800" dirty="0">
                <a:effectLst/>
                <a:ea typeface="Times New Roman" panose="02020603050405020304" pitchFamily="18" charset="0"/>
              </a:rPr>
              <a:t>уклонение контролируемого лица от проведения обязательного профилактического визита</a:t>
            </a:r>
            <a:endParaRPr lang="ru-RU" dirty="0"/>
          </a:p>
        </p:txBody>
      </p:sp>
    </p:spTree>
    <p:extLst>
      <p:ext uri="{BB962C8B-B14F-4D97-AF65-F5344CB8AC3E}">
        <p14:creationId xmlns:p14="http://schemas.microsoft.com/office/powerpoint/2010/main" val="220650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id="{000FA5DC-5397-33E1-79ED-CC0D1A4453E7}"/>
              </a:ext>
            </a:extLst>
          </p:cNvPr>
          <p:cNvSpPr/>
          <p:nvPr/>
        </p:nvSpPr>
        <p:spPr>
          <a:xfrm>
            <a:off x="647564" y="1697964"/>
            <a:ext cx="784887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Обязательный профилактический визит</a:t>
            </a:r>
          </a:p>
        </p:txBody>
      </p:sp>
      <p:sp>
        <p:nvSpPr>
          <p:cNvPr id="8" name="Прямоугольник: скругленные углы 7">
            <a:extLst>
              <a:ext uri="{FF2B5EF4-FFF2-40B4-BE49-F238E27FC236}">
                <a16:creationId xmlns:a16="http://schemas.microsoft.com/office/drawing/2014/main" id="{891DA2E5-AC3A-7661-1126-6AAE5D6F72D3}"/>
              </a:ext>
            </a:extLst>
          </p:cNvPr>
          <p:cNvSpPr/>
          <p:nvPr/>
        </p:nvSpPr>
        <p:spPr>
          <a:xfrm>
            <a:off x="1619672" y="2492896"/>
            <a:ext cx="6192688"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Проводится по основаниям, предусмотренным в статье 52.1 Закона № 248-ФЗ</a:t>
            </a:r>
          </a:p>
        </p:txBody>
      </p:sp>
      <p:sp>
        <p:nvSpPr>
          <p:cNvPr id="12" name="Прямоугольник: скругленные углы 11">
            <a:extLst>
              <a:ext uri="{FF2B5EF4-FFF2-40B4-BE49-F238E27FC236}">
                <a16:creationId xmlns:a16="http://schemas.microsoft.com/office/drawing/2014/main" id="{28CD9755-B604-84B7-FF79-A05C9311DC83}"/>
              </a:ext>
            </a:extLst>
          </p:cNvPr>
          <p:cNvSpPr/>
          <p:nvPr/>
        </p:nvSpPr>
        <p:spPr>
          <a:xfrm>
            <a:off x="827584" y="4015595"/>
            <a:ext cx="784887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Профилактический визит по заявлению</a:t>
            </a:r>
          </a:p>
        </p:txBody>
      </p:sp>
      <p:sp>
        <p:nvSpPr>
          <p:cNvPr id="13" name="Прямоугольник: скругленные углы 12">
            <a:extLst>
              <a:ext uri="{FF2B5EF4-FFF2-40B4-BE49-F238E27FC236}">
                <a16:creationId xmlns:a16="http://schemas.microsoft.com/office/drawing/2014/main" id="{43100DBB-84C7-92C0-ACD2-FB61A16B72B1}"/>
              </a:ext>
            </a:extLst>
          </p:cNvPr>
          <p:cNvSpPr/>
          <p:nvPr/>
        </p:nvSpPr>
        <p:spPr>
          <a:xfrm>
            <a:off x="1547664" y="4750616"/>
            <a:ext cx="6264696" cy="170271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Проводится, если контролируемое лицо относится к субъектам малого предпринимательства, является социально ориентированной некоммерческой организацией либо государственным или муниципальным учреждением. Заявление подается через портал Госуслуг.</a:t>
            </a:r>
          </a:p>
        </p:txBody>
      </p:sp>
    </p:spTree>
    <p:extLst>
      <p:ext uri="{BB962C8B-B14F-4D97-AF65-F5344CB8AC3E}">
        <p14:creationId xmlns:p14="http://schemas.microsoft.com/office/powerpoint/2010/main" val="2135212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08113856-4E9B-485D-0294-CDACC33600C5}"/>
              </a:ext>
            </a:extLst>
          </p:cNvPr>
          <p:cNvSpPr>
            <a:spLocks noGrp="1"/>
          </p:cNvSpPr>
          <p:nvPr>
            <p:ph idx="1"/>
          </p:nvPr>
        </p:nvSpPr>
        <p:spPr>
          <a:xfrm>
            <a:off x="457200" y="1600201"/>
            <a:ext cx="8507288" cy="5326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normAutofit fontScale="92500" lnSpcReduction="20000"/>
          </a:bodyPr>
          <a:lstStyle/>
          <a:p>
            <a:pPr marL="0" indent="0" algn="ctr">
              <a:buNone/>
            </a:pPr>
            <a:r>
              <a:rPr lang="ru-RU" dirty="0"/>
              <a:t>Оценка профилактического визита</a:t>
            </a:r>
          </a:p>
        </p:txBody>
      </p:sp>
      <p:sp>
        <p:nvSpPr>
          <p:cNvPr id="5" name="Прямоугольник: скругленные углы 4">
            <a:extLst>
              <a:ext uri="{FF2B5EF4-FFF2-40B4-BE49-F238E27FC236}">
                <a16:creationId xmlns:a16="http://schemas.microsoft.com/office/drawing/2014/main" id="{CDD0E8AE-E456-E122-EE77-6B126C08572C}"/>
              </a:ext>
            </a:extLst>
          </p:cNvPr>
          <p:cNvSpPr/>
          <p:nvPr/>
        </p:nvSpPr>
        <p:spPr>
          <a:xfrm>
            <a:off x="827584" y="2492896"/>
            <a:ext cx="7704856"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t>Для контролируемых лиц на портале Госуслуг реализована возможность оценить профилактический визит, проведённый контрольным (надзорным) органом</a:t>
            </a:r>
          </a:p>
        </p:txBody>
      </p:sp>
      <p:sp>
        <p:nvSpPr>
          <p:cNvPr id="6" name="Прямоугольник: скругленные углы 5">
            <a:extLst>
              <a:ext uri="{FF2B5EF4-FFF2-40B4-BE49-F238E27FC236}">
                <a16:creationId xmlns:a16="http://schemas.microsoft.com/office/drawing/2014/main" id="{CE5F994A-A5CC-B730-A0D5-EDFCAC370BE1}"/>
              </a:ext>
            </a:extLst>
          </p:cNvPr>
          <p:cNvSpPr/>
          <p:nvPr/>
        </p:nvSpPr>
        <p:spPr>
          <a:xfrm>
            <a:off x="981944" y="4365104"/>
            <a:ext cx="7704856"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a:latin typeface="+mj-lt"/>
              </a:rPr>
              <a:t>Инструкция на официальном сайте РСТ Кировской области </a:t>
            </a:r>
            <a:r>
              <a:rPr lang="ru-RU" sz="1800" dirty="0">
                <a:effectLst/>
                <a:latin typeface="+mj-lt"/>
                <a:ea typeface="Calibri" panose="020F0502020204030204" pitchFamily="34" charset="0"/>
              </a:rPr>
              <a:t>в разделе «Государственный контроль (надзор)» в разделе «Информация о способах получения консультаций по вопросам соблюдения обязательных требований»</a:t>
            </a:r>
            <a:endParaRPr lang="ru-RU" dirty="0">
              <a:latin typeface="+mj-lt"/>
            </a:endParaRPr>
          </a:p>
        </p:txBody>
      </p:sp>
    </p:spTree>
    <p:extLst>
      <p:ext uri="{BB962C8B-B14F-4D97-AF65-F5344CB8AC3E}">
        <p14:creationId xmlns:p14="http://schemas.microsoft.com/office/powerpoint/2010/main" val="23636702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2982</TotalTime>
  <Words>1209</Words>
  <Application>Microsoft Office PowerPoint</Application>
  <PresentationFormat>Экран (4:3)</PresentationFormat>
  <Paragraphs>110</Paragraphs>
  <Slides>16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Tahoma</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Троян Г В</dc:creator>
  <cp:lastModifiedBy>User</cp:lastModifiedBy>
  <cp:revision>190</cp:revision>
  <cp:lastPrinted>2023-03-30T08:19:33Z</cp:lastPrinted>
  <dcterms:created xsi:type="dcterms:W3CDTF">2018-01-13T06:36:25Z</dcterms:created>
  <dcterms:modified xsi:type="dcterms:W3CDTF">2025-04-11T09:10:18Z</dcterms:modified>
</cp:coreProperties>
</file>