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9" r:id="rId2"/>
    <p:sldId id="333" r:id="rId3"/>
    <p:sldId id="325" r:id="rId4"/>
    <p:sldId id="326" r:id="rId5"/>
    <p:sldId id="327" r:id="rId6"/>
    <p:sldId id="331" r:id="rId7"/>
    <p:sldId id="332" r:id="rId8"/>
    <p:sldId id="328" r:id="rId9"/>
    <p:sldId id="334" r:id="rId10"/>
    <p:sldId id="339" r:id="rId11"/>
    <p:sldId id="338" r:id="rId12"/>
    <p:sldId id="337" r:id="rId13"/>
    <p:sldId id="335" r:id="rId14"/>
    <p:sldId id="330" r:id="rId15"/>
    <p:sldId id="340" r:id="rId16"/>
    <p:sldId id="291" r:id="rId17"/>
    <p:sldId id="320" r:id="rId18"/>
    <p:sldId id="311" r:id="rId19"/>
    <p:sldId id="312" r:id="rId20"/>
    <p:sldId id="313" r:id="rId21"/>
    <p:sldId id="315" r:id="rId22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30" autoAdjust="0"/>
    <p:restoredTop sz="94660"/>
  </p:normalViewPr>
  <p:slideViewPr>
    <p:cSldViewPr>
      <p:cViewPr>
        <p:scale>
          <a:sx n="78" d="100"/>
          <a:sy n="78" d="100"/>
        </p:scale>
        <p:origin x="-2694" y="-7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3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3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EC45C-2A05-4475-9142-3683BA0CF512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52339"/>
            <a:ext cx="5438775" cy="38884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9907"/>
            <a:ext cx="2946400" cy="4943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9907"/>
            <a:ext cx="2946400" cy="4943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CE506A-5561-480F-B639-2C9AD34C00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014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C44FC-9E1B-4521-9D6A-1E234CF8A582}" type="datetime1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2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F850-0301-40F8-BE73-2F4D13D286F5}" type="datetime1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235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92A3-3F29-4E94-AB7E-5916AB3EF972}" type="datetime1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810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1BD4-0273-4E9D-B126-254C1220F4B9}" type="datetime1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721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C2F95-9D3E-441D-9B5A-E6A5D3CADE22}" type="datetime1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298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EA93E-6801-4325-AAC6-02AF371A1924}" type="datetime1">
              <a:rPr lang="ru-RU" smtClean="0"/>
              <a:t>15.04.2025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617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FA28-0043-43A1-8564-DDD7A958FC32}" type="datetime1">
              <a:rPr lang="ru-RU" smtClean="0"/>
              <a:t>15.04.2025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001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FD7B-9F34-420C-8694-1B6FC813A4D4}" type="datetime1">
              <a:rPr lang="ru-RU" smtClean="0"/>
              <a:t>15.04.2025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8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CDB5-69FE-4F05-8951-0BA83548E289}" type="datetime1">
              <a:rPr lang="ru-RU" smtClean="0"/>
              <a:t>15.04.2025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215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F761C-9200-4DEE-8A62-0C51CF9B31EA}" type="datetime1">
              <a:rPr lang="ru-RU" smtClean="0"/>
              <a:t>15.04.2025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209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B6A3-687B-4551-AE1E-FFA80C6007DA}" type="datetime1">
              <a:rPr lang="ru-RU" smtClean="0"/>
              <a:t>15.04.2025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093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0EAF4-EEC7-4C1B-B8CE-1E0160E92FAC}" type="datetime1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60109-0F0A-487A-BD7C-6C2B3FD4A6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179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y-sp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348880"/>
            <a:ext cx="3744416" cy="648072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Тема выступления:</a:t>
            </a:r>
          </a:p>
        </p:txBody>
      </p:sp>
      <p:pic>
        <p:nvPicPr>
          <p:cNvPr id="4" name="Picture 2" descr="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11560" y="5877272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докладчик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Троян Григорий Вячеславович,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заместитель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руководителя РСТ Кировской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области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прель 2025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19672" y="3212976"/>
            <a:ext cx="6624736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«Перспективы </a:t>
            </a:r>
            <a:r>
              <a:rPr lang="ru-RU" sz="3200" b="1" dirty="0"/>
              <a:t>регулирования тарифов в сфере теплоснабжения.</a:t>
            </a:r>
            <a:endParaRPr lang="ru-RU" sz="3200" dirty="0"/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Вопросы энергосбережения.»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C60F6A90-5D74-4782-B08D-26CB82D19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136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18832" y="1652607"/>
            <a:ext cx="8064896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Совершенствование подходов к формированию расходов на оплату труда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C60F6A90-5D74-4782-B08D-26CB82D19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18832" y="2483604"/>
            <a:ext cx="8064896" cy="440120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800" dirty="0"/>
              <a:t>     </a:t>
            </a:r>
            <a:r>
              <a:rPr lang="ru-RU" sz="2800" dirty="0" smtClean="0"/>
              <a:t>В настоящее время с учетом практики применения норм ПП РФ № 1810 при установлении тарифов на 2025 год, принимая во внимание актуальность вопроса дальнейшего совершенствования подходов к формированию расходов на оплату труда в условиях долгосрочного регулирования </a:t>
            </a:r>
            <a:r>
              <a:rPr lang="ru-RU" sz="2800" dirty="0"/>
              <a:t>и</a:t>
            </a:r>
            <a:r>
              <a:rPr lang="ru-RU" sz="2800" dirty="0" smtClean="0"/>
              <a:t> сложившейся экономической ситуации, ФАС России прорабатываются возможные подходы в части формирования ФОТ на 2026 год 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109364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1652607"/>
            <a:ext cx="9144000" cy="107721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Целевая амортизация (</a:t>
            </a:r>
            <a:r>
              <a:rPr lang="en-US" sz="3200" dirty="0" smtClean="0">
                <a:solidFill>
                  <a:srgbClr val="FF0000"/>
                </a:solidFill>
              </a:rPr>
              <a:t>ID </a:t>
            </a:r>
            <a:r>
              <a:rPr lang="ru-RU" sz="3200" dirty="0">
                <a:solidFill>
                  <a:srgbClr val="FF0000"/>
                </a:solidFill>
              </a:rPr>
              <a:t>проекта </a:t>
            </a:r>
            <a:r>
              <a:rPr lang="ru-RU" sz="3200" dirty="0" smtClean="0">
                <a:solidFill>
                  <a:srgbClr val="FF0000"/>
                </a:solidFill>
              </a:rPr>
              <a:t>02/07/10-24/00151949)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C60F6A90-5D74-4782-B08D-26CB82D19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0" y="2783929"/>
            <a:ext cx="9144000" cy="42165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800" dirty="0"/>
              <a:t>     </a:t>
            </a:r>
            <a:r>
              <a:rPr lang="ru-RU" sz="2000" b="1" dirty="0" smtClean="0"/>
              <a:t>Проектируются следующие положения:</a:t>
            </a:r>
          </a:p>
          <a:p>
            <a:pPr marL="514350" indent="-514350" algn="just">
              <a:buAutoNum type="arabicPeriod"/>
            </a:pPr>
            <a:r>
              <a:rPr lang="ru-RU" sz="2000" dirty="0" smtClean="0"/>
              <a:t>На </a:t>
            </a:r>
            <a:r>
              <a:rPr lang="ru-RU" sz="2000" dirty="0" smtClean="0">
                <a:solidFill>
                  <a:srgbClr val="FF0000"/>
                </a:solidFill>
              </a:rPr>
              <a:t>плановый период</a:t>
            </a:r>
            <a:r>
              <a:rPr lang="ru-RU" sz="2000" dirty="0" smtClean="0"/>
              <a:t> амортизация учитывается «полным рублем» Исключаются при исчислении амортизации максимальные сроки использования основных средств. </a:t>
            </a:r>
          </a:p>
          <a:p>
            <a:pPr marL="514350" indent="-514350" algn="just">
              <a:buAutoNum type="arabicPeriod"/>
            </a:pPr>
            <a:r>
              <a:rPr lang="ru-RU" sz="2000" dirty="0" smtClean="0">
                <a:solidFill>
                  <a:srgbClr val="FF0000"/>
                </a:solidFill>
              </a:rPr>
              <a:t>При корректировке НВВ </a:t>
            </a:r>
            <a:r>
              <a:rPr lang="ru-RU" sz="2000" dirty="0" smtClean="0"/>
              <a:t>в случае если амортизация не является источником финансирования мероприятий инвестиционной программы, то она учитывается в НВВ в объеме, направленном РО на иные цели по закрытому перечню.</a:t>
            </a:r>
          </a:p>
          <a:p>
            <a:pPr marL="514350" indent="-514350" algn="just">
              <a:buAutoNum type="arabicPeriod"/>
            </a:pPr>
            <a:r>
              <a:rPr lang="ru-RU" sz="2000" dirty="0">
                <a:solidFill>
                  <a:srgbClr val="FF0000"/>
                </a:solidFill>
              </a:rPr>
              <a:t>При корректировке НВВ </a:t>
            </a:r>
            <a:r>
              <a:rPr lang="ru-RU" sz="2000" dirty="0"/>
              <a:t>д</a:t>
            </a:r>
            <a:r>
              <a:rPr lang="ru-RU" sz="2000" dirty="0" smtClean="0"/>
              <a:t>опускается возможность перераспределения амортизации в рамках организации, в том числе по другим видам деятельности в пределах сферы деятельности (</a:t>
            </a:r>
            <a:r>
              <a:rPr lang="ru-RU" sz="2000" dirty="0" smtClean="0">
                <a:solidFill>
                  <a:srgbClr val="FF0000"/>
                </a:solidFill>
              </a:rPr>
              <a:t>только в рамках инвестиционной программы</a:t>
            </a:r>
            <a:r>
              <a:rPr lang="ru-RU" sz="2000" dirty="0" smtClean="0"/>
              <a:t>)</a:t>
            </a:r>
          </a:p>
          <a:p>
            <a:pPr marL="514350" indent="-514350" algn="just">
              <a:buAutoNum type="arabicPeriod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41450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775"/>
            <a:ext cx="8352928" cy="720106"/>
          </a:xfrm>
          <a:solidFill>
            <a:srgbClr val="FFC00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Тарифный календарь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11560" y="2492896"/>
            <a:ext cx="8064896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Проект ПП РФ "О внесении изменений в некоторые акты Правительства Российской Федерации" (подготовлен ФАС России, ID проекта 02/07/03-25/00155327)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C60F6A90-5D74-4782-B08D-26CB82D19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44704" y="4005064"/>
            <a:ext cx="8064896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Утверждение тарифов региональными </a:t>
            </a:r>
            <a:r>
              <a:rPr lang="ru-RU" sz="3200" dirty="0" smtClean="0"/>
              <a:t>регуляторами с 2025 года </a:t>
            </a:r>
            <a:r>
              <a:rPr lang="ru-RU" sz="3200" dirty="0"/>
              <a:t>- </a:t>
            </a:r>
            <a:r>
              <a:rPr lang="ru-RU" sz="3200" dirty="0">
                <a:solidFill>
                  <a:srgbClr val="FF0000"/>
                </a:solidFill>
              </a:rPr>
              <a:t>до 1 декабря</a:t>
            </a:r>
            <a:endParaRPr lang="ru-RU" sz="3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5378698"/>
            <a:ext cx="8064896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Представление дополнительных документов - </a:t>
            </a:r>
            <a:r>
              <a:rPr lang="ru-RU" sz="2400" dirty="0" smtClean="0">
                <a:solidFill>
                  <a:srgbClr val="FF0000"/>
                </a:solidFill>
              </a:rPr>
              <a:t>до </a:t>
            </a:r>
            <a:r>
              <a:rPr lang="ru-RU" sz="2400" dirty="0">
                <a:solidFill>
                  <a:srgbClr val="FF0000"/>
                </a:solidFill>
              </a:rPr>
              <a:t>10 </a:t>
            </a:r>
            <a:r>
              <a:rPr lang="ru-RU" sz="2400" dirty="0" smtClean="0">
                <a:solidFill>
                  <a:srgbClr val="FF0000"/>
                </a:solidFill>
              </a:rPr>
              <a:t>ноября</a:t>
            </a:r>
            <a:r>
              <a:rPr lang="ru-RU" sz="2400" dirty="0" smtClean="0"/>
              <a:t>, </a:t>
            </a:r>
            <a:r>
              <a:rPr lang="ru-RU" sz="2400" dirty="0"/>
              <a:t>но не позднее чем за </a:t>
            </a:r>
            <a:r>
              <a:rPr lang="ru-RU" sz="2400" dirty="0">
                <a:solidFill>
                  <a:srgbClr val="FF0000"/>
                </a:solidFill>
              </a:rPr>
              <a:t>14 календарных дней </a:t>
            </a:r>
            <a:r>
              <a:rPr lang="ru-RU" sz="2400" dirty="0"/>
              <a:t>до дня заседания </a:t>
            </a:r>
            <a:r>
              <a:rPr lang="ru-RU" sz="2400" dirty="0" smtClean="0"/>
              <a:t>правления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32054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1652607"/>
            <a:ext cx="9144000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Расширение перечня оснований для изменения КС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C60F6A90-5D74-4782-B08D-26CB82D19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0" y="2260630"/>
            <a:ext cx="9144000" cy="48320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800" dirty="0"/>
              <a:t>     </a:t>
            </a:r>
            <a:r>
              <a:rPr lang="ru-RU" sz="2800" dirty="0" smtClean="0"/>
              <a:t>ФАС разработан и внесен в Правительство РФ проект постановления (изм. в ПП РФ №368), расширяющий перечень оснований для согласования изменений условий КС:</a:t>
            </a:r>
          </a:p>
          <a:p>
            <a:pPr marL="457200" indent="-457200" algn="just">
              <a:buFontTx/>
              <a:buChar char="-"/>
            </a:pPr>
            <a:r>
              <a:rPr lang="ru-RU" sz="2800" dirty="0" smtClean="0"/>
              <a:t>Рост цен на строительные материалы и оборудование;</a:t>
            </a:r>
          </a:p>
          <a:p>
            <a:pPr marL="457200" indent="-457200" algn="just">
              <a:buFontTx/>
              <a:buChar char="-"/>
            </a:pPr>
            <a:r>
              <a:rPr lang="ru-RU" sz="2800" dirty="0" smtClean="0"/>
              <a:t>Изменение ключевой ставки Банка России;</a:t>
            </a:r>
          </a:p>
          <a:p>
            <a:pPr marL="457200" indent="-457200" algn="just">
              <a:buFontTx/>
              <a:buChar char="-"/>
            </a:pPr>
            <a:r>
              <a:rPr lang="ru-RU" sz="2800" dirty="0" smtClean="0"/>
              <a:t>Проведение технического обследования коммунальной инфраструктуры;</a:t>
            </a:r>
          </a:p>
          <a:p>
            <a:pPr marL="457200" indent="-457200" algn="just">
              <a:buFontTx/>
              <a:buChar char="-"/>
            </a:pPr>
            <a:r>
              <a:rPr lang="ru-RU" sz="2800" dirty="0" smtClean="0"/>
              <a:t>Изменение МРОТ;</a:t>
            </a:r>
          </a:p>
          <a:p>
            <a:pPr marL="457200" indent="-457200" algn="just">
              <a:buFontTx/>
              <a:buChar char="-"/>
            </a:pPr>
            <a:r>
              <a:rPr lang="ru-RU" sz="2800" dirty="0" smtClean="0"/>
              <a:t>Утверждение региональных комплексных планов модернизации коммунальной инфраструктуры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3659709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18832" y="1652607"/>
            <a:ext cx="8064896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Ценовая зона теплоснабжения на территории муниципального образования «Город Киров»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C60F6A90-5D74-4782-B08D-26CB82D19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18832" y="2483604"/>
            <a:ext cx="8064896" cy="42165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800" dirty="0"/>
              <a:t> </a:t>
            </a:r>
            <a:r>
              <a:rPr lang="ru-RU" sz="2800" dirty="0" smtClean="0"/>
              <a:t>  1. </a:t>
            </a:r>
            <a:r>
              <a:rPr lang="ru-RU" sz="2400" dirty="0" smtClean="0"/>
              <a:t>Дата окончания переходного периода – </a:t>
            </a:r>
            <a:r>
              <a:rPr lang="ru-RU" sz="2400" dirty="0" smtClean="0">
                <a:solidFill>
                  <a:srgbClr val="FF0000"/>
                </a:solidFill>
              </a:rPr>
              <a:t>30.06.2025 г.</a:t>
            </a:r>
            <a:endParaRPr lang="ru-RU" sz="2400" dirty="0" smtClean="0"/>
          </a:p>
          <a:p>
            <a:pPr algn="just"/>
            <a:r>
              <a:rPr lang="ru-RU" sz="2400" dirty="0" smtClean="0"/>
              <a:t>    2. Тарифная заявка об установлении (корректировке) тарифов на 2026 год – </a:t>
            </a:r>
            <a:r>
              <a:rPr lang="ru-RU" sz="2400" dirty="0" smtClean="0">
                <a:solidFill>
                  <a:srgbClr val="FF0000"/>
                </a:solidFill>
              </a:rPr>
              <a:t>не требуется.</a:t>
            </a:r>
          </a:p>
          <a:p>
            <a:pPr algn="just"/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   </a:t>
            </a:r>
            <a:r>
              <a:rPr lang="ru-RU" sz="2400" dirty="0" smtClean="0"/>
              <a:t>3. Информация о фактических расходах за 2024 год - </a:t>
            </a:r>
            <a:r>
              <a:rPr lang="ru-RU" sz="2400" dirty="0" smtClean="0">
                <a:solidFill>
                  <a:srgbClr val="FF0000"/>
                </a:solidFill>
              </a:rPr>
              <a:t>ДА! </a:t>
            </a:r>
            <a:r>
              <a:rPr lang="ru-RU" sz="2400" dirty="0" smtClean="0"/>
              <a:t>(в формате шаблона </a:t>
            </a:r>
            <a:r>
              <a:rPr lang="en-US" sz="2400" dirty="0" smtClean="0"/>
              <a:t>TEPLO.43 (v.8.7)</a:t>
            </a:r>
            <a:r>
              <a:rPr lang="ru-RU" sz="2400" dirty="0" smtClean="0"/>
              <a:t>.</a:t>
            </a:r>
          </a:p>
          <a:p>
            <a:pPr algn="just"/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   </a:t>
            </a:r>
            <a:r>
              <a:rPr lang="ru-RU" sz="2400" dirty="0" smtClean="0"/>
              <a:t>4. Планируемая дата опубликования проекта решения об установлении индикативных предельных уровней цен на тепловую энергию по системам теплоснабжения и информации для общественных обсуждений – </a:t>
            </a:r>
            <a:r>
              <a:rPr lang="ru-RU" sz="2400" dirty="0" smtClean="0">
                <a:solidFill>
                  <a:srgbClr val="FF0000"/>
                </a:solidFill>
              </a:rPr>
              <a:t>21.04.2025</a:t>
            </a:r>
            <a:r>
              <a:rPr lang="ru-RU" sz="2400" dirty="0" smtClean="0"/>
              <a:t> г. (сайт РСТ Кировской области).</a:t>
            </a:r>
          </a:p>
          <a:p>
            <a:pPr algn="just"/>
            <a:r>
              <a:rPr lang="ru-RU" sz="2400" dirty="0" smtClean="0"/>
              <a:t>  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40345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18832" y="1652607"/>
            <a:ext cx="8064896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Ценовая зона теплоснабжения на территории муниципального образования «Город Киров»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C60F6A90-5D74-4782-B08D-26CB82D19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18832" y="2483604"/>
            <a:ext cx="8064896" cy="19389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   5. ТСО в течение </a:t>
            </a:r>
            <a:r>
              <a:rPr lang="ru-RU" sz="2400" dirty="0" smtClean="0">
                <a:solidFill>
                  <a:srgbClr val="FF0000"/>
                </a:solidFill>
              </a:rPr>
              <a:t>15 к/дней </a:t>
            </a:r>
            <a:r>
              <a:rPr lang="ru-RU" sz="2400" dirty="0" smtClean="0"/>
              <a:t>после опубликования проекта решения об ИПУЦ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представляют в РСТ направляют замечания и предложения.</a:t>
            </a:r>
          </a:p>
          <a:p>
            <a:pPr algn="just"/>
            <a:r>
              <a:rPr lang="ru-RU" sz="2400" dirty="0"/>
              <a:t> </a:t>
            </a:r>
            <a:r>
              <a:rPr lang="ru-RU" sz="2400" dirty="0" smtClean="0"/>
              <a:t>  6. По итогам общественных обсуждений – принятие решения об организации совещания с ТСО.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98112" y="4653136"/>
            <a:ext cx="8064896" cy="20621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Подписание соглашений об исполнении схемы теплоснабжения (СИСТ) !!!</a:t>
            </a:r>
          </a:p>
          <a:p>
            <a:pPr algn="just"/>
            <a:r>
              <a:rPr lang="ru-RU" sz="2800" dirty="0" smtClean="0"/>
              <a:t>Рекомендуемая дата подписания СИСТ – </a:t>
            </a:r>
            <a:r>
              <a:rPr lang="ru-RU" sz="2800" dirty="0" smtClean="0">
                <a:solidFill>
                  <a:srgbClr val="C00000"/>
                </a:solidFill>
              </a:rPr>
              <a:t>18.04.2025 г.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69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83568" y="2852936"/>
            <a:ext cx="8064896" cy="36004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 осуществляющие регулируемые виды деятельности, обязаны разрабатывать и реализовывать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области энергосбережения и повышения энергетической эффективности (ст. 25 Федеральный закон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23.11.2009 № 261-ФЗ) </a:t>
            </a:r>
          </a:p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Регулирующие органы на основании заявлений организаций, осуществляющих регулируемые виды деятельности устанавливают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программам в области энергосбережения и повышения энергетической эффективности (постановление Правительства Российской Федерации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15.05.2010 № 340)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производственных и инвестиционных программ организаций, осуществляющих регулируемые виды деятельности, должно осуществляться с учетом программ в области энергосбережения и повышения энергетической эффективности таких организаций!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3568" y="1628773"/>
            <a:ext cx="8064896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Требования к программам энергосбережения и </a:t>
            </a:r>
            <a:r>
              <a:rPr lang="ru-RU" sz="2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повышения энергетической эффективности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082AD34-FA16-4262-9ADF-266F1CBFD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307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84785"/>
            <a:ext cx="7772400" cy="360040"/>
          </a:xfrm>
        </p:spPr>
        <p:txBody>
          <a:bodyPr>
            <a:noAutofit/>
          </a:bodyPr>
          <a:lstStyle/>
          <a:p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Действующие решения РСТ Кировской области в сфере энергосбережения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047458"/>
              </p:ext>
            </p:extLst>
          </p:nvPr>
        </p:nvGraphicFramePr>
        <p:xfrm>
          <a:off x="143508" y="2060848"/>
          <a:ext cx="8856984" cy="45282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94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175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875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Номер решения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Содержание решения</a:t>
                      </a:r>
                    </a:p>
                    <a:p>
                      <a:pPr marL="0" algn="ctr" defTabSz="914400" rtl="0" eaLnBrk="1" latinLnBrk="0" hangingPunct="1"/>
                      <a:endParaRPr lang="ru-RU" sz="12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51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Решение правления РСТ Кировской области 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07.05.2010 № 16/7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"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 требованиях к программам в области энергосбережения и повышения энергетической</a:t>
                      </a:r>
                      <a:r>
                        <a:rPr lang="ru-RU" sz="1100" kern="1200" baseline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эффективности</a:t>
                      </a:r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</a:t>
                      </a:r>
                    </a:p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Установлены:</a:t>
                      </a:r>
                    </a:p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Целевые показатели в области энергосбережения и повышения энергетической эффективности.</a:t>
                      </a:r>
                    </a:p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Перечень обязательных мероприятий по энергосбережению и повышению энергетической эффективности и сроки их проведения.</a:t>
                      </a:r>
                    </a:p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Показатели энергетической эффективности объектов, создание или модернизация которых планируется производственными или инвестиционными программами организаций.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873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Решение правления РСТ Кировской области от 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11.04.2017 № 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13/6-пр-2017 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</a:t>
                      </a:r>
                      <a:r>
                        <a:rPr lang="ru-RU" sz="11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 утверждении форм отчетов в области энергосбережения и повышения энергетической эффективности организаций, осуществляющих регулируемые виды деятельности</a:t>
                      </a:r>
                      <a:r>
                        <a:rPr lang="ru-RU" sz="160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». </a:t>
                      </a:r>
                      <a:endParaRPr lang="ru-RU" sz="1600" kern="12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1. Утверждены</a:t>
                      </a:r>
                      <a:r>
                        <a:rPr lang="ru-RU" sz="1100" baseline="0" dirty="0">
                          <a:latin typeface="Times New Roman" pitchFamily="18" charset="0"/>
                          <a:cs typeface="Times New Roman" pitchFamily="18" charset="0"/>
                        </a:rPr>
                        <a:t> формы:</a:t>
                      </a:r>
                    </a:p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Перечень мероприятий по энергосбережению и повышению энергетической эффективности на соответствующий год;</a:t>
                      </a:r>
                    </a:p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Отчет о реализации мероприятий в сфере энергосбережения и повышения энергетической эффективности за соответствующий год.</a:t>
                      </a:r>
                    </a:p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Утвержден срок предоставления форм- </a:t>
                      </a:r>
                      <a:r>
                        <a:rPr lang="ru-RU" sz="1100" b="0" i="0" u="none" strike="noStrike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 позднее 1 февраля.</a:t>
                      </a:r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1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5110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Действующие решения правления РСТ Кировской области об установлении требований к программам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28.03.2023</a:t>
                      </a:r>
                      <a:r>
                        <a:rPr lang="ru-RU" sz="14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9/6-пр-2023 (ред. от 26.03.2025)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26.03.2024 № 10/3-пр-2024 (ред. от 26.03.2025)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26.03.2025 № 12/4-</a:t>
                      </a:r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пр-2025</a:t>
                      </a: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kern="12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ru-RU" sz="11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pic>
        <p:nvPicPr>
          <p:cNvPr id="5" name="Picture 2" descr="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1412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32472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1772816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Динамика утверждения (наличия) программ в области энергосбережения и повышения энергетической эффективности регулируемыми организациями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86278"/>
              </p:ext>
            </p:extLst>
          </p:nvPr>
        </p:nvGraphicFramePr>
        <p:xfrm>
          <a:off x="539550" y="2636912"/>
          <a:ext cx="7488831" cy="36004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839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91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11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915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9153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9153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449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8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Организации, осуществляющие регулируемые виды деятельности, для которых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установлены требования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программам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области энергосбережения и повышения энергетической эффективности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46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Абсолютное отклонение (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- 34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91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Относительное отклонение (%)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-1,3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- 9,7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- 13,6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-8,5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258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Организации, осуществляющие регулируемые виды деятельности,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представившие требования к программам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48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Абсолютное отклонение (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24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Относительное отклонение (%)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-11,1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-9,1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- 73,9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- 17,4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-36,8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AD03892-B3DB-45F9-9249-FA6918E48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1091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323528" y="1630827"/>
            <a:ext cx="8568952" cy="358013"/>
          </a:xfrm>
        </p:spPr>
        <p:txBody>
          <a:bodyPr>
            <a:noAutofit/>
          </a:bodyPr>
          <a:lstStyle/>
          <a:p>
            <a:r>
              <a:rPr lang="ru-RU" sz="2000" dirty="0">
                <a:latin typeface="Times New Roman" pitchFamily="18" charset="0"/>
                <a:ea typeface="+mn-ea"/>
                <a:cs typeface="Times New Roman" pitchFamily="18" charset="0"/>
              </a:rPr>
              <a:t>Характерные отклонения от требований нормативных актов </a:t>
            </a:r>
          </a:p>
        </p:txBody>
      </p:sp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323528" y="2060848"/>
            <a:ext cx="8568952" cy="460851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пояснительной записки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 Программе (пункт 2.1 Приказа Минэнерго России от 30.06.2014 № 398).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Программа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только энергосберегающие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и затраты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их проведение, при  этом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показатели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показатели  энергетической эффективности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отсутствуют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Программа содержит только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показатели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энергетической эффективности, при  этом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энергосберегающие мероприятия и затраты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их проведение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отсутствуют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Запланированные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не приводят к экономии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энергетических ресурсов.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Программа и отчет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содержит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целевого показателя по наличию осветительных устройств с использованием светодиодов, утвержденного Постановлением Правительства Российской Федерации от 27.09.2016 № 971. Уровень 2020 года –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75 % общего объема используемых осветительных устройств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1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4328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C60F6A90-5D74-4782-B08D-26CB82D19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26368" y="3068960"/>
            <a:ext cx="8064896" cy="35702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800" dirty="0"/>
              <a:t>     </a:t>
            </a:r>
            <a:r>
              <a:rPr lang="ru-RU" sz="2200" dirty="0" smtClean="0"/>
              <a:t>На федеральном уровне продолжается работа </a:t>
            </a:r>
            <a:r>
              <a:rPr lang="ru-RU" sz="2200" dirty="0"/>
              <a:t>по формированию комплексной архитектуры цифровой экосистемы тарифного регулирования в сферах </a:t>
            </a:r>
            <a:r>
              <a:rPr lang="ru-RU" sz="2200" dirty="0" smtClean="0"/>
              <a:t>ЖКХ на </a:t>
            </a:r>
            <a:r>
              <a:rPr lang="ru-RU" sz="2200" dirty="0"/>
              <a:t>базе ФГИС ЕИАС, включающего: </a:t>
            </a:r>
            <a:endParaRPr lang="ru-RU" sz="2200" dirty="0" smtClean="0"/>
          </a:p>
          <a:p>
            <a:pPr marL="342900" indent="-342900" algn="just">
              <a:buFontTx/>
              <a:buChar char="-"/>
            </a:pPr>
            <a:r>
              <a:rPr lang="ru-RU" sz="2200" dirty="0" smtClean="0"/>
              <a:t>Электронные </a:t>
            </a:r>
            <a:r>
              <a:rPr lang="ru-RU" sz="2200" dirty="0"/>
              <a:t>экспертные </a:t>
            </a:r>
            <a:r>
              <a:rPr lang="ru-RU" sz="2200" dirty="0" smtClean="0"/>
              <a:t>заключения</a:t>
            </a:r>
          </a:p>
          <a:p>
            <a:pPr marL="342900" indent="-342900" algn="just">
              <a:buFontTx/>
              <a:buChar char="-"/>
            </a:pPr>
            <a:r>
              <a:rPr lang="ru-RU" sz="2200" dirty="0" smtClean="0"/>
              <a:t> </a:t>
            </a:r>
            <a:r>
              <a:rPr lang="ru-RU" sz="2200" dirty="0"/>
              <a:t>Электронные тарифные </a:t>
            </a:r>
            <a:r>
              <a:rPr lang="ru-RU" sz="2200" dirty="0" smtClean="0"/>
              <a:t>заявки</a:t>
            </a:r>
          </a:p>
          <a:p>
            <a:pPr marL="342900" indent="-342900" algn="just">
              <a:buFontTx/>
              <a:buChar char="-"/>
            </a:pPr>
            <a:r>
              <a:rPr lang="ru-RU" sz="2200" dirty="0" smtClean="0"/>
              <a:t> </a:t>
            </a:r>
            <a:r>
              <a:rPr lang="ru-RU" sz="2200" dirty="0"/>
              <a:t>Формы по контролю за инвестиционными программами </a:t>
            </a:r>
            <a:endParaRPr lang="ru-RU" sz="2200" dirty="0" smtClean="0"/>
          </a:p>
          <a:p>
            <a:pPr algn="just"/>
            <a:r>
              <a:rPr lang="ru-RU" sz="2200" dirty="0"/>
              <a:t> </a:t>
            </a:r>
            <a:r>
              <a:rPr lang="ru-RU" sz="2200" dirty="0" smtClean="0"/>
              <a:t>    </a:t>
            </a:r>
            <a:r>
              <a:rPr lang="ru-RU" sz="2200" dirty="0" smtClean="0">
                <a:solidFill>
                  <a:srgbClr val="FF0000"/>
                </a:solidFill>
              </a:rPr>
              <a:t>Одной </a:t>
            </a:r>
            <a:r>
              <a:rPr lang="ru-RU" sz="2200" dirty="0">
                <a:solidFill>
                  <a:srgbClr val="FF0000"/>
                </a:solidFill>
              </a:rPr>
              <a:t>из основных задач проекта является перевод ФГИС ЕИАС на платформу «</a:t>
            </a:r>
            <a:r>
              <a:rPr lang="ru-RU" sz="2200" dirty="0" err="1">
                <a:solidFill>
                  <a:srgbClr val="FF0000"/>
                </a:solidFill>
              </a:rPr>
              <a:t>ГосТех</a:t>
            </a:r>
            <a:r>
              <a:rPr lang="ru-RU" sz="2200" dirty="0">
                <a:solidFill>
                  <a:srgbClr val="FF0000"/>
                </a:solidFill>
              </a:rPr>
              <a:t>», </a:t>
            </a:r>
            <a:r>
              <a:rPr lang="ru-RU" sz="2200" dirty="0"/>
              <a:t>что позволит обеспечить безопасность эксплуатации системы и ее </a:t>
            </a:r>
            <a:r>
              <a:rPr lang="ru-RU" sz="2200" dirty="0" err="1" smtClean="0"/>
              <a:t>импортонезависимость</a:t>
            </a:r>
            <a:r>
              <a:rPr lang="ru-RU" sz="2200" dirty="0" smtClean="0"/>
              <a:t>.</a:t>
            </a:r>
            <a:endParaRPr lang="ru-RU" sz="2200" dirty="0"/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395536" y="1988840"/>
            <a:ext cx="8352928" cy="648072"/>
          </a:xfrm>
          <a:solidFill>
            <a:srgbClr val="FFC00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dirty="0"/>
              <a:t>ЦИФРОВАЯ ТРАНСФОРМАЦИЯ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7693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323528" y="1630827"/>
            <a:ext cx="8568952" cy="358013"/>
          </a:xfrm>
        </p:spPr>
        <p:txBody>
          <a:bodyPr>
            <a:noAutofit/>
          </a:bodyPr>
          <a:lstStyle/>
          <a:p>
            <a:r>
              <a:rPr lang="ru-RU" sz="2000" dirty="0">
                <a:latin typeface="Times New Roman" pitchFamily="18" charset="0"/>
                <a:ea typeface="+mn-ea"/>
                <a:cs typeface="Times New Roman" pitchFamily="18" charset="0"/>
              </a:rPr>
              <a:t>Характерные отклонения от требований нормативных актов </a:t>
            </a:r>
          </a:p>
        </p:txBody>
      </p:sp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784976" cy="468052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Ежегодные отчеты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фактическом исполнении установленных требований к Программам и 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по установлению требований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 Программам 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РСТ Кировской области 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нарушением срока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соответствии с пунктом 14 постановления Правительства РФ от 15.05.2010 № 340 срок представления -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 февраля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года, в котором требования к программе должны быть установлены (скорректированы).</a:t>
            </a:r>
          </a:p>
          <a:p>
            <a:pPr algn="just"/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Отчеты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 фактическом исполнении установленных требований 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содержат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данных, позволяющих идентифицировать предоставленный отчет:</a:t>
            </a:r>
          </a:p>
          <a:p>
            <a:pPr algn="just"/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- Наименование и ИНН регулируемой организации;</a:t>
            </a:r>
          </a:p>
          <a:p>
            <a:pPr algn="just"/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- Данные для обратной связи (исполнитель, контактный телефон, адрес электронной почты);</a:t>
            </a:r>
          </a:p>
          <a:p>
            <a:pPr algn="just"/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- Подпись руководителя регулируемой организации.</a:t>
            </a:r>
          </a:p>
          <a:p>
            <a:pPr algn="just"/>
            <a:endParaRPr lang="ru-RU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Новая программа энергосбережения и предложения об установлении требований должны представляться в регулирующий орган в году, в котором предыдущая программа завершается!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27323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1643109"/>
            <a:ext cx="914400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Ответственность регулируемых организаций за нарушение законодательства </a:t>
            </a: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в области энергосбережения и энергоэффективности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5536" y="2492896"/>
            <a:ext cx="8496944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Отсутствие программ в области энергосбережения и повышения энергетической эффективности организаций с участием государства и муниципального образования, организаций, осуществляющих регулируемые виды деятельности 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Статья 48 Федерального закона № 261-ФЗ, часть 10 статьи 9.16 КоАП</a:t>
            </a:r>
          </a:p>
          <a:p>
            <a:pPr algn="ctr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2447764" y="3445767"/>
            <a:ext cx="288032" cy="206442"/>
          </a:xfrm>
          <a:prstGeom prst="down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547664" y="3704472"/>
            <a:ext cx="2088232" cy="64807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27684" y="3766898"/>
            <a:ext cx="172819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Должностные лица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30-50 тыс. руб.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55576" y="2492896"/>
            <a:ext cx="7848872" cy="9361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6660232" y="3458210"/>
            <a:ext cx="288032" cy="206442"/>
          </a:xfrm>
          <a:prstGeom prst="down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760132" y="3716915"/>
            <a:ext cx="2088232" cy="64807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5940152" y="3779341"/>
            <a:ext cx="172819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Юридические лица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50-100 тыс. руб.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19572" y="4733588"/>
            <a:ext cx="7848872" cy="7920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2519772" y="5569985"/>
            <a:ext cx="288032" cy="206442"/>
          </a:xfrm>
          <a:prstGeom prst="down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619672" y="5824928"/>
            <a:ext cx="2088232" cy="64807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799692" y="5887354"/>
            <a:ext cx="172819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Должностные лица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3-5 тыс. руб.</a:t>
            </a:r>
          </a:p>
        </p:txBody>
      </p:sp>
      <p:sp>
        <p:nvSpPr>
          <p:cNvPr id="20" name="Стрелка вниз 19"/>
          <p:cNvSpPr/>
          <p:nvPr/>
        </p:nvSpPr>
        <p:spPr>
          <a:xfrm>
            <a:off x="6732240" y="5578666"/>
            <a:ext cx="288032" cy="206442"/>
          </a:xfrm>
          <a:prstGeom prst="down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832140" y="5837371"/>
            <a:ext cx="2088232" cy="64807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6012160" y="5899797"/>
            <a:ext cx="172819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Юридические лица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50-100 тыс. руб.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71600" y="4752146"/>
            <a:ext cx="7344816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Непредставление о</a:t>
            </a:r>
            <a:r>
              <a:rPr lang="ru-RU" sz="14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тчета о реализации мероприятий в сфере энергосбережения и повышения энергетической эффективности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4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Решение правления РСТ Кировской области от 15.03.2013 N 8/1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часть 1 статьи 19.7.1 КоАП</a:t>
            </a:r>
          </a:p>
          <a:p>
            <a:endParaRPr lang="ru-RU" sz="1400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F22DCA6-999A-432B-96BB-4EED77E29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505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88840"/>
            <a:ext cx="8352928" cy="648072"/>
          </a:xfrm>
          <a:solidFill>
            <a:srgbClr val="FFC00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dirty="0"/>
              <a:t>ЦИФРОВАЯ ТРАНСФОРМАЦИЯ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49739" y="3861048"/>
            <a:ext cx="6480720" cy="240065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000" dirty="0"/>
              <a:t>ФАС России поручено </a:t>
            </a:r>
            <a:r>
              <a:rPr lang="ru-RU" sz="3000" dirty="0">
                <a:solidFill>
                  <a:srgbClr val="FF0000"/>
                </a:solidFill>
              </a:rPr>
              <a:t>до 1 июля </a:t>
            </a:r>
            <a:r>
              <a:rPr lang="ru-RU" sz="3000" dirty="0" smtClean="0">
                <a:solidFill>
                  <a:srgbClr val="FF0000"/>
                </a:solidFill>
              </a:rPr>
              <a:t>2025 </a:t>
            </a:r>
            <a:r>
              <a:rPr lang="ru-RU" sz="3000" dirty="0"/>
              <a:t>года утвердить «типовые формы экспертного заключения» органов регулирования в электронном виде, используя ФГИС ЕИАС ФАС России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2920588"/>
            <a:ext cx="878497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rgbClr val="FF0000"/>
                </a:solidFill>
              </a:rPr>
              <a:t>ПП РФ № 1800 от 10.10.2022 (ред. от 17.10.2024)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C60F6A90-5D74-4782-B08D-26CB82D19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528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88840"/>
            <a:ext cx="8352928" cy="648072"/>
          </a:xfrm>
          <a:solidFill>
            <a:srgbClr val="FFC00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dirty="0"/>
              <a:t>ЦЕЛИ </a:t>
            </a:r>
            <a:r>
              <a:rPr lang="ru-RU" sz="3600" dirty="0"/>
              <a:t>ЦИФРОВОЙ ТРАНСФОРМАЦИИ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11560" y="2924944"/>
            <a:ext cx="8064896" cy="34163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2400" b="1" dirty="0"/>
              <a:t>Прием тарифных заявок через веб </a:t>
            </a:r>
            <a:r>
              <a:rPr lang="ru-RU" sz="2400" b="1" dirty="0" smtClean="0"/>
              <a:t>интерфейс (</a:t>
            </a:r>
            <a:r>
              <a:rPr lang="ru-RU" sz="2400" b="1" dirty="0" smtClean="0">
                <a:solidFill>
                  <a:srgbClr val="FF0000"/>
                </a:solidFill>
              </a:rPr>
              <a:t>реализовано</a:t>
            </a:r>
            <a:r>
              <a:rPr lang="ru-RU" sz="2400" b="1" dirty="0" smtClean="0"/>
              <a:t>)</a:t>
            </a:r>
            <a:r>
              <a:rPr lang="ru-RU" sz="2400" dirty="0" smtClean="0"/>
              <a:t>;</a:t>
            </a:r>
            <a:endParaRPr lang="ru-RU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/>
              <a:t>Проверка данных в заявке на основании исторических данных;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/>
              <a:t>Унификация структуры и формы экспертных заключений;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/>
              <a:t>Официальный статус документов, направляемых через ЕИАС;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/>
              <a:t>Электронное взаимодействие между регуляторами и РСО, системами регулятора и ЕИАС.  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C60F6A90-5D74-4782-B08D-26CB82D19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124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88840"/>
            <a:ext cx="8352928" cy="648072"/>
          </a:xfrm>
          <a:solidFill>
            <a:srgbClr val="FFC00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dirty="0"/>
              <a:t>Содержание типового ЭЗ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11560" y="2924944"/>
            <a:ext cx="8064896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400" dirty="0"/>
              <a:t>Пункты 29 – 29(3) Правил регулирования (ПП РФ №1075 от 22.10.2012), </a:t>
            </a:r>
            <a:r>
              <a:rPr lang="ru-RU" sz="2400" dirty="0">
                <a:solidFill>
                  <a:srgbClr val="FF0000"/>
                </a:solidFill>
              </a:rPr>
              <a:t>вступают в силу с </a:t>
            </a:r>
            <a:r>
              <a:rPr lang="ru-RU" sz="2400" dirty="0" smtClean="0">
                <a:solidFill>
                  <a:srgbClr val="FF0000"/>
                </a:solidFill>
              </a:rPr>
              <a:t>01.07.2025 </a:t>
            </a:r>
            <a:r>
              <a:rPr lang="ru-RU" sz="2400" dirty="0">
                <a:solidFill>
                  <a:srgbClr val="FF0000"/>
                </a:solidFill>
              </a:rPr>
              <a:t>года 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C60F6A90-5D74-4782-B08D-26CB82D19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11560" y="3861048"/>
            <a:ext cx="8064896" cy="28931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600" dirty="0"/>
              <a:t>…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600" dirty="0"/>
              <a:t>сведения об утвержденных ИПР или проектах ИПР;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600" dirty="0"/>
              <a:t>о программах энергосбережения и повышения ЭЭ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600" dirty="0"/>
              <a:t>о схемах теплоснабжения;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600" dirty="0"/>
              <a:t>сведения о ведении ТСО раздельного учета доходов и расходов в соответствии с пунктами 10 и 11 Основ ценообразования.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3785156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352928" cy="1440160"/>
          </a:xfrm>
          <a:solidFill>
            <a:srgbClr val="FFC00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представления заявлений об установлении (корректировки) тарифов на тепловую энергию на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2026-2030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годы (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5536" y="3323065"/>
            <a:ext cx="828092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бумажном носителе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(заявление, расчет в формате шаблона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TEPLO.43(v.8.7)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обосновывающие материалы</a:t>
            </a:r>
            <a:r>
              <a:rPr lang="ru-RU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 мая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2025 года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 этап)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C60F6A90-5D74-4782-B08D-26CB82D19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95536" y="4653136"/>
            <a:ext cx="8280920" cy="19389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Через систему электронного документооборота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 использованием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веб-версии, сопровождаемой ООО «Платформа», и электронной цифровой подписи руководителя организации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01 июня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шаблон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TEPLO.43(v.8.7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279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18832" y="1652607"/>
            <a:ext cx="8064896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Письмо РСТ Кировской области </a:t>
            </a:r>
            <a:r>
              <a:rPr lang="ru-RU" sz="2400" dirty="0" smtClean="0">
                <a:solidFill>
                  <a:srgbClr val="FF0000"/>
                </a:solidFill>
              </a:rPr>
              <a:t>от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25.03.2025 </a:t>
            </a:r>
            <a:r>
              <a:rPr lang="ru-RU" sz="2400" dirty="0">
                <a:solidFill>
                  <a:srgbClr val="FF0000"/>
                </a:solidFill>
              </a:rPr>
              <a:t>№</a:t>
            </a:r>
            <a:r>
              <a:rPr lang="ru-RU" sz="2400" dirty="0" smtClean="0">
                <a:solidFill>
                  <a:srgbClr val="FF0000"/>
                </a:solidFill>
              </a:rPr>
              <a:t>306-66-01-19 </a:t>
            </a:r>
            <a:r>
              <a:rPr lang="ru-RU" sz="2400" dirty="0">
                <a:solidFill>
                  <a:srgbClr val="FF0000"/>
                </a:solidFill>
              </a:rPr>
              <a:t>«О переходе на региональную веб-версию программы Новая технологическая платформа» 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C60F6A90-5D74-4782-B08D-26CB82D19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18832" y="2924944"/>
            <a:ext cx="8064896" cy="34163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      В настоящее время сформирован и запущен механизм взаимодействия РСТ Кировской области с регулируемыми </a:t>
            </a:r>
            <a:r>
              <a:rPr lang="ru-RU" sz="2400" dirty="0" smtClean="0"/>
              <a:t>организациями</a:t>
            </a:r>
            <a:r>
              <a:rPr lang="en-US" sz="2400" dirty="0" smtClean="0"/>
              <a:t> </a:t>
            </a:r>
            <a:r>
              <a:rPr lang="ru-RU" sz="2400" dirty="0" smtClean="0"/>
              <a:t>посредством </a:t>
            </a:r>
            <a:r>
              <a:rPr lang="ru-RU" sz="2400" dirty="0"/>
              <a:t>региональной веб-версии программы Новая технологическая платформа «Система запросов и ответов».</a:t>
            </a:r>
          </a:p>
          <a:p>
            <a:pPr algn="just"/>
            <a:r>
              <a:rPr lang="ru-RU" sz="2400" dirty="0"/>
              <a:t>      Для регистрации и получения доступа к платформе необходимо в срок до </a:t>
            </a:r>
            <a:r>
              <a:rPr lang="ru-RU" sz="2400" dirty="0" smtClean="0"/>
              <a:t>30 </a:t>
            </a:r>
            <a:r>
              <a:rPr lang="ru-RU" sz="2400" dirty="0"/>
              <a:t>апреля </a:t>
            </a:r>
            <a:r>
              <a:rPr lang="ru-RU" sz="2400" dirty="0" smtClean="0"/>
              <a:t>2025 </a:t>
            </a:r>
            <a:r>
              <a:rPr lang="ru-RU" sz="2400" dirty="0"/>
              <a:t>года направить свое обращение в региональную службу технического сопровождения пользователей по адресу </a:t>
            </a:r>
            <a:r>
              <a:rPr lang="ru-RU" sz="2400" u="sng" dirty="0">
                <a:hlinkClick r:id="rId3"/>
              </a:rPr>
              <a:t>https://my-sp.ru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01494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774"/>
            <a:ext cx="8352928" cy="1152153"/>
          </a:xfrm>
          <a:solidFill>
            <a:srgbClr val="FFC00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Сроки принятия тарифных решений на 2025 год</a:t>
            </a:r>
          </a:p>
        </p:txBody>
      </p:sp>
      <p:pic>
        <p:nvPicPr>
          <p:cNvPr id="4" name="Picture 2" descr="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11560" y="2852936"/>
            <a:ext cx="8064896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Проект ПП РФ "О внесении изменений в некоторые акты Правительства Российской Федерации" (подготовлен ФАС России, ID проекта 02/07/03-25/00155327)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C60F6A90-5D74-4782-B08D-26CB82D19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11560" y="4149080"/>
            <a:ext cx="8064896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Утверждение тарифов региональными регуляторами - </a:t>
            </a:r>
            <a:r>
              <a:rPr lang="ru-RU" sz="3200" dirty="0">
                <a:solidFill>
                  <a:srgbClr val="FF0000"/>
                </a:solidFill>
              </a:rPr>
              <a:t>до 1 декабря</a:t>
            </a:r>
            <a:endParaRPr lang="ru-RU" sz="3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5378698"/>
            <a:ext cx="8064896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Представление дополнительных документов - </a:t>
            </a:r>
            <a:r>
              <a:rPr lang="ru-RU" sz="2400" dirty="0" smtClean="0">
                <a:solidFill>
                  <a:srgbClr val="FF0000"/>
                </a:solidFill>
              </a:rPr>
              <a:t>до </a:t>
            </a:r>
            <a:r>
              <a:rPr lang="ru-RU" sz="2400" dirty="0">
                <a:solidFill>
                  <a:srgbClr val="FF0000"/>
                </a:solidFill>
              </a:rPr>
              <a:t>10 </a:t>
            </a:r>
            <a:r>
              <a:rPr lang="ru-RU" sz="2400" dirty="0" smtClean="0">
                <a:solidFill>
                  <a:srgbClr val="FF0000"/>
                </a:solidFill>
              </a:rPr>
              <a:t>ноября</a:t>
            </a:r>
            <a:r>
              <a:rPr lang="ru-RU" sz="2400" dirty="0" smtClean="0"/>
              <a:t>, </a:t>
            </a:r>
            <a:r>
              <a:rPr lang="ru-RU" sz="2400" dirty="0"/>
              <a:t>но не позднее чем за </a:t>
            </a:r>
            <a:r>
              <a:rPr lang="ru-RU" sz="2400" dirty="0">
                <a:solidFill>
                  <a:srgbClr val="FF0000"/>
                </a:solidFill>
              </a:rPr>
              <a:t>14 календарных дней </a:t>
            </a:r>
            <a:r>
              <a:rPr lang="ru-RU" sz="2400" dirty="0"/>
              <a:t>до дня заседания </a:t>
            </a:r>
            <a:r>
              <a:rPr lang="ru-RU" sz="2400" dirty="0" smtClean="0"/>
              <a:t>правления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31567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28775"/>
            <a:ext cx="9144000" cy="1152153"/>
          </a:xfrm>
          <a:solidFill>
            <a:srgbClr val="FFC00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Ключевые направления совершенствования тарифного регулирования в сферах ТС, ВС и ВО</a:t>
            </a:r>
            <a:endParaRPr lang="ru-RU" sz="33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9552" y="3212976"/>
            <a:ext cx="8064896" cy="35394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3200" dirty="0" smtClean="0"/>
              <a:t>Совершенствование системы учета расходов на оплату труда;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3200" dirty="0" smtClean="0"/>
              <a:t>Целевая амортизация;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3200" dirty="0" smtClean="0"/>
              <a:t>Тарифный календарь;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3200" dirty="0" smtClean="0"/>
              <a:t>Расширение оснований для пересмотра условий концессионных соглашений;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3200" dirty="0" smtClean="0"/>
              <a:t>Прочее</a:t>
            </a:r>
            <a:endParaRPr lang="ru-RU" sz="3200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C60F6A90-5D74-4782-B08D-26CB82D19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0109-0F0A-487A-BD7C-6C2B3FD4A606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3570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7442</TotalTime>
  <Words>1697</Words>
  <Application>Microsoft Office PowerPoint</Application>
  <PresentationFormat>Экран (4:3)</PresentationFormat>
  <Paragraphs>183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Действующие решения РСТ Кировской области в сфере энергосбережения</vt:lpstr>
      <vt:lpstr>Презентация PowerPoint</vt:lpstr>
      <vt:lpstr>Характерные отклонения от требований нормативных актов </vt:lpstr>
      <vt:lpstr>Характерные отклонения от требований нормативных актов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Чайников В Л</dc:creator>
  <cp:lastModifiedBy>User</cp:lastModifiedBy>
  <cp:revision>271</cp:revision>
  <cp:lastPrinted>2025-04-14T11:45:15Z</cp:lastPrinted>
  <dcterms:created xsi:type="dcterms:W3CDTF">2014-11-11T09:29:36Z</dcterms:created>
  <dcterms:modified xsi:type="dcterms:W3CDTF">2025-04-15T14:53:45Z</dcterms:modified>
</cp:coreProperties>
</file>