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94" r:id="rId3"/>
    <p:sldId id="295" r:id="rId4"/>
    <p:sldId id="305" r:id="rId5"/>
    <p:sldId id="273" r:id="rId6"/>
    <p:sldId id="306" r:id="rId7"/>
    <p:sldId id="331" r:id="rId8"/>
    <p:sldId id="335" r:id="rId9"/>
    <p:sldId id="293" r:id="rId10"/>
    <p:sldId id="321" r:id="rId11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&#1043;&#1054;&#1044;&#1054;&#1042;&#1067;&#1045;%20&#1054;&#1058;&#1063;&#1045;&#1058;&#1067;\&#1050;_&#1087;&#1088;&#1077;&#1079;&#1077;&#1085;&#1090;&#1072;&#1094;&#1080;&#1080;%20&#1090;&#1072;&#1088;&#1080;&#1092;&#1099;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&#1058;&#1045;&#1055;&#1051;&#1054;\&#1044;&#1080;&#1085;&#1072;&#1084;&#1080;&#1082;&#1072;%20&#1094;&#1077;&#1085;%20&#1090;&#1086;&#1087;&#1083;&#1080;&#1074;&#108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&#1058;&#1045;&#1055;&#1051;&#1054;\&#1044;&#1080;&#1085;&#1072;&#1084;&#1080;&#1082;&#1072;%20&#1094;&#1077;&#1085;%20&#1090;&#1086;&#1087;&#1083;&#1080;&#1074;&#108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67516131364593E-2"/>
          <c:y val="7.1066460660306363E-2"/>
          <c:w val="0.56663435103330673"/>
          <c:h val="0.8621504460267046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A03-4D8C-9457-746BECC7ABB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EA03-4D8C-9457-746BECC7ABB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EA03-4D8C-9457-746BECC7ABB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EA03-4D8C-9457-746BECC7ABB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EA03-4D8C-9457-746BECC7ABB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EA03-4D8C-9457-746BECC7ABB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EA03-4D8C-9457-746BECC7ABB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03-4D8C-9457-746BECC7ABBC}"/>
                </c:ext>
              </c:extLst>
            </c:dLbl>
            <c:dLbl>
              <c:idx val="1"/>
              <c:layout>
                <c:manualLayout>
                  <c:x val="-8.3985377286121654E-2"/>
                  <c:y val="-0.1327843877668377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239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03-4D8C-9457-746BECC7ABB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03-4D8C-9457-746BECC7ABB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03-4D8C-9457-746BECC7ABBC}"/>
                </c:ext>
              </c:extLst>
            </c:dLbl>
            <c:dLbl>
              <c:idx val="4"/>
              <c:layout>
                <c:manualLayout>
                  <c:x val="1.9596588033428373E-2"/>
                  <c:y val="-8.566734694634694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03-4D8C-9457-746BECC7ABB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51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03-4D8C-9457-746BECC7ABB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03-4D8C-9457-746BECC7ABB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Лист1!$A$1:$A$7</c:f>
              <c:strCache>
                <c:ptCount val="7"/>
                <c:pt idx="0">
                  <c:v>Электроэнергетика</c:v>
                </c:pt>
                <c:pt idx="1">
                  <c:v>Теплоэнергетика</c:v>
                </c:pt>
                <c:pt idx="2">
                  <c:v>Водоснабжение, водоотведение</c:v>
                </c:pt>
                <c:pt idx="3">
                  <c:v>Обращение с ТКО</c:v>
                </c:pt>
                <c:pt idx="4">
                  <c:v>Газоснабжение</c:v>
                </c:pt>
                <c:pt idx="5">
                  <c:v>Перевозка пассажиров автотранспортом</c:v>
                </c:pt>
                <c:pt idx="6">
                  <c:v>Перевозка пассажиров ж/д транспортом в пригородном сообщении</c:v>
                </c:pt>
              </c:strCache>
            </c:strRef>
          </c:cat>
          <c:val>
            <c:numRef>
              <c:f>Лист1!$B$1:$B$7</c:f>
              <c:numCache>
                <c:formatCode>General</c:formatCode>
                <c:ptCount val="7"/>
                <c:pt idx="0">
                  <c:v>27</c:v>
                </c:pt>
                <c:pt idx="1">
                  <c:v>236</c:v>
                </c:pt>
                <c:pt idx="2">
                  <c:v>302</c:v>
                </c:pt>
                <c:pt idx="3">
                  <c:v>20</c:v>
                </c:pt>
                <c:pt idx="4">
                  <c:v>5</c:v>
                </c:pt>
                <c:pt idx="5">
                  <c:v>79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03-4D8C-9457-746BECC7A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240107360205122"/>
          <c:y val="2.2002405949256343E-2"/>
          <c:w val="0.3509321274708454"/>
          <c:h val="0.93863407699037626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6666666666666666E-2"/>
                  <c:y val="-6.0185185185185182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/>
                      <a:t>19 354,0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CB-4F7E-A7CD-C7B3827691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2 888,6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68-4EB9-A89C-32971D55ECF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25 601,4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62-432D-BE5D-45817760FF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5 640,2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62-432D-BE5D-45817760FF2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2 631,5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68-4EB9-A89C-32971D55ECF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(Лист1!$A$21:$A$23,Лист1!$A$25:$A$26)</c:f>
              <c:strCache>
                <c:ptCount val="5"/>
                <c:pt idx="0">
                  <c:v>Электроэнергетика</c:v>
                </c:pt>
                <c:pt idx="1">
                  <c:v>Газоснабжение</c:v>
                </c:pt>
                <c:pt idx="2">
                  <c:v>Теплоэнергетика</c:v>
                </c:pt>
                <c:pt idx="3">
                  <c:v>Водоснабжение, водоотведение</c:v>
                </c:pt>
                <c:pt idx="4">
                  <c:v>Обращение с ТКО</c:v>
                </c:pt>
              </c:strCache>
            </c:strRef>
          </c:cat>
          <c:val>
            <c:numRef>
              <c:f>(Лист1!$C$21:$C$23,Лист1!$C$25:$C$26)</c:f>
              <c:numCache>
                <c:formatCode>#,##0</c:formatCode>
                <c:ptCount val="5"/>
                <c:pt idx="0">
                  <c:v>16151.7</c:v>
                </c:pt>
                <c:pt idx="1">
                  <c:v>2257.239</c:v>
                </c:pt>
                <c:pt idx="2">
                  <c:v>19875</c:v>
                </c:pt>
                <c:pt idx="3">
                  <c:v>4622.4549999999999</c:v>
                </c:pt>
                <c:pt idx="4">
                  <c:v>2299.1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CB-4F7E-A7CD-C7B382769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Динамика учтенных</a:t>
            </a:r>
            <a:r>
              <a:rPr lang="ru-RU" b="1" baseline="0"/>
              <a:t> цен на уголь,</a:t>
            </a:r>
            <a:r>
              <a:rPr lang="ru-RU" b="1"/>
              <a:t> руб./т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'цены топлива'!$A$7:$B$7</c:f>
              <c:strCache>
                <c:ptCount val="2"/>
                <c:pt idx="0">
                  <c:v>Уголь</c:v>
                </c:pt>
                <c:pt idx="1">
                  <c:v>руб/т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7E-4E84-9D24-ED8324DBB25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7E-4E84-9D24-ED8324DBB25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7E-4E84-9D24-ED8324DBB25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7E-4E84-9D24-ED8324DBB25B}"/>
                </c:ext>
              </c:extLst>
            </c:dLbl>
            <c:dLbl>
              <c:idx val="4"/>
              <c:layout>
                <c:manualLayout>
                  <c:x val="-1.3570664972919485E-16"/>
                  <c:y val="2.539682031809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7E-4E84-9D24-ED8324DBB2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('цены топлива'!$F$6,'цены топлива'!$H$6,'цены топлива'!$K$6,'цены топлива'!$N$6,'цены топлива'!$P$6,'цены топлива'!$S$6,'цены топлива'!$AJ$6,'цены топлива'!$AL$6)</c15:sqref>
                  </c15:fullRef>
                </c:ext>
              </c:extLst>
              <c:f>('цены топлива'!$K$6,'цены топлива'!$N$6,'цены топлива'!$P$6,'цены топлива'!$S$6,'цены топлива'!$AJ$6,'цены топлива'!$AL$6)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('цены топлива'!$F$7,'цены топлива'!$H$7,'цены топлива'!$K$7,'цены топлива'!$N$7,'цены топлива'!$P$7,'цены топлива'!$S$7,'цены топлива'!$AJ$7,'цены топлива'!$AL$7)</c15:sqref>
                  </c15:fullRef>
                </c:ext>
              </c:extLst>
              <c:f>('цены топлива'!$K$7,'цены топлива'!$N$7,'цены топлива'!$P$7,'цены топлива'!$S$7,'цены топлива'!$AJ$7,'цены топлива'!$AL$7)</c:f>
              <c:numCache>
                <c:formatCode>#,##0</c:formatCode>
                <c:ptCount val="6"/>
                <c:pt idx="0">
                  <c:v>5250.2996543481822</c:v>
                </c:pt>
                <c:pt idx="1">
                  <c:v>5317.9291881919999</c:v>
                </c:pt>
                <c:pt idx="2">
                  <c:v>5906.4773798349188</c:v>
                </c:pt>
                <c:pt idx="3">
                  <c:v>7075</c:v>
                </c:pt>
                <c:pt idx="4">
                  <c:v>7437.9</c:v>
                </c:pt>
                <c:pt idx="5">
                  <c:v>8409.7999999999993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17E-4E84-9D24-ED8324DBB2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031856"/>
        <c:axId val="515032184"/>
      </c:lineChart>
      <c:catAx>
        <c:axId val="51503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32184"/>
        <c:crosses val="autoZero"/>
        <c:auto val="1"/>
        <c:lblAlgn val="ctr"/>
        <c:lblOffset val="100"/>
        <c:noMultiLvlLbl val="0"/>
      </c:catAx>
      <c:valAx>
        <c:axId val="515032184"/>
        <c:scaling>
          <c:orientation val="minMax"/>
          <c:min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3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>
                <a:effectLst/>
              </a:rPr>
              <a:t>Динамика учтенных цен на природный газ, руб./тыс. м3</a:t>
            </a:r>
            <a:endParaRPr lang="ru-RU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'цены топлива'!$A$8:$B$8</c:f>
              <c:strCache>
                <c:ptCount val="2"/>
                <c:pt idx="0">
                  <c:v>Природный газ</c:v>
                </c:pt>
                <c:pt idx="1">
                  <c:v>руб/тыс.м3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92-4FB3-9944-B206F9880C9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92-4FB3-9944-B206F9880C9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92-4FB3-9944-B206F9880C9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92-4FB3-9944-B206F9880C91}"/>
                </c:ext>
              </c:extLst>
            </c:dLbl>
            <c:dLbl>
              <c:idx val="4"/>
              <c:layout>
                <c:manualLayout>
                  <c:x val="0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92-4FB3-9944-B206F9880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('цены топлива'!$F$6,'цены топлива'!$H$6,'цены топлива'!$K$6,'цены топлива'!$N$6,'цены топлива'!$P$6,'цены топлива'!$S$6,'цены топлива'!$AJ$6,'цены топлива'!$AL$6)</c15:sqref>
                  </c15:fullRef>
                </c:ext>
              </c:extLst>
              <c:f>('цены топлива'!$K$6,'цены топлива'!$N$6,'цены топлива'!$P$6,'цены топлива'!$S$6,'цены топлива'!$AJ$6,'цены топлива'!$AL$6)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('цены топлива'!$F$8,'цены топлива'!$H$8,'цены топлива'!$K$8,'цены топлива'!$N$8,'цены топлива'!$P$8,'цены топлива'!$S$8,'цены топлива'!$AJ$8,'цены топлива'!$AL$8)</c15:sqref>
                  </c15:fullRef>
                </c:ext>
              </c:extLst>
              <c:f>('цены топлива'!$K$8,'цены топлива'!$N$8,'цены топлива'!$P$8,'цены топлива'!$S$8,'цены топлива'!$AJ$8,'цены топлива'!$AL$8)</c:f>
              <c:numCache>
                <c:formatCode>#,##0</c:formatCode>
                <c:ptCount val="6"/>
                <c:pt idx="0">
                  <c:v>6237.9995184274349</c:v>
                </c:pt>
                <c:pt idx="1">
                  <c:v>6480.4881365136762</c:v>
                </c:pt>
                <c:pt idx="2">
                  <c:v>6820.3952611339591</c:v>
                </c:pt>
                <c:pt idx="3">
                  <c:v>7399</c:v>
                </c:pt>
                <c:pt idx="4">
                  <c:v>8353.5</c:v>
                </c:pt>
                <c:pt idx="5">
                  <c:v>9901.2099999999991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D92-4FB3-9944-B206F9880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5930720"/>
        <c:axId val="856114928"/>
      </c:lineChart>
      <c:catAx>
        <c:axId val="8659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6114928"/>
        <c:crosses val="autoZero"/>
        <c:auto val="1"/>
        <c:lblAlgn val="ctr"/>
        <c:lblOffset val="100"/>
        <c:noMultiLvlLbl val="0"/>
      </c:catAx>
      <c:valAx>
        <c:axId val="85611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6593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Динамика учтенных цен на мазут, руб./т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'цены топлива'!$A$9:$B$9</c:f>
              <c:strCache>
                <c:ptCount val="2"/>
                <c:pt idx="0">
                  <c:v>Мазут</c:v>
                </c:pt>
                <c:pt idx="1">
                  <c:v>руб/т</c:v>
                </c:pt>
              </c:strCache>
            </c:strRef>
          </c:tx>
          <c:spPr>
            <a:ln w="2857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FB-457A-B23B-98B724D570F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FB-457A-B23B-98B724D570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FB-457A-B23B-98B724D570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FB-457A-B23B-98B724D570F9}"/>
                </c:ext>
              </c:extLst>
            </c:dLbl>
            <c:dLbl>
              <c:idx val="4"/>
              <c:layout>
                <c:manualLayout>
                  <c:x val="0"/>
                  <c:y val="9.25925925925921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FB-457A-B23B-98B724D570F9}"/>
                </c:ext>
              </c:extLst>
            </c:dLbl>
            <c:dLbl>
              <c:idx val="5"/>
              <c:layout>
                <c:manualLayout>
                  <c:x val="-1.7801513128615932E-3"/>
                  <c:y val="-2.7777777777777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FB-457A-B23B-98B724D570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('цены топлива'!$D$6,'цены топлива'!$F$6,'цены топлива'!$H$6,'цены топлива'!$K$6,'цены топлива'!$N$6,'цены топлива'!$P$6,'цены топлива'!$S$6,'цены топлива'!$AJ$6,'цены топлива'!$AL$6)</c15:sqref>
                  </c15:fullRef>
                </c:ext>
              </c:extLst>
              <c:f>('цены топлива'!$D$6,'цены топлива'!$K$6,'цены топлива'!$N$6,'цены топлива'!$P$6,'цены топлива'!$S$6,'цены топлива'!$AJ$6,'цены топлива'!$AL$6)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('цены топлива'!$D$9,'цены топлива'!$F$9,'цены топлива'!$H$9,'цены топлива'!$K$9,'цены топлива'!$N$9,'цены топлива'!$P$9,'цены топлива'!$S$9,'цены топлива'!$AJ$9,'цены топлива'!$AL$9)</c15:sqref>
                  </c15:fullRef>
                </c:ext>
              </c:extLst>
              <c:f>('цены топлива'!$D$9,'цены топлива'!$K$9,'цены топлива'!$N$9,'цены топлива'!$P$9,'цены топлива'!$S$9,'цены топлива'!$AJ$9,'цены топлива'!$AL$9)</c:f>
              <c:numCache>
                <c:formatCode>#,##0</c:formatCode>
                <c:ptCount val="6"/>
                <c:pt idx="0">
                  <c:v>19040.788493979402</c:v>
                </c:pt>
                <c:pt idx="1">
                  <c:v>17764.761605392643</c:v>
                </c:pt>
                <c:pt idx="2">
                  <c:v>28057.634961374388</c:v>
                </c:pt>
                <c:pt idx="3">
                  <c:v>25368</c:v>
                </c:pt>
                <c:pt idx="4">
                  <c:v>23561.3</c:v>
                </c:pt>
                <c:pt idx="5">
                  <c:v>28254.85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2FB-457A-B23B-98B724D570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1905544"/>
        <c:axId val="551899312"/>
      </c:lineChart>
      <c:catAx>
        <c:axId val="55190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1899312"/>
        <c:crosses val="autoZero"/>
        <c:auto val="1"/>
        <c:lblAlgn val="ctr"/>
        <c:lblOffset val="100"/>
        <c:noMultiLvlLbl val="0"/>
      </c:catAx>
      <c:valAx>
        <c:axId val="551899312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1905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Динамика учтенных цен на дрова руб./м3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'цены топлива'!$A$10:$B$10</c:f>
              <c:strCache>
                <c:ptCount val="2"/>
                <c:pt idx="0">
                  <c:v>Дрова</c:v>
                </c:pt>
                <c:pt idx="1">
                  <c:v>руб/м3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C6-4095-9328-6467BC28ED6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C6-4095-9328-6467BC28ED6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C6-4095-9328-6467BC28ED6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C6-4095-9328-6467BC28ED69}"/>
                </c:ext>
              </c:extLst>
            </c:dLbl>
            <c:dLbl>
              <c:idx val="4"/>
              <c:layout>
                <c:manualLayout>
                  <c:x val="3.7959665016417555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C6-4095-9328-6467BC28E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('цены топлива'!$D$6,'цены топлива'!$F$6,'цены топлива'!$H$6,'цены топлива'!$K$6,'цены топлива'!$N$6,'цены топлива'!$P$6,'цены топлива'!$S$6,'цены топлива'!$AJ$6,'цены топлива'!$AL$6)</c15:sqref>
                  </c15:fullRef>
                </c:ext>
              </c:extLst>
              <c:f>('цены топлива'!$D$6,'цены топлива'!$K$6,'цены топлива'!$N$6,'цены топлива'!$P$6,'цены топлива'!$S$6,'цены топлива'!$AJ$6,'цены топлива'!$AL$6)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('цены топлива'!$D$10,'цены топлива'!$F$10,'цены топлива'!$H$10,'цены топлива'!$K$10,'цены топлива'!$N$10,'цены топлива'!$P$10,'цены топлива'!$S$10,'цены топлива'!$AJ$10,'цены топлива'!$AL$10)</c15:sqref>
                  </c15:fullRef>
                </c:ext>
              </c:extLst>
              <c:f>('цены топлива'!$D$10,'цены топлива'!$K$10,'цены топлива'!$N$10,'цены топлива'!$P$10,'цены топлива'!$S$10,'цены топлива'!$AJ$10,'цены топлива'!$AL$10)</c:f>
              <c:numCache>
                <c:formatCode>#,##0</c:formatCode>
                <c:ptCount val="6"/>
                <c:pt idx="0">
                  <c:v>1081.7532481782255</c:v>
                </c:pt>
                <c:pt idx="1">
                  <c:v>1058.2692830221545</c:v>
                </c:pt>
                <c:pt idx="2">
                  <c:v>1083.5117182455595</c:v>
                </c:pt>
                <c:pt idx="3">
                  <c:v>1212.8</c:v>
                </c:pt>
                <c:pt idx="4">
                  <c:v>1257</c:v>
                </c:pt>
                <c:pt idx="5">
                  <c:v>1357.5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2C6-4095-9328-6467BC28E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4387128"/>
        <c:axId val="514386472"/>
      </c:lineChart>
      <c:catAx>
        <c:axId val="51438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4386472"/>
        <c:crosses val="autoZero"/>
        <c:auto val="1"/>
        <c:lblAlgn val="ctr"/>
        <c:lblOffset val="100"/>
        <c:noMultiLvlLbl val="0"/>
      </c:catAx>
      <c:valAx>
        <c:axId val="514386472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438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268" cy="493397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262" y="0"/>
            <a:ext cx="2922268" cy="493397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EC9C472D-71F2-4E0B-9A77-647A44BB38FC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370" y="4689634"/>
            <a:ext cx="5393374" cy="444214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691"/>
            <a:ext cx="2922268" cy="49339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262" y="9377691"/>
            <a:ext cx="2922268" cy="49339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82A859D6-C2C2-44EF-851F-6026A216D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6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2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8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95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83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88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1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37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53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4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68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9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084-511F-4459-B981-76D08E8EE619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DE5FF-1A59-4824-8C77-42748A75A6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0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2.jp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5800" y="2348880"/>
            <a:ext cx="7772400" cy="2162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 формировании тарифов на территории Кировской области</a:t>
            </a:r>
          </a:p>
          <a:p>
            <a:r>
              <a:rPr lang="ru-RU" sz="4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2025 год</a:t>
            </a:r>
          </a:p>
        </p:txBody>
      </p:sp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</p:spTree>
    <p:extLst>
      <p:ext uri="{BB962C8B-B14F-4D97-AF65-F5344CB8AC3E}">
        <p14:creationId xmlns:p14="http://schemas.microsoft.com/office/powerpoint/2010/main" val="1011344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/>
            </a:b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</a:t>
            </a:r>
            <a:b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4398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>
                <a:solidFill>
                  <a:prstClr val="black"/>
                </a:solidFill>
              </a:rPr>
            </a:b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326170"/>
            <a:ext cx="590465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Основные направления тарифного регулирования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41277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Электроэнергетика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Теплоэнергетика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Газоснабжение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Водоснабжение, водоотведение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Обращение с твердыми коммунальными отходами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Предельные надбавки к ценам на жизненно необходимые и важнейшие лекарственные препараты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Предельные оптовые надбавки на медицинские изделия, имплантируемые в организм человека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Перевозка пассажиров, ручной клади и багажа в автомобильном и электрифицированном транспорте городского и пригородного сообщения, перевозка пассажиров железнодорожным транспортом в пригородном сообщении, а также перевозка пассажиров и багажа на переправах</a:t>
            </a:r>
          </a:p>
        </p:txBody>
      </p:sp>
    </p:spTree>
    <p:extLst>
      <p:ext uri="{BB962C8B-B14F-4D97-AF65-F5344CB8AC3E}">
        <p14:creationId xmlns:p14="http://schemas.microsoft.com/office/powerpoint/2010/main" val="136561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99792" y="187031"/>
            <a:ext cx="590465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Основные характеристики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815207"/>
            <a:ext cx="32403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В 2024 году проведено 49 заседаний правления Службы, принято 752 тарифных решения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46709" y="4149080"/>
            <a:ext cx="3384376" cy="97935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236B1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Совокупная необходимая валовая выручка (НВВ) регулируемых организаций –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</a:rPr>
              <a:t>56 115,7 млн. руб.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46709" y="5290319"/>
            <a:ext cx="3384376" cy="8280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236B1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Экономический эффект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</a:rPr>
              <a:t> от тарифного регулирования -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</a:rPr>
              <a:t>14 854,5 млн. руб. </a:t>
            </a:r>
            <a:endParaRPr lang="ru-RU" sz="1600" dirty="0">
              <a:solidFill>
                <a:prstClr val="black"/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E44D9B53-AEE1-4B7F-893F-368728377D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902816"/>
              </p:ext>
            </p:extLst>
          </p:nvPr>
        </p:nvGraphicFramePr>
        <p:xfrm>
          <a:off x="4211960" y="710251"/>
          <a:ext cx="4536504" cy="351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8" name="Объект 4">
            <a:extLst>
              <a:ext uri="{FF2B5EF4-FFF2-40B4-BE49-F238E27FC236}">
                <a16:creationId xmlns:a16="http://schemas.microsoft.com/office/drawing/2014/main" id="{EF916487-A0CD-4914-B6AD-1F44D192B4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  <a:prstGeom prst="rect">
            <a:avLst/>
          </a:prstGeom>
        </p:spPr>
      </p:pic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25E8AF5-21AB-C84B-C979-04B862C77F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390123"/>
              </p:ext>
            </p:extLst>
          </p:nvPr>
        </p:nvGraphicFramePr>
        <p:xfrm>
          <a:off x="197290" y="2996953"/>
          <a:ext cx="4536503" cy="3597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16628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/>
            </a:b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26170"/>
            <a:ext cx="79928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Основные принципы и особенности государственной тарифной политики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11045E-A2CC-4638-B295-DB8F14D54B4C}"/>
              </a:ext>
            </a:extLst>
          </p:cNvPr>
          <p:cNvSpPr txBox="1"/>
          <p:nvPr/>
        </p:nvSpPr>
        <p:spPr>
          <a:xfrm>
            <a:off x="611560" y="1221663"/>
            <a:ext cx="820891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стремление к обеспечению баланса интересов поставщиков и потребителей коммунальных услуг;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внедрение и реализация долгосрочных подходов в тарифном регулировании;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внедрение и реализация подходов, направленных на сдерживание роста тарифов (через применение принципа «инфляция минус», то есть рост операционных расходов темпами ниже инфляции);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увеличение доли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либерализованных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рынков;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выстроенная система защиты населения от тарифных скачков;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расширение и усложнение методического инструментария тарифного регулирования;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информационная открытость и доступность для потребителей информации;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появление элементов стимулирующего тарифного регулирования (сохранение экономии, достигнутой регулируемыми организациями; планы по внедрению «эталонов затрат»);</a:t>
            </a:r>
          </a:p>
          <a:p>
            <a:pPr marL="342900" lvl="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540385" algn="l"/>
              </a:tabLst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государственный контроль (надзор) за исполнением действующего законодательства РФ в сфере государственного регулирования тарифов на коммунальные услуги.</a:t>
            </a:r>
          </a:p>
        </p:txBody>
      </p:sp>
    </p:spTree>
    <p:extLst>
      <p:ext uri="{BB962C8B-B14F-4D97-AF65-F5344CB8AC3E}">
        <p14:creationId xmlns:p14="http://schemas.microsoft.com/office/powerpoint/2010/main" val="340324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/>
            </a:b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187031"/>
            <a:ext cx="590465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Тарифная кампания на 2025 г.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672836" y="1916832"/>
            <a:ext cx="78488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672836" y="1124744"/>
            <a:ext cx="1594908" cy="79208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Подача тарифных заявок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8997" y="2725391"/>
            <a:ext cx="1157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01.05.</a:t>
            </a:r>
          </a:p>
          <a:p>
            <a:pPr algn="ctr"/>
            <a:r>
              <a:rPr lang="ru-RU" sz="1200" dirty="0"/>
              <a:t>(по ТКО – 01.09.)</a:t>
            </a:r>
          </a:p>
        </p:txBody>
      </p:sp>
      <p:cxnSp>
        <p:nvCxnSpPr>
          <p:cNvPr id="11" name="Прямая со стрелкой 10"/>
          <p:cNvCxnSpPr>
            <a:stCxn id="9" idx="0"/>
          </p:cNvCxnSpPr>
          <p:nvPr/>
        </p:nvCxnSpPr>
        <p:spPr>
          <a:xfrm flipV="1">
            <a:off x="2267744" y="2492897"/>
            <a:ext cx="0" cy="232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519097" y="1728367"/>
            <a:ext cx="0" cy="304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7739497" y="2501194"/>
            <a:ext cx="0" cy="232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68966" y="1509160"/>
            <a:ext cx="115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20.12.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66436" y="2918642"/>
            <a:ext cx="1013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01.12.</a:t>
            </a:r>
          </a:p>
        </p:txBody>
      </p:sp>
      <p:sp>
        <p:nvSpPr>
          <p:cNvPr id="16" name="Левая фигурная скобка 15"/>
          <p:cNvSpPr/>
          <p:nvPr/>
        </p:nvSpPr>
        <p:spPr>
          <a:xfrm rot="16200000">
            <a:off x="5239717" y="-1246302"/>
            <a:ext cx="298316" cy="62604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81152" y="1393612"/>
            <a:ext cx="3597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Работа с тарифными заявками, утверждение тарифов на коммунальные услуги</a:t>
            </a:r>
          </a:p>
        </p:txBody>
      </p:sp>
      <p:sp>
        <p:nvSpPr>
          <p:cNvPr id="21" name="Левая фигурная скобка 20"/>
          <p:cNvSpPr/>
          <p:nvPr/>
        </p:nvSpPr>
        <p:spPr>
          <a:xfrm rot="5400000">
            <a:off x="4818551" y="-4332"/>
            <a:ext cx="370993" cy="5472608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275857" y="2894290"/>
            <a:ext cx="4248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Работа с тарифными заявками, утверждение тарифов на электроэнергию</a:t>
            </a:r>
          </a:p>
        </p:txBody>
      </p:sp>
    </p:spTree>
    <p:extLst>
      <p:ext uri="{BB962C8B-B14F-4D97-AF65-F5344CB8AC3E}">
        <p14:creationId xmlns:p14="http://schemas.microsoft.com/office/powerpoint/2010/main" val="122560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3682" y="3356992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>
                <a:solidFill>
                  <a:prstClr val="black"/>
                </a:solidFill>
              </a:rPr>
            </a:b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64814" y="321196"/>
            <a:ext cx="756084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Индексы роста платы граждан на 2025 год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648758" y="1021668"/>
            <a:ext cx="8045588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2469955" y="-426151"/>
            <a:ext cx="374728" cy="40284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1448" y="87286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</a:rPr>
              <a:t>01.01.2025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91372" y="863791"/>
            <a:ext cx="1153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</a:rPr>
              <a:t>01.07.2025</a:t>
            </a:r>
          </a:p>
        </p:txBody>
      </p:sp>
      <p:sp>
        <p:nvSpPr>
          <p:cNvPr id="36" name="Левая фигурная скобка 35"/>
          <p:cNvSpPr/>
          <p:nvPr/>
        </p:nvSpPr>
        <p:spPr>
          <a:xfrm rot="16200000">
            <a:off x="6492748" y="-425670"/>
            <a:ext cx="374728" cy="40284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7508" y="1693696"/>
            <a:ext cx="402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+ 0,0%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91448" y="2681417"/>
            <a:ext cx="86409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Указами Губернатора Кировской области в соответствии с Распоряжениями и Постановлениями Правительства РФ установлены следующие предельные (максимальные) индексы платы граждан за коммунальные услуги (ИПГ): 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с 01.01.2025 г. -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для всех муниципальных образований Кировской области в размере 0,0%;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с 01.07.2025 г. -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для всех муниципальных образований Кировской области, за исключением муниципального образования «Город Кирово-Чепецк», в размере 11,8%;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для муниципального образования «Город Кирово-Чепецк» в размере 14,1% </a:t>
            </a:r>
            <a:r>
              <a:rPr lang="ru-RU" sz="1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(основание – переход в ценовую зону теплоснабжения).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00E33-F529-2585-3714-27620C361C60}"/>
              </a:ext>
            </a:extLst>
          </p:cNvPr>
          <p:cNvSpPr txBox="1"/>
          <p:nvPr/>
        </p:nvSpPr>
        <p:spPr>
          <a:xfrm>
            <a:off x="4854724" y="1676831"/>
            <a:ext cx="4022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+ 11,8% - за исключением г. Кирово-Чепецка /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</a:rPr>
              <a:t> + 14,1% - г. Кирово-Чепецк</a:t>
            </a:r>
          </a:p>
        </p:txBody>
      </p:sp>
    </p:spTree>
    <p:extLst>
      <p:ext uri="{BB962C8B-B14F-4D97-AF65-F5344CB8AC3E}">
        <p14:creationId xmlns:p14="http://schemas.microsoft.com/office/powerpoint/2010/main" val="293889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>
                <a:solidFill>
                  <a:prstClr val="black"/>
                </a:solidFill>
              </a:rPr>
            </a:b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47006"/>
            <a:ext cx="7848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Динамика средневзвешенных тарифов по Кировской области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C7C465-715F-4713-9ABB-2522C2B68848}"/>
              </a:ext>
            </a:extLst>
          </p:cNvPr>
          <p:cNvSpPr txBox="1"/>
          <p:nvPr/>
        </p:nvSpPr>
        <p:spPr>
          <a:xfrm>
            <a:off x="611560" y="1288166"/>
            <a:ext cx="8064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 результатам тарифной кампании на 2025 год индексы роста экономически обоснованных тарифов в среднем по Кировской области составили: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4C47739-AEDF-AE07-BB65-B3AA249F3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86739"/>
              </p:ext>
            </p:extLst>
          </p:nvPr>
        </p:nvGraphicFramePr>
        <p:xfrm>
          <a:off x="539552" y="2190750"/>
          <a:ext cx="8064896" cy="1308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0746">
                  <a:extLst>
                    <a:ext uri="{9D8B030D-6E8A-4147-A177-3AD203B41FA5}">
                      <a16:colId xmlns:a16="http://schemas.microsoft.com/office/drawing/2014/main" val="677918286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164616824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82558385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272242128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декабрь 2024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с 01.07.2025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-е,%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38281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u="none" strike="noStrike" dirty="0">
                          <a:effectLst/>
                        </a:rPr>
                        <a:t>Теплоснабжение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3 106,8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3 502,1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112,7%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69758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i="1" u="none" strike="noStrike" dirty="0">
                          <a:effectLst/>
                        </a:rPr>
                        <a:t>в т.ч. «малая энергетика»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i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3 720,7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i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4 249,2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i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114,2%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95641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u="none" strike="noStrike">
                          <a:effectLst/>
                        </a:rPr>
                        <a:t>Водоснабжение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49,97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55,33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110,7%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183262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u="none" strike="noStrike" dirty="0">
                          <a:effectLst/>
                        </a:rPr>
                        <a:t>Водоотведение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39,29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42,50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0510" algn="l"/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108,2%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72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272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525344"/>
            <a:ext cx="2123728" cy="332656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>
                <a:solidFill>
                  <a:prstClr val="black"/>
                </a:solidFill>
              </a:rPr>
            </a:b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16632"/>
            <a:ext cx="590465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Негативные факторы влияния на тариф 2025 год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31D346-F307-5C00-8034-971BE417C4DE}"/>
              </a:ext>
            </a:extLst>
          </p:cNvPr>
          <p:cNvSpPr txBox="1"/>
          <p:nvPr/>
        </p:nvSpPr>
        <p:spPr>
          <a:xfrm>
            <a:off x="449796" y="1148865"/>
            <a:ext cx="8136904" cy="5527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Начало нового долгосрочного периода регулирования 2025-2029 гг. для ряда организаций тепло-, водоснабжения, водоотведения;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Инфляция (индекс потребительских цен);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Динамика цен на топливо, энергоресурсы;</a:t>
            </a: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Расчет расходов на оплату труда: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		</a:t>
            </a:r>
            <a:r>
              <a:rPr lang="ru-RU" sz="1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МРОТ (тарифная ставка 1 разряда) с 01.01.2025 г. – 22 440 руб.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ru-RU" sz="1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		Рост к текущему уровню МРОТ – 16,6%</a:t>
            </a:r>
          </a:p>
          <a:p>
            <a:pPr marL="285750" indent="-28575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 Изменения в Налоговом Кодексе</a:t>
            </a: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Возможность пересмотра операционных расходов в составе тарифов в соответствии с Постановлением Правительства РФ №1810 от 17.12.2024 г. (более 20 тарифов с заявлениями на пересмотр + 30 заявлений по истечении срока);</a:t>
            </a: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ru-RU" sz="1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</a:rPr>
              <a:t>Обеспечение получения организациями необходимой валовой выручки, учтенной при расчете тарифов, в течение календарного года. С учетом того, что тариф должен быть повышен только с 01.07.2024 г., весь рост выручки за счет вышеуказанных факторов относится на 2-е полугодие, что приводит к двукратному увеличению тарифа со второго полугодия. </a:t>
            </a:r>
          </a:p>
        </p:txBody>
      </p:sp>
    </p:spTree>
    <p:extLst>
      <p:ext uri="{BB962C8B-B14F-4D97-AF65-F5344CB8AC3E}">
        <p14:creationId xmlns:p14="http://schemas.microsoft.com/office/powerpoint/2010/main" val="2456566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420888"/>
            <a:ext cx="9036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6500" b="1" dirty="0">
                <a:solidFill>
                  <a:prstClr val="black"/>
                </a:solidFill>
              </a:rPr>
            </a:b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79652" y="186629"/>
            <a:ext cx="69127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Динамика цен на топливо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FCEF9E-E4B0-4938-BAAA-C6487D85283B}"/>
              </a:ext>
            </a:extLst>
          </p:cNvPr>
          <p:cNvSpPr txBox="1"/>
          <p:nvPr/>
        </p:nvSpPr>
        <p:spPr>
          <a:xfrm>
            <a:off x="3275857" y="1503982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/>
              <a:t>+13,1%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0DA53E-2591-4D92-B3D5-FEEB09A36923}"/>
              </a:ext>
            </a:extLst>
          </p:cNvPr>
          <p:cNvSpPr txBox="1"/>
          <p:nvPr/>
        </p:nvSpPr>
        <p:spPr>
          <a:xfrm>
            <a:off x="7956376" y="1565630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+18,5%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9030CD-AFDA-44FA-B1B2-6A7A6C8F7000}"/>
              </a:ext>
            </a:extLst>
          </p:cNvPr>
          <p:cNvSpPr txBox="1"/>
          <p:nvPr/>
        </p:nvSpPr>
        <p:spPr>
          <a:xfrm>
            <a:off x="7812360" y="44906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+8,0%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2E99E1-101B-4B5D-A9EA-891425E7B17B}"/>
              </a:ext>
            </a:extLst>
          </p:cNvPr>
          <p:cNvSpPr txBox="1"/>
          <p:nvPr/>
        </p:nvSpPr>
        <p:spPr>
          <a:xfrm>
            <a:off x="3275857" y="4438487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+19,9%</a:t>
            </a: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E0AE2C0B-C607-48F9-AF67-D35ABAFE59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924455"/>
              </p:ext>
            </p:extLst>
          </p:nvPr>
        </p:nvGraphicFramePr>
        <p:xfrm>
          <a:off x="237702" y="956592"/>
          <a:ext cx="4190282" cy="266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436D8CDA-88D0-4FBC-859F-0F3965010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736425"/>
              </p:ext>
            </p:extLst>
          </p:nvPr>
        </p:nvGraphicFramePr>
        <p:xfrm>
          <a:off x="4716018" y="763710"/>
          <a:ext cx="4176463" cy="2860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41EB24B9-D13E-4EE4-A6D7-E1A212E590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094154"/>
              </p:ext>
            </p:extLst>
          </p:nvPr>
        </p:nvGraphicFramePr>
        <p:xfrm>
          <a:off x="237703" y="3828877"/>
          <a:ext cx="419028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E73D59F1-5B11-49EE-BE54-1026A65ACB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706913"/>
              </p:ext>
            </p:extLst>
          </p:nvPr>
        </p:nvGraphicFramePr>
        <p:xfrm>
          <a:off x="5097736" y="3623916"/>
          <a:ext cx="3808562" cy="2948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435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7118</TotalTime>
  <Words>580</Words>
  <Application>Microsoft Office PowerPoint</Application>
  <PresentationFormat>Экран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SimSun</vt:lpstr>
      <vt:lpstr>Arial</vt:lpstr>
      <vt:lpstr>Calibri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Е. Некрасова</dc:creator>
  <cp:lastModifiedBy>User</cp:lastModifiedBy>
  <cp:revision>355</cp:revision>
  <cp:lastPrinted>2025-04-11T08:06:32Z</cp:lastPrinted>
  <dcterms:created xsi:type="dcterms:W3CDTF">2016-10-26T11:19:43Z</dcterms:created>
  <dcterms:modified xsi:type="dcterms:W3CDTF">2025-04-11T08:07:21Z</dcterms:modified>
</cp:coreProperties>
</file>