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0" r:id="rId2"/>
    <p:sldId id="311" r:id="rId3"/>
    <p:sldId id="312" r:id="rId4"/>
    <p:sldId id="313" r:id="rId5"/>
    <p:sldId id="315" r:id="rId6"/>
    <p:sldId id="316" r:id="rId7"/>
    <p:sldId id="317" r:id="rId8"/>
    <p:sldId id="319" r:id="rId9"/>
    <p:sldId id="318" r:id="rId10"/>
    <p:sldId id="32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0"/>
    <p:restoredTop sz="94626"/>
  </p:normalViewPr>
  <p:slideViewPr>
    <p:cSldViewPr snapToGrid="0">
      <p:cViewPr varScale="1">
        <p:scale>
          <a:sx n="113" d="100"/>
          <a:sy n="113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5094" y="322557"/>
            <a:ext cx="7365675" cy="1650490"/>
          </a:xfrm>
        </p:spPr>
        <p:txBody>
          <a:bodyPr lIns="0" tIns="0" rIns="0" bIns="0" anchor="t">
            <a:noAutofit/>
          </a:bodyPr>
          <a:lstStyle>
            <a:lvl1pPr algn="l">
              <a:defRPr sz="3000" cap="all" baseline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 err="1"/>
              <a:t>hjhjhh</a:t>
            </a:r>
            <a:r>
              <a:rPr lang="en-US" dirty="0"/>
              <a:t> </a:t>
            </a:r>
            <a:r>
              <a:rPr lang="ru-RU" dirty="0"/>
              <a:t>пппп</a:t>
            </a:r>
            <a:br>
              <a:rPr lang="en-US" dirty="0"/>
            </a:br>
            <a:r>
              <a:rPr lang="en-US" dirty="0" err="1"/>
              <a:t>hjhjhjfffffffffffff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Picture Placeholder 14" descr="White modern architecture">
              <a:extLst>
                <a:ext uri="{FF2B5EF4-FFF2-40B4-BE49-F238E27FC236}">
                  <a16:creationId xmlns:a16="http://schemas.microsoft.com/office/drawing/2014/main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Picture Placeholder 14" descr="White modern architecture">
              <a:extLst>
                <a:ext uri="{FF2B5EF4-FFF2-40B4-BE49-F238E27FC236}">
                  <a16:creationId xmlns:a16="http://schemas.microsoft.com/office/drawing/2014/main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73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3215" y="640080"/>
            <a:ext cx="5842206" cy="1625792"/>
          </a:xfrm>
        </p:spPr>
        <p:txBody>
          <a:bodyPr lIns="0" tIns="0" rIns="0" bIns="0"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288" y="653461"/>
            <a:ext cx="4597556" cy="554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83215" y="2610928"/>
            <a:ext cx="5647523" cy="362528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Прошу рассмотреть ответ на уведомление № 2706 о вызове в налоговый орган налогоплательщика от 24.03.2025 года в прикреплённых файлах.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После рассмотрения ответа просьба, по возможности, дать обратную связь и сообщить, требуется ли очно посещать Инспекцию 20.05.2025 10:35 для дачи дополнительных пояснений.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26" y="465826"/>
            <a:ext cx="4698521" cy="1932317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24595" y="786384"/>
            <a:ext cx="5723109" cy="2071835"/>
          </a:xfrm>
        </p:spPr>
        <p:txBody>
          <a:bodyPr lIns="0" tIns="0" rIns="0" bIns="0" anchor="ctr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none" baseline="0">
                <a:latin typeface="Trebuchet MS" panose="020B0603020202020204" pitchFamily="34" charset="0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>
                <a:latin typeface="Trebuchet MS" panose="020B0603020202020204" pitchFamily="34" charset="0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595" y="3289541"/>
            <a:ext cx="5723109" cy="333986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cap="none" baseline="0">
                <a:latin typeface="Trebuchet MS" panose="020B0603020202020204" pitchFamily="34" charset="0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cap="none">
                <a:latin typeface="Trebuchet MS" panose="020B0603020202020204" pitchFamily="34" charset="0"/>
              </a:defRPr>
            </a:lvl2pPr>
            <a:lvl3pPr>
              <a:defRPr sz="1800" b="0" cap="none">
                <a:latin typeface="Trebuchet MS" panose="020B0603020202020204" pitchFamily="34" charset="0"/>
              </a:defRPr>
            </a:lvl3pPr>
            <a:lvl4pPr>
              <a:defRPr sz="1800" b="0" cap="none">
                <a:latin typeface="Trebuchet MS" panose="020B0603020202020204" pitchFamily="34" charset="0"/>
              </a:defRPr>
            </a:lvl4pPr>
            <a:lvl5pPr>
              <a:defRPr sz="1800" b="0" cap="none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1"/>
            <a:ext cx="4969505" cy="1930592"/>
          </a:xfrm>
        </p:spPr>
        <p:txBody>
          <a:bodyPr lIns="0" tIns="0" rIns="0" bIns="0" anchor="b">
            <a:no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93407" y="3019245"/>
            <a:ext cx="4727447" cy="2921479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</a:t>
            </a:r>
            <a:r>
              <a:rPr lang="ru-RU" dirty="0"/>
              <a:t>Привет ЖЖ </a:t>
            </a:r>
            <a:r>
              <a:rPr lang="en-US" dirty="0"/>
              <a:t>text style</a:t>
            </a:r>
            <a:endParaRPr lang="ru-R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168592"/>
          </a:xfrm>
        </p:spPr>
        <p:txBody>
          <a:bodyPr anchor="b">
            <a:noAutofit/>
          </a:bodyPr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650521"/>
            <a:ext cx="4135676" cy="4457671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none" baseline="0">
                <a:latin typeface="Trebuchet MS" panose="020B0603020202020204" pitchFamily="34" charset="0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 cap="none">
                <a:latin typeface="Trebuchet MS" panose="020B0603020202020204" pitchFamily="34" charset="0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cap="none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650521"/>
            <a:ext cx="5358384" cy="445767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>
                <a:latin typeface="Trebuchet MS" panose="020B0603020202020204" pitchFamily="34" charset="0"/>
              </a:defRPr>
            </a:lvl1pPr>
            <a:lvl2pPr>
              <a:defRPr sz="1800" b="0">
                <a:latin typeface="Trebuchet MS" panose="020B0603020202020204" pitchFamily="34" charset="0"/>
              </a:defRPr>
            </a:lvl2pPr>
            <a:lvl3pPr>
              <a:defRPr sz="1800" b="0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63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227309"/>
          </a:xfrm>
        </p:spPr>
        <p:txBody>
          <a:bodyPr lIns="0" tIns="45720" rIns="91440" bIns="45720" anchor="ctr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>
                <a:latin typeface="Trebuchet MS" panose="020B0603020202020204" pitchFamily="34" charset="0"/>
              </a:defRPr>
            </a:lvl1pPr>
            <a:lvl2pPr>
              <a:defRPr sz="1800" b="1">
                <a:latin typeface="Trebuchet MS" panose="020B0603020202020204" pitchFamily="34" charset="0"/>
              </a:defRPr>
            </a:lvl2pPr>
            <a:lvl3pPr>
              <a:defRPr sz="1800" b="1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358551"/>
            <a:ext cx="10085832" cy="281221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948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344" y="226491"/>
            <a:ext cx="5093208" cy="1956816"/>
          </a:xfrm>
        </p:spPr>
        <p:txBody>
          <a:bodyPr lIns="0" tIns="0" rIns="0" bIns="0"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2343" y="2845068"/>
            <a:ext cx="5093207" cy="314166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6A538-39F8-D45E-F4C1-38779C640BB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51" r:id="rId4"/>
    <p:sldLayoutId id="2147483670" r:id="rId5"/>
    <p:sldLayoutId id="2147483669" r:id="rId6"/>
    <p:sldLayoutId id="2147483659" r:id="rId7"/>
    <p:sldLayoutId id="2147483664" r:id="rId8"/>
    <p:sldLayoutId id="2147483654" r:id="rId9"/>
    <p:sldLayoutId id="2147483667" r:id="rId10"/>
    <p:sldLayoutId id="2147483652" r:id="rId11"/>
    <p:sldLayoutId id="2147483656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Концессионные соглашения </a:t>
            </a:r>
            <a:br>
              <a:rPr lang="ru-RU" dirty="0"/>
            </a:br>
            <a:r>
              <a:t>в</a:t>
            </a:r>
            <a:r>
              <a:rPr lang="ru-RU" dirty="0"/>
              <a:t> сфере</a:t>
            </a:r>
            <a:r>
              <a:t> коммунальной инфраструктур</a:t>
            </a:r>
            <a:r>
              <a:rPr lang="ru-RU" dirty="0" err="1"/>
              <a:t>ы</a:t>
            </a:r>
            <a:r>
              <a:t> Кировской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287B8-C86C-B414-5876-12FAD46B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4861-08CB-3384-EF90-34E01E34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182880"/>
            <a:ext cx="10122632" cy="900332"/>
          </a:xfrm>
        </p:spPr>
        <p:txBody>
          <a:bodyPr/>
          <a:lstStyle/>
          <a:p>
            <a:r>
              <a:t>Новые законодательные изменения и перспективы развития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6DA90-36B8-118B-1FB0-F138FE423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181687"/>
            <a:ext cx="10085832" cy="745588"/>
          </a:xfrm>
        </p:spPr>
        <p:txBody>
          <a:bodyPr/>
          <a:lstStyle/>
          <a:p>
            <a:r>
              <a:t>Федеральный закон № 22-ФЗ от 28.02.2025 оптимизирует процедуры заключения концессионных соглашений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47D35-CBBF-6825-2A74-11007C8DA89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2264898"/>
            <a:ext cx="10085832" cy="390586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t>Запрет участия государственных унитарных предприятий и бюджетных учреждений в качестве концессионеров.</a:t>
            </a:r>
          </a:p>
          <a:p>
            <a:pPr>
              <a:spcAft>
                <a:spcPts val="0"/>
              </a:spcAft>
            </a:pPr>
            <a:r>
              <a:t>Разработка новых форм и процедур для ускорения согласования проектов.</a:t>
            </a:r>
          </a:p>
          <a:p>
            <a:pPr>
              <a:spcAft>
                <a:spcPts val="0"/>
              </a:spcAft>
            </a:pPr>
            <a:r>
              <a:rPr lang="ru-RU" dirty="0"/>
              <a:t>Регламентация процедуры рассмотрения заявок о готовности к участию в конкурсе на заключение концессионного соглашения.</a:t>
            </a:r>
          </a:p>
          <a:p>
            <a:pPr>
              <a:spcAft>
                <a:spcPts val="0"/>
              </a:spcAft>
              <a:buNone/>
            </a:pPr>
            <a:r>
              <a:rPr lang="ru-RU" b="1" dirty="0"/>
              <a:t>Перспективы:</a:t>
            </a:r>
          </a:p>
          <a:p>
            <a:pPr>
              <a:spcAft>
                <a:spcPts val="0"/>
              </a:spcAft>
              <a:buNone/>
            </a:pPr>
            <a:r>
              <a:rPr lang="ru-RU" dirty="0"/>
              <a:t>	- новый порядок межведомственного взаимодействия органов исполнительной Кировской области</a:t>
            </a:r>
          </a:p>
          <a:p>
            <a:pPr>
              <a:spcAft>
                <a:spcPts val="0"/>
              </a:spcAft>
              <a:buNone/>
            </a:pPr>
            <a:r>
              <a:rPr lang="ru-RU" b="1" dirty="0"/>
              <a:t>	</a:t>
            </a:r>
            <a:r>
              <a:rPr lang="ru-RU" dirty="0"/>
              <a:t>- утверждение типовой формы концессионного соглашения</a:t>
            </a:r>
          </a:p>
          <a:p>
            <a:pPr>
              <a:spcAft>
                <a:spcPts val="0"/>
              </a:spcAft>
              <a:buNone/>
            </a:pPr>
            <a:r>
              <a:rPr lang="ru-RU" b="1" dirty="0"/>
              <a:t>	</a:t>
            </a:r>
            <a:r>
              <a:rPr lang="ru-RU" dirty="0"/>
              <a:t>- утверждение формы и сроков отчета по исполнению Концессионером обязательств по концессионным соглашениям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423445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A490-3D82-1353-2037-03A4CFD0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Нормативное регулирование концессионных соглашений</a:t>
            </a:r>
          </a:p>
        </p:txBody>
      </p:sp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597" b="9597"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277567-F507-5E75-1469-3436B37FAEB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24595" y="196949"/>
            <a:ext cx="5723109" cy="1631852"/>
          </a:xfrm>
        </p:spPr>
        <p:txBody>
          <a:bodyPr/>
          <a:lstStyle/>
          <a:p>
            <a:r>
              <a:rPr lang="ru-RU" dirty="0"/>
              <a:t>Заключение концессионных соглашений регулирует Федеральный закон от 21 июля 2005 г. N 115-ФЗ «О концессионных соглашениях». 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6155B-6B70-BB29-00BC-68F26D997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595" y="1730327"/>
            <a:ext cx="5723109" cy="42203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dirty="0" err="1"/>
              <a:t>Объекты</a:t>
            </a:r>
            <a:r>
              <a:rPr lang="ru-RU" dirty="0"/>
              <a:t> ЖКХ</a:t>
            </a:r>
            <a:r>
              <a:rPr dirty="0"/>
              <a:t> </a:t>
            </a:r>
            <a:r>
              <a:rPr dirty="0" err="1"/>
              <a:t>передаются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концесси</a:t>
            </a:r>
            <a:r>
              <a:rPr lang="ru-RU" dirty="0" err="1"/>
              <a:t>онным</a:t>
            </a:r>
            <a:r>
              <a:rPr lang="ru-RU" dirty="0"/>
              <a:t> соглашениям </a:t>
            </a:r>
            <a:r>
              <a:rPr lang="ru-RU" b="1" dirty="0"/>
              <a:t>в случае:</a:t>
            </a:r>
          </a:p>
          <a:p>
            <a:r>
              <a:rPr lang="ru-RU" dirty="0"/>
              <a:t>если дата ввода в эксплуатацию хотя бы одного объекта из числа объектов передаваемых по концессионному соглашению не может быть определена;</a:t>
            </a:r>
          </a:p>
          <a:p>
            <a:br>
              <a:rPr lang="ru-RU" dirty="0"/>
            </a:br>
            <a:r>
              <a:rPr lang="ru-RU" dirty="0"/>
              <a:t> если срок, определяемый как разница между датой ввода в эксплуатацию хотя бы одного объекта из числа объектов коммунальной инфраструктуры</a:t>
            </a:r>
            <a:br>
              <a:rPr lang="ru-RU" dirty="0"/>
            </a:br>
            <a:r>
              <a:rPr lang="ru-RU" dirty="0"/>
              <a:t>и датой опубликования извещения о проведении соответствующего конкурса, превышает пять лет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10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C8A17B-2577-94BE-1D24-998BF70F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182880"/>
            <a:ext cx="10122632" cy="801858"/>
          </a:xfrm>
        </p:spPr>
        <p:txBody>
          <a:bodyPr/>
          <a:lstStyle/>
          <a:p>
            <a:r>
              <a:t>Юридические основания передачи объектов </a:t>
            </a:r>
            <a:r>
              <a:rPr lang="ru-RU" dirty="0"/>
              <a:t>ЖКХ </a:t>
            </a:r>
            <a:r>
              <a:t>в концессию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7C3BA5-9BD1-D4C5-B249-12C88B8807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Заключение концессионных соглашений в отношении объектов ЖКХ в основном </a:t>
            </a:r>
            <a:r>
              <a:t>регулируются статьями 41.1 и 28.1 соответствующих федеральных законов о водоснабжении и теплоснабжении</a:t>
            </a:r>
            <a:r>
              <a:rPr lang="ru-RU" dirty="0"/>
              <a:t> и 115-ФЗ.</a:t>
            </a:r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4490EC-9737-39EC-5E65-E09129B0C67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881489" y="1111349"/>
            <a:ext cx="6091311" cy="4996844"/>
          </a:xfrm>
        </p:spPr>
        <p:txBody>
          <a:bodyPr/>
          <a:lstStyle/>
          <a:p>
            <a:pPr algn="ctr">
              <a:buNone/>
            </a:pPr>
            <a:r>
              <a:rPr lang="ru-RU" b="1" dirty="0"/>
              <a:t>Концессионные соглашения в отношении коммунальной инфраструктуры могут быть заключены:</a:t>
            </a:r>
          </a:p>
          <a:p>
            <a:pPr algn="just"/>
            <a:r>
              <a:rPr lang="ru-RU" b="1" dirty="0"/>
              <a:t>Путем открытого конкурса на заключение концессионного соглашения </a:t>
            </a:r>
            <a:r>
              <a:rPr lang="ru-RU" i="1" dirty="0"/>
              <a:t>(в срок, установленный конкурсной документацией, не менее чем за 30 рабочих дней до дня истечения срока представления заявок на участие в конкурсе)</a:t>
            </a:r>
          </a:p>
          <a:p>
            <a:pPr algn="just"/>
            <a:r>
              <a:rPr lang="ru-RU" b="1" dirty="0"/>
              <a:t>Путем частной концессионной инициативы </a:t>
            </a:r>
            <a:r>
              <a:rPr lang="ru-RU" dirty="0"/>
              <a:t>(срок опубликования 45 дней). </a:t>
            </a:r>
          </a:p>
          <a:p>
            <a:pPr algn="just"/>
            <a:r>
              <a:rPr lang="ru-RU" b="1" dirty="0"/>
              <a:t>Путем трансформации договора аренды в концессионное соглашение</a:t>
            </a:r>
            <a:r>
              <a:rPr lang="ru-RU" i="1" dirty="0"/>
              <a:t> (процедура </a:t>
            </a:r>
            <a:r>
              <a:rPr lang="ru-RU" i="1"/>
              <a:t>не публичная)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50128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C4668D-99EF-F761-28E3-D6B89579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408" y="295422"/>
            <a:ext cx="4969505" cy="1744393"/>
          </a:xfrm>
        </p:spPr>
        <p:txBody>
          <a:bodyPr/>
          <a:lstStyle/>
          <a:p>
            <a:r>
              <a:t>Процедура подготовки и заключения концессионных соглашений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484" r="7484"/>
          <a:stretch>
            <a:fillRect/>
          </a:stretch>
        </p:blipFill>
        <p:spPr>
          <a:xfrm>
            <a:off x="1718369" y="1322362"/>
            <a:ext cx="3725828" cy="438163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CD418A-E564-33BD-39E1-FD546BDC4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067951"/>
            <a:ext cx="4727447" cy="430471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/>
              <a:t>1. Т</a:t>
            </a:r>
            <a:r>
              <a:t>ехническое обследование</a:t>
            </a:r>
            <a:r>
              <a:rPr lang="ru-RU" dirty="0"/>
              <a:t> объектов ЖКХ;</a:t>
            </a:r>
          </a:p>
          <a:p>
            <a:pPr>
              <a:spcAft>
                <a:spcPts val="0"/>
              </a:spcAft>
            </a:pPr>
            <a:r>
              <a:rPr lang="ru-RU" dirty="0"/>
              <a:t>2. Разработка (актуализация) и утверждение схем водоснабжения,</a:t>
            </a:r>
            <a:br>
              <a:rPr lang="ru-RU" dirty="0"/>
            </a:br>
            <a:r>
              <a:rPr lang="ru-RU" dirty="0"/>
              <a:t>водоотведения, теплоснабжения;</a:t>
            </a:r>
          </a:p>
          <a:p>
            <a:pPr>
              <a:spcAft>
                <a:spcPts val="0"/>
              </a:spcAft>
            </a:pPr>
            <a:r>
              <a:rPr lang="ru-RU" dirty="0"/>
              <a:t>3. Подготовка финансовой модели проекта с учетом особенностей тарифного регулирования;</a:t>
            </a:r>
            <a:r>
              <a:t> 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/>
              <a:t>4. Формирование задания </a:t>
            </a:r>
            <a:r>
              <a:rPr lang="ru-RU" dirty="0" err="1"/>
              <a:t>концедента</a:t>
            </a:r>
            <a:r>
              <a:rPr lang="ru-RU" dirty="0"/>
              <a:t>, которое формируется на основании утвержденных схем </a:t>
            </a:r>
            <a:r>
              <a:rPr lang="ru-RU" dirty="0" err="1"/>
              <a:t>тепловодоснабжения</a:t>
            </a:r>
            <a:r>
              <a:rPr lang="ru-RU" dirty="0"/>
              <a:t> и водоотведения и </a:t>
            </a:r>
            <a:r>
              <a:rPr lang="ru-RU" dirty="0" err="1"/>
              <a:t>тд</a:t>
            </a:r>
            <a:r>
              <a:rPr lang="ru-RU" dirty="0"/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563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8D03-46F9-CD17-5807-B137A8AA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Финансовая модель и формирование задания концедента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254599-A02D-3C94-C321-60E9AC611C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Финансовая модель определяет экономическую </a:t>
            </a:r>
            <a:r>
              <a:rPr lang="ru-RU" dirty="0"/>
              <a:t>целесообразность</a:t>
            </a:r>
            <a:r>
              <a:t> </a:t>
            </a:r>
            <a:r>
              <a:rPr lang="ru-RU" dirty="0"/>
              <a:t>концессионных соглашений</a:t>
            </a:r>
            <a:endParaRPr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1893-DF76-9DC8-FBAE-750FED99B29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dirty="0" err="1"/>
              <a:t>Утвержденные</a:t>
            </a:r>
            <a:r>
              <a:rPr dirty="0"/>
              <a:t> </a:t>
            </a:r>
            <a:r>
              <a:rPr dirty="0" err="1"/>
              <a:t>схемы</a:t>
            </a:r>
            <a:r>
              <a:rPr dirty="0"/>
              <a:t> </a:t>
            </a:r>
            <a:r>
              <a:rPr dirty="0" err="1"/>
              <a:t>тепло</a:t>
            </a:r>
            <a:r>
              <a:rPr lang="en-US" dirty="0"/>
              <a:t>-</a:t>
            </a:r>
            <a:r>
              <a:rPr lang="ru-RU" dirty="0"/>
              <a:t>, водоснабжения</a:t>
            </a:r>
            <a:r>
              <a:rPr dirty="0"/>
              <a:t> и </a:t>
            </a:r>
            <a:r>
              <a:rPr dirty="0" err="1"/>
              <a:t>водоотведения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основой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формирования</a:t>
            </a:r>
            <a:r>
              <a:rPr dirty="0"/>
              <a:t> </a:t>
            </a:r>
            <a:r>
              <a:rPr dirty="0" err="1"/>
              <a:t>задания</a:t>
            </a:r>
            <a:r>
              <a:rPr dirty="0"/>
              <a:t> </a:t>
            </a:r>
            <a:r>
              <a:rPr dirty="0" err="1"/>
              <a:t>концедента</a:t>
            </a:r>
            <a:r>
              <a:rPr dirty="0"/>
              <a:t>.</a:t>
            </a:r>
          </a:p>
          <a:p>
            <a:r>
              <a:rPr dirty="0" err="1"/>
              <a:t>Финансовая</a:t>
            </a:r>
            <a:r>
              <a:rPr dirty="0"/>
              <a:t> </a:t>
            </a:r>
            <a:r>
              <a:rPr dirty="0" err="1"/>
              <a:t>модель</a:t>
            </a:r>
            <a:r>
              <a:rPr dirty="0"/>
              <a:t> </a:t>
            </a:r>
            <a:r>
              <a:rPr dirty="0" err="1"/>
              <a:t>учитывает</a:t>
            </a:r>
            <a:r>
              <a:rPr dirty="0"/>
              <a:t> </a:t>
            </a:r>
            <a:r>
              <a:rPr dirty="0" err="1"/>
              <a:t>особенности</a:t>
            </a:r>
            <a:r>
              <a:rPr dirty="0"/>
              <a:t> </a:t>
            </a:r>
            <a:r>
              <a:rPr dirty="0" err="1"/>
              <a:t>тарифного</a:t>
            </a:r>
            <a:r>
              <a:rPr dirty="0"/>
              <a:t> </a:t>
            </a:r>
            <a:r>
              <a:rPr dirty="0" err="1"/>
              <a:t>регулирования</a:t>
            </a:r>
            <a:r>
              <a:rPr dirty="0"/>
              <a:t> в </a:t>
            </a:r>
            <a:r>
              <a:rPr dirty="0" err="1"/>
              <a:t>регионе</a:t>
            </a:r>
            <a:r>
              <a:rPr dirty="0"/>
              <a:t>.</a:t>
            </a:r>
          </a:p>
          <a:p>
            <a:r>
              <a:rPr dirty="0" err="1"/>
              <a:t>Концедент</a:t>
            </a:r>
            <a:r>
              <a:rPr dirty="0"/>
              <a:t> </a:t>
            </a:r>
            <a:r>
              <a:rPr dirty="0" err="1"/>
              <a:t>формирует</a:t>
            </a:r>
            <a:r>
              <a:rPr dirty="0"/>
              <a:t> </a:t>
            </a:r>
            <a:r>
              <a:rPr dirty="0" err="1"/>
              <a:t>задание</a:t>
            </a:r>
            <a:r>
              <a:rPr dirty="0"/>
              <a:t>, </a:t>
            </a:r>
            <a:r>
              <a:rPr lang="ru-RU" dirty="0"/>
              <a:t>на основании которого участники конкурса готовят перечень мероприятий для включения в проект Соглашения.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714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87D2FB-D934-6201-4879-17D7C384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581" y="611945"/>
            <a:ext cx="5842206" cy="1625792"/>
          </a:xfrm>
        </p:spPr>
        <p:txBody>
          <a:bodyPr/>
          <a:lstStyle/>
          <a:p>
            <a:r>
              <a:rPr sz="1800"/>
              <a:t>Подготовка и согласование </a:t>
            </a:r>
            <a:r>
              <a:rPr lang="ru-RU" sz="1800" dirty="0"/>
              <a:t>концессионных соглашений с органами исполнительной власти Кировской области</a:t>
            </a:r>
            <a:endParaRPr sz="1800"/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580" r="8580"/>
          <a:stretch>
            <a:fillRect/>
          </a:stretch>
        </p:blipFill>
        <p:spPr>
          <a:xfrm>
            <a:off x="682288" y="653461"/>
            <a:ext cx="3409283" cy="411548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B163A-22C5-05E2-C990-589702D0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039" y="2208628"/>
            <a:ext cx="6860264" cy="3985377"/>
          </a:xfrm>
        </p:spPr>
        <p:txBody>
          <a:bodyPr/>
          <a:lstStyle/>
          <a:p>
            <a:r>
              <a:rPr lang="ru-RU" dirty="0"/>
              <a:t>Процедура согласования проектов Соглашений, где третьей стороной является Кировская область, утверждена постановлением Правительства Кировской области от 09.08.2018 № 398-П «Об утверждении порядка межведомственного взаимодействия органов исполнительной власти Кировской области при заключении, изменении и расторжении концессионных соглашений…».</a:t>
            </a:r>
          </a:p>
        </p:txBody>
      </p:sp>
    </p:spTree>
    <p:extLst>
      <p:ext uri="{BB962C8B-B14F-4D97-AF65-F5344CB8AC3E}">
        <p14:creationId xmlns:p14="http://schemas.microsoft.com/office/powerpoint/2010/main" val="298734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C2A8-795B-0243-7738-7D62B299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A7F8C4-E481-3F95-6298-C27D071F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000"/>
              <a:t>Механизм согласования и подписания соглашений с участием Кировской области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DF638A-8335-1FFC-75EA-89B042336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098" y="1650521"/>
            <a:ext cx="2349305" cy="4457671"/>
          </a:xfrm>
        </p:spPr>
        <p:txBody>
          <a:bodyPr/>
          <a:lstStyle/>
          <a:p>
            <a:r>
              <a:t>Концессионные соглашения в Кировской области требуют согласования </a:t>
            </a:r>
            <a:r>
              <a:rPr lang="ru-RU" dirty="0"/>
              <a:t>со следующими органами исполнительной власти Кировской области:</a:t>
            </a:r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4FC3CC-B5D1-8502-EEAB-47BEEF0C19A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024555" y="1406769"/>
            <a:ext cx="7948246" cy="470142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sz="1600" b="1"/>
              <a:t>Министерство энергетики и жилищно-коммунального хозяйства</a:t>
            </a:r>
            <a:r>
              <a:rPr lang="ru-RU" sz="1600" b="1" dirty="0"/>
              <a:t> Кировской области </a:t>
            </a:r>
            <a:r>
              <a:rPr lang="ru-RU" sz="1600" i="1" dirty="0"/>
              <a:t>(уполномоченный орган за межведомственное взаимодействие органов исполнительной власти Кировской области) 7 дней рассмотрения на полноту комплекта документов, далее 10 дней параллельно с другими ОИВ</a:t>
            </a:r>
          </a:p>
          <a:p>
            <a:pPr>
              <a:spcAft>
                <a:spcPts val="0"/>
              </a:spcAft>
            </a:pPr>
            <a:r>
              <a:rPr lang="ru-RU" sz="1600" b="1" dirty="0"/>
              <a:t>Региональная служба по тарифам Кировской области </a:t>
            </a:r>
            <a:r>
              <a:rPr lang="ru-RU" sz="1600" dirty="0"/>
              <a:t>(</a:t>
            </a:r>
            <a:r>
              <a:rPr lang="ru-RU" sz="1600" i="1" dirty="0"/>
              <a:t>10 дней параллельно с другими ОИВ)</a:t>
            </a:r>
            <a:endParaRPr sz="1600"/>
          </a:p>
          <a:p>
            <a:pPr>
              <a:spcAft>
                <a:spcPts val="0"/>
              </a:spcAft>
            </a:pPr>
            <a:r>
              <a:rPr sz="1600" b="1"/>
              <a:t>Министерство имущественных отношений </a:t>
            </a:r>
            <a:r>
              <a:rPr lang="ru-RU" sz="1600" b="1" dirty="0"/>
              <a:t>Кировской области </a:t>
            </a:r>
            <a:r>
              <a:rPr lang="ru-RU" sz="1600" dirty="0"/>
              <a:t>(</a:t>
            </a:r>
            <a:r>
              <a:rPr lang="ru-RU" sz="1600" i="1" dirty="0"/>
              <a:t>10 дней параллельно с другими ОИВ)</a:t>
            </a:r>
            <a:endParaRPr sz="1600"/>
          </a:p>
          <a:p>
            <a:pPr>
              <a:spcAft>
                <a:spcPts val="0"/>
              </a:spcAft>
            </a:pPr>
            <a:r>
              <a:rPr lang="ru-RU" sz="1600" b="1" dirty="0"/>
              <a:t>Министерство финансов Кировской области </a:t>
            </a:r>
            <a:r>
              <a:rPr lang="ru-RU" sz="1600" dirty="0"/>
              <a:t>(</a:t>
            </a:r>
            <a:r>
              <a:rPr lang="ru-RU" sz="1600" i="1" dirty="0"/>
              <a:t>10 дней параллельно с другими ОИВ)</a:t>
            </a:r>
            <a:endParaRPr lang="ru-RU" sz="1600" dirty="0"/>
          </a:p>
          <a:p>
            <a:pPr>
              <a:spcAft>
                <a:spcPts val="0"/>
              </a:spcAft>
            </a:pPr>
            <a:r>
              <a:rPr lang="ru-RU" sz="1600" b="1" dirty="0"/>
              <a:t>Министерство юстиции Кировской области </a:t>
            </a:r>
            <a:r>
              <a:rPr lang="ru-RU" sz="1600" i="1" dirty="0"/>
              <a:t>(10 дней после согласования профильных ОИВ проводит юридическую экспертизу проекта)</a:t>
            </a:r>
          </a:p>
          <a:p>
            <a:pPr>
              <a:spcAft>
                <a:spcPts val="0"/>
              </a:spcAft>
            </a:pPr>
            <a:endParaRPr lang="ru-RU" sz="1600" i="1" dirty="0"/>
          </a:p>
          <a:p>
            <a:pPr>
              <a:spcAft>
                <a:spcPts val="0"/>
              </a:spcAft>
            </a:pPr>
            <a:r>
              <a:rPr lang="ru-RU" sz="1600" i="1" u="sng" dirty="0"/>
              <a:t>* сроки согласования проектов КС предусмотрены Постановлением ПКО</a:t>
            </a:r>
            <a:br>
              <a:rPr lang="ru-RU" sz="1600" i="1" u="sng" dirty="0"/>
            </a:br>
            <a:r>
              <a:rPr lang="ru-RU" sz="1600" i="1" u="sng" dirty="0"/>
              <a:t> от 09.08.2018 № 398-П</a:t>
            </a:r>
            <a:endParaRPr sz="1600" i="1" u="sng"/>
          </a:p>
        </p:txBody>
      </p:sp>
    </p:spTree>
    <p:extLst>
      <p:ext uri="{BB962C8B-B14F-4D97-AF65-F5344CB8AC3E}">
        <p14:creationId xmlns:p14="http://schemas.microsoft.com/office/powerpoint/2010/main" val="351970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8B063-C8BF-8265-E2BC-FE547A35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C02164-FA09-22A1-821B-14856E74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Мониторинг и контроль исполнения концессионных соглашений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484" r="748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C42375-D6F9-1F82-353B-4EA52FB08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Министерство экономического развития Кировской области </a:t>
            </a:r>
            <a:r>
              <a:rPr lang="ru-RU" dirty="0"/>
              <a:t>осуществляет мониторинг за внесенными данными </a:t>
            </a:r>
            <a:r>
              <a:rPr lang="ru-RU" dirty="0" err="1"/>
              <a:t>концедентами</a:t>
            </a:r>
            <a:r>
              <a:rPr lang="ru-RU" dirty="0"/>
              <a:t> в информационной системе ГАС «Управление»</a:t>
            </a:r>
          </a:p>
          <a:p>
            <a:r>
              <a:rPr lang="ru-RU" b="1" dirty="0" err="1"/>
              <a:t>Концедент</a:t>
            </a:r>
            <a:r>
              <a:t> обеспечива</a:t>
            </a:r>
            <a:r>
              <a:rPr lang="ru-RU" dirty="0" err="1"/>
              <a:t>ет</a:t>
            </a:r>
            <a:r>
              <a:t> </a:t>
            </a:r>
            <a:r>
              <a:rPr lang="ru-RU" dirty="0"/>
              <a:t>полноту и достоверность </a:t>
            </a:r>
            <a:r>
              <a:t> </a:t>
            </a:r>
            <a:r>
              <a:rPr lang="ru-RU" dirty="0"/>
              <a:t>внесенных в систему данных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102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1E7AF-711C-2CCD-4F23-19B72626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433D-2883-DC06-3111-58B6D337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36" y="212423"/>
            <a:ext cx="5093208" cy="1956816"/>
          </a:xfrm>
        </p:spPr>
        <p:txBody>
          <a:bodyPr/>
          <a:lstStyle/>
          <a:p>
            <a:r>
              <a:t>Показатели эффективности и надежности систем коммунального обслуживания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FC8EC-46AF-A7E5-398A-87F7AD9D7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8093" y="506437"/>
            <a:ext cx="5698136" cy="614758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При формировании проекта концессионного соглашения просим обратить внимание на значения следующих показателей: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b="1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-качества воды;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-надежности и бесперебойности водоснабжения и </a:t>
            </a:r>
            <a:r>
              <a:rPr lang="ru-RU" dirty="0" err="1"/>
              <a:t>водооведения</a:t>
            </a:r>
            <a:r>
              <a:rPr lang="ru-RU" dirty="0"/>
              <a:t>;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-очистки сточных вод;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-эффективности использования ресурсов; 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-количество прекращений подачи тепловой энергии, теплоносителя и </a:t>
            </a:r>
            <a:r>
              <a:rPr lang="ru-RU" dirty="0" err="1"/>
              <a:t>тд</a:t>
            </a:r>
            <a:r>
              <a:rPr lang="ru-RU" dirty="0"/>
              <a:t>;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br>
              <a:rPr lang="ru-RU" dirty="0"/>
            </a:br>
            <a:r>
              <a:rPr lang="ru-RU" dirty="0"/>
              <a:t>-удельный расход топлива;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-величину технологических потерь;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-значения долгосрочных параметров регулирования деятельности концессионера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dirty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dirty="0"/>
              <a:t>-иные.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9641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051434_win32_KB_V2" id="{58ACA827-3819-46BF-9F1B-29C93E1280DF}" vid="{26F0C15B-5100-493D-AFA2-F4BC413732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517</Words>
  <Application>Microsoft Office PowerPoint</Application>
  <PresentationFormat>Широкоэкранный</PresentationFormat>
  <Paragraphs>64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Avenir Next LT Pro</vt:lpstr>
      <vt:lpstr>Avenir Next LT Pro Light</vt:lpstr>
      <vt:lpstr>Calibri</vt:lpstr>
      <vt:lpstr>Roboto Light</vt:lpstr>
      <vt:lpstr>Trebuchet MS</vt:lpstr>
      <vt:lpstr>Custom</vt:lpstr>
      <vt:lpstr>Концессионные соглашения  в сфере коммунальной инфраструктуры Кировской области</vt:lpstr>
      <vt:lpstr>Нормативное регулирование концессионных соглашений</vt:lpstr>
      <vt:lpstr>Юридические основания передачи объектов ЖКХ в концессию</vt:lpstr>
      <vt:lpstr>Процедура подготовки и заключения концессионных соглашений</vt:lpstr>
      <vt:lpstr>Финансовая модель и формирование задания концедента</vt:lpstr>
      <vt:lpstr>Подготовка и согласование концессионных соглашений с органами исполнительной власти Кировской области</vt:lpstr>
      <vt:lpstr>Механизм согласования и подписания соглашений с участием Кировской области</vt:lpstr>
      <vt:lpstr>Мониторинг и контроль исполнения концессионных соглашений</vt:lpstr>
      <vt:lpstr>Показатели эффективности и надежности систем коммунального обслуживания</vt:lpstr>
      <vt:lpstr>Новые законодательные изменения и перспективы развития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2025-04-02T09:56:19Z</dcterms:created>
  <dcterms:modified xsi:type="dcterms:W3CDTF">2025-04-15T08:59:59Z</dcterms:modified>
</cp:coreProperties>
</file>