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2" r:id="rId2"/>
    <p:sldId id="319" r:id="rId3"/>
    <p:sldId id="327" r:id="rId4"/>
    <p:sldId id="317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24" r:id="rId14"/>
    <p:sldId id="351" r:id="rId15"/>
    <p:sldId id="341" r:id="rId16"/>
    <p:sldId id="325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DC94"/>
    <a:srgbClr val="82CA5E"/>
    <a:srgbClr val="72C349"/>
    <a:srgbClr val="236B1F"/>
    <a:srgbClr val="F7F9F1"/>
    <a:srgbClr val="4E8E2E"/>
    <a:srgbClr val="2B8527"/>
    <a:srgbClr val="7ED87A"/>
    <a:srgbClr val="38AC32"/>
    <a:srgbClr val="E4F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74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85366535347916E-2"/>
          <c:y val="0.17133865142755744"/>
          <c:w val="0.51029974845661796"/>
          <c:h val="0.6957363833060774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85366535347916E-2"/>
          <c:y val="0.17133865142755744"/>
          <c:w val="0.51029974845661796"/>
          <c:h val="0.6957363833060774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Нарушения стандартов раскрытия</a:t>
            </a:r>
            <a:r>
              <a:rPr lang="ru-RU" baseline="0" dirty="0"/>
              <a:t> информации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263</c:v>
                </c:pt>
                <c:pt idx="1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5F-4885-8664-8D29D040F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292032"/>
        <c:axId val="286290952"/>
      </c:barChart>
      <c:catAx>
        <c:axId val="28629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290952"/>
        <c:crosses val="autoZero"/>
        <c:auto val="1"/>
        <c:lblAlgn val="ctr"/>
        <c:lblOffset val="100"/>
        <c:noMultiLvlLbl val="0"/>
      </c:catAx>
      <c:valAx>
        <c:axId val="286290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292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EFAD4-61D0-4B9D-BE05-FDC711EFC126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27246-8CDD-4EBD-88B5-7F7E195D7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132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B6749-AEB6-47C4-9DB9-39FD8E551741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2CBFA-BA6A-4AD3-AE32-A125A7848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6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52CBFA-BA6A-4AD3-AE32-A125A78488D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308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75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9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22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39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89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16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98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93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1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55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8E23-8E95-4217-BE24-D3756B63E9B2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49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8E23-8E95-4217-BE24-D3756B63E9B2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B59E-284B-4024-A4AF-A87A262C9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7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p.eias.ru/" TargetMode="External"/><Relationship Id="rId2" Type="http://schemas.openxmlformats.org/officeDocument/2006/relationships/hyperlink" Target="https://ri.eias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rstkirov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276872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ru-RU" sz="3200" b="1" dirty="0">
              <a:ln/>
              <a:solidFill>
                <a:schemeClr val="accent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Региональный государственный контроль в отношении</a:t>
            </a:r>
          </a:p>
          <a:p>
            <a:pPr algn="ctr"/>
            <a:r>
              <a:rPr lang="ru-RU" sz="36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регулируемых организаций</a:t>
            </a:r>
          </a:p>
          <a:p>
            <a:pPr algn="ctr"/>
            <a:endParaRPr lang="ru-RU" sz="3200" b="1" dirty="0">
              <a:ln/>
              <a:solidFill>
                <a:schemeClr val="accent3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2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				</a:t>
            </a:r>
            <a:endParaRPr lang="ru-RU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9892" y="5806917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</a:t>
            </a:r>
          </a:p>
          <a:p>
            <a:pPr algn="ctr"/>
            <a:r>
              <a:rPr lang="ru-RU" sz="1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2024 года</a:t>
            </a:r>
          </a:p>
        </p:txBody>
      </p:sp>
    </p:spTree>
    <p:extLst>
      <p:ext uri="{BB962C8B-B14F-4D97-AF65-F5344CB8AC3E}">
        <p14:creationId xmlns:p14="http://schemas.microsoft.com/office/powerpoint/2010/main" val="3720450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D0314-86EF-73C5-A901-17237ECE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776" y="1844824"/>
            <a:ext cx="7997664" cy="41764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/>
              <a:t>Постановлением Правительства Кировской области от 25.08.2023 </a:t>
            </a:r>
            <a:br>
              <a:rPr lang="ru-RU" sz="1800" dirty="0"/>
            </a:br>
            <a:r>
              <a:rPr lang="ru-RU" sz="1800" dirty="0"/>
              <a:t>№ 452-П «О внесении изменений в некоторые постановления Правительства Кировской области» внесены изменения в перечни индикаторов риска по видам регионального контроля (надзора), осуществляемых Службой</a:t>
            </a:r>
          </a:p>
        </p:txBody>
      </p:sp>
    </p:spTree>
    <p:extLst>
      <p:ext uri="{BB962C8B-B14F-4D97-AF65-F5344CB8AC3E}">
        <p14:creationId xmlns:p14="http://schemas.microsoft.com/office/powerpoint/2010/main" val="146696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16F56BA5-F43D-F26D-1025-23459B0EA10A}"/>
              </a:ext>
            </a:extLst>
          </p:cNvPr>
          <p:cNvSpPr/>
          <p:nvPr/>
        </p:nvSpPr>
        <p:spPr>
          <a:xfrm>
            <a:off x="971600" y="1556793"/>
            <a:ext cx="7560840" cy="115212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4"/>
                </a:solidFill>
              </a:rPr>
              <a:t>Перечень индикаторов риска нарушений обязательных требований, используемых при осуществлении регионального государственного контроля (надзора) в области регулирования цен (тарифов) в сфере теплоснабжения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DCC69E3-8140-33CA-3ED6-CF416349011D}"/>
              </a:ext>
            </a:extLst>
          </p:cNvPr>
          <p:cNvSpPr/>
          <p:nvPr/>
        </p:nvSpPr>
        <p:spPr>
          <a:xfrm>
            <a:off x="1475656" y="2996954"/>
            <a:ext cx="6552728" cy="11521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Отклонение размера понесенных юридическим лицом (индивидуальным предпринимателем), осуществляющим регулируемые виды деятельности в сфере теплоснабжения, операционных расходов по итогам года в меньшую сторону на двадцать и более процентов от установленных в тарифе значений.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5DD3633-E62F-67C3-B786-C687341BA666}"/>
              </a:ext>
            </a:extLst>
          </p:cNvPr>
          <p:cNvSpPr/>
          <p:nvPr/>
        </p:nvSpPr>
        <p:spPr>
          <a:xfrm>
            <a:off x="1461028" y="4725144"/>
            <a:ext cx="6552728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Расходование средств на исполнение мероприятий, установленных инвестиционной программой юридического лица (индивидуального предпринимателя), осуществляющего регулируемые виды деятельности в сфере теплоснабжения, за последний истекший квартал текущего года в размере менее десяти процентов от расходов на реализацию инвестиционной программы, предусмотренных решением правления региональной службы по тарифам Кировской области об установлении цен (тарифов) на текущий год.</a:t>
            </a:r>
          </a:p>
        </p:txBody>
      </p:sp>
    </p:spTree>
    <p:extLst>
      <p:ext uri="{BB962C8B-B14F-4D97-AF65-F5344CB8AC3E}">
        <p14:creationId xmlns:p14="http://schemas.microsoft.com/office/powerpoint/2010/main" val="1873716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427D314-AA8B-315B-803F-776062CB33E4}"/>
              </a:ext>
            </a:extLst>
          </p:cNvPr>
          <p:cNvSpPr/>
          <p:nvPr/>
        </p:nvSpPr>
        <p:spPr>
          <a:xfrm>
            <a:off x="755576" y="1844824"/>
            <a:ext cx="7776864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4"/>
                </a:solidFill>
              </a:rPr>
              <a:t>Перечень индикаторов риска нарушений обязательных требований, используемых при осуществлении регионального государственного контроля (надзора) в сферах естественных монополий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B3D55E2-618A-EAC8-CEF5-BBB1F2386AAD}"/>
              </a:ext>
            </a:extLst>
          </p:cNvPr>
          <p:cNvSpPr/>
          <p:nvPr/>
        </p:nvSpPr>
        <p:spPr>
          <a:xfrm>
            <a:off x="1259632" y="3717032"/>
            <a:ext cx="6840760" cy="2592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Превышение или уменьшение цены (тарифа), предлагаемой (предлагаемого) к установлению на очередной период регулирования субъектом естественных монополий, над ценой (тарифом), установленной (установленным) на предшествующий период регулирования, более чем в пятикратном размере прогнозируемого среднегодового индекса потребительских цен на очередной финансовый год, определенного в прогнозе социально-экономического развития Российской Федерации на среднесрочный период.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810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87391B2-B9F1-4DB2-A51A-02855D914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0440"/>
          </a:xfrm>
        </p:spPr>
        <p:txBody>
          <a:bodyPr>
            <a:no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назначить ответственное лицо за раскрытие информации в федеральной государственной информационной системе ЕИАС;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порядок раскрытия информации в федеральной государственной информационной системе ЕИАС;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отслеживать изменения НПА;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отслеживать информацию, публикуемую на официальном сайте Службы;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возникновении вопросов, связанных с соблюдением обязательных требований, обращаться за консультацией к должностным лицам Службы.</a:t>
            </a:r>
          </a:p>
        </p:txBody>
      </p:sp>
      <p:sp>
        <p:nvSpPr>
          <p:cNvPr id="6" name="Скругленный прямоугольник 3">
            <a:extLst>
              <a:ext uri="{FF2B5EF4-FFF2-40B4-BE49-F238E27FC236}">
                <a16:creationId xmlns:a16="http://schemas.microsoft.com/office/drawing/2014/main" id="{86A4DB4D-388A-4216-92C8-1A2F2CB2ADCB}"/>
              </a:ext>
            </a:extLst>
          </p:cNvPr>
          <p:cNvSpPr/>
          <p:nvPr/>
        </p:nvSpPr>
        <p:spPr>
          <a:xfrm>
            <a:off x="52685" y="1484784"/>
            <a:ext cx="8965817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рекомендации, направленные на исключение фактов нарушения обязательных требований:</a:t>
            </a:r>
          </a:p>
        </p:txBody>
      </p:sp>
    </p:spTree>
    <p:extLst>
      <p:ext uri="{BB962C8B-B14F-4D97-AF65-F5344CB8AC3E}">
        <p14:creationId xmlns:p14="http://schemas.microsoft.com/office/powerpoint/2010/main" val="2999085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1718EA15-A9D0-F58A-3A34-AB4BD59E326F}"/>
              </a:ext>
            </a:extLst>
          </p:cNvPr>
          <p:cNvSpPr/>
          <p:nvPr/>
        </p:nvSpPr>
        <p:spPr>
          <a:xfrm>
            <a:off x="287524" y="1874163"/>
            <a:ext cx="8568952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"/>
              </a:rPr>
              <a:t>https://ri.eias.ru</a:t>
            </a:r>
            <a:r>
              <a:rPr lang="en-US" dirty="0"/>
              <a:t> – </a:t>
            </a:r>
            <a:r>
              <a:rPr lang="ru-RU" dirty="0"/>
              <a:t>ФГИС ЕИАС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972D3ABE-3AF3-5850-E8B0-350B774B7B76}"/>
              </a:ext>
            </a:extLst>
          </p:cNvPr>
          <p:cNvSpPr/>
          <p:nvPr/>
        </p:nvSpPr>
        <p:spPr>
          <a:xfrm>
            <a:off x="395536" y="4581128"/>
            <a:ext cx="8460940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https://sp.eias.ru</a:t>
            </a:r>
            <a:r>
              <a:rPr lang="ru-RU" dirty="0"/>
              <a:t> – служба </a:t>
            </a:r>
            <a:r>
              <a:rPr lang="ru-RU"/>
              <a:t>технической поддержки ФГИС ЕИАС</a:t>
            </a:r>
          </a:p>
        </p:txBody>
      </p:sp>
    </p:spTree>
    <p:extLst>
      <p:ext uri="{BB962C8B-B14F-4D97-AF65-F5344CB8AC3E}">
        <p14:creationId xmlns:p14="http://schemas.microsoft.com/office/powerpoint/2010/main" val="4290762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2CB3DD9-69AE-B5DA-5EF9-49CCBEBCB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buNone/>
            </a:pPr>
            <a:endParaRPr lang="ru-RU" sz="1800" b="1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ч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асть 1 статьи 19.8.1. </a:t>
            </a:r>
            <a:r>
              <a:rPr lang="ru-RU" sz="24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Федерации об административных правонарушениях </a:t>
            </a:r>
            <a:r>
              <a:rPr lang="ru-RU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арушение порядка, способа или сроков, которые установлены стандартами раскрытия информации,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форм ее предоставления должностными лицами и организациями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влечет наложение административного штрафа </a:t>
            </a:r>
            <a:r>
              <a:rPr lang="ru-RU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должностных лиц</a:t>
            </a:r>
            <a:br>
              <a:rPr lang="ru-RU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размере </a:t>
            </a:r>
            <a:r>
              <a:rPr lang="ru-RU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пяти тысяч до двадцати тысяч рублей; </a:t>
            </a:r>
            <a:br>
              <a:rPr lang="ru-RU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юридических лиц - от ста тысяч до пятисот тысяч рублей.</a:t>
            </a: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124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id="{7E912EA4-6752-4F3F-B020-AFA907F8FD75}"/>
              </a:ext>
            </a:extLst>
          </p:cNvPr>
          <p:cNvSpPr/>
          <p:nvPr/>
        </p:nvSpPr>
        <p:spPr>
          <a:xfrm>
            <a:off x="467544" y="1916832"/>
            <a:ext cx="8208912" cy="43204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Контакты</a:t>
            </a:r>
          </a:p>
          <a:p>
            <a:pPr algn="ctr"/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Адрес Службы: г. Киров, ул.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Дерендяева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д.23.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Телефон приемной: 8(8332) 27-27-43. 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Адрес электронной почты: 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info@rstkirov.ru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</a:rPr>
              <a:t>Официальный сайт Службы: </a:t>
            </a:r>
            <a:r>
              <a:rPr lang="en-US" sz="2800" dirty="0">
                <a:latin typeface="Times New Roman" panose="02020603050405020304" pitchFamily="18" charset="0"/>
              </a:rPr>
              <a:t>https://rstkirov.ru/</a:t>
            </a:r>
            <a:endParaRPr lang="ru-RU" sz="2800" dirty="0">
              <a:latin typeface="Times New Roman" panose="02020603050405020304" pitchFamily="18" charset="0"/>
            </a:endParaRPr>
          </a:p>
          <a:p>
            <a:pPr algn="ctr"/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146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2685" y="1484784"/>
            <a:ext cx="8965817" cy="720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Виды регионального государственного контроля, осуществляемые СЛУЖБОЙ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685" y="2132856"/>
            <a:ext cx="896581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регулируемыми государством ценами (тарифами) в электроэнергетике;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области регулирования цен (тарифов) в сфере теплоснабжения (за исключением контроля за инвестиционными программами);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установлением и (или) применением регулируемых государством цен (тарифов) в области газоснабжения;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области регулирования тарифов в сфере водоснабжения и водоотведения;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сферах естественных монополий;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области регулирования тарифов в сфере обращения с ТКО;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применением цен на лекарственные препараты, включенные в перечень ЖНВЛП;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соблюдением предельных размеров платы за проведение ТО  транспортных средств и размеров платы за выдачу дубликата диагностической карты на бумажном носителе.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endParaRPr lang="ru-RU" sz="1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6156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17596" y="1508257"/>
            <a:ext cx="8820472" cy="31250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Результаты регионального государственного контроля 3а 2023 год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36096" y="1988841"/>
            <a:ext cx="3456384" cy="230425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изданием Постановления Правительства Российской Федерации от 10.03.2022 № 336, которым введен мораторий на проведение контрольных (надзорных) мероприятий, внеплановые контрольные (надзорные) мероприятия не проводились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Плановые проверки положениями о контроле не предусмотрены.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179512" y="1877380"/>
          <a:ext cx="4050196" cy="36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02650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2023 году - 682 объекта контроля</a:t>
            </a:r>
          </a:p>
          <a:p>
            <a:pPr algn="ctr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связанных с ним контролируемых лиц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0CFF2AF-1E19-20C2-86B2-F34FC7919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904626"/>
              </p:ext>
            </p:extLst>
          </p:nvPr>
        </p:nvGraphicFramePr>
        <p:xfrm>
          <a:off x="179514" y="2325871"/>
          <a:ext cx="5112566" cy="4400705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06581">
                  <a:extLst>
                    <a:ext uri="{9D8B030D-6E8A-4147-A177-3AD203B41FA5}">
                      <a16:colId xmlns:a16="http://schemas.microsoft.com/office/drawing/2014/main" val="856542647"/>
                    </a:ext>
                  </a:extLst>
                </a:gridCol>
                <a:gridCol w="4069881">
                  <a:extLst>
                    <a:ext uri="{9D8B030D-6E8A-4147-A177-3AD203B41FA5}">
                      <a16:colId xmlns:a16="http://schemas.microsoft.com/office/drawing/2014/main" val="39020963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282842872"/>
                    </a:ext>
                  </a:extLst>
                </a:gridCol>
              </a:tblGrid>
              <a:tr h="16642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видов регионального государственного контроля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extLst>
                  <a:ext uri="{0D108BD9-81ED-4DB2-BD59-A6C34878D82A}">
                    <a16:rowId xmlns:a16="http://schemas.microsoft.com/office/drawing/2014/main" val="486244013"/>
                  </a:ext>
                </a:extLst>
              </a:tr>
              <a:tr h="40912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регулируемыми государством ценами (тарифами) </a:t>
                      </a:r>
                      <a:b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электроэнергетике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extLst>
                  <a:ext uri="{0D108BD9-81ED-4DB2-BD59-A6C34878D82A}">
                    <a16:rowId xmlns:a16="http://schemas.microsoft.com/office/drawing/2014/main" val="1405593491"/>
                  </a:ext>
                </a:extLst>
              </a:tr>
              <a:tr h="40912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регулирования цен (тарифов) в сфере теплоснабжения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extLst>
                  <a:ext uri="{0D108BD9-81ED-4DB2-BD59-A6C34878D82A}">
                    <a16:rowId xmlns:a16="http://schemas.microsoft.com/office/drawing/2014/main" val="3187275198"/>
                  </a:ext>
                </a:extLst>
              </a:tr>
              <a:tr h="53394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установлением и (или) применением регулируемых государством цен (тарифов) в области газоснабжения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extLst>
                  <a:ext uri="{0D108BD9-81ED-4DB2-BD59-A6C34878D82A}">
                    <a16:rowId xmlns:a16="http://schemas.microsoft.com/office/drawing/2014/main" val="820364010"/>
                  </a:ext>
                </a:extLst>
              </a:tr>
              <a:tr h="40912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регулирования тарифов в сфере водоснабжения </a:t>
                      </a:r>
                      <a:b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водоотведения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extLst>
                  <a:ext uri="{0D108BD9-81ED-4DB2-BD59-A6C34878D82A}">
                    <a16:rowId xmlns:a16="http://schemas.microsoft.com/office/drawing/2014/main" val="258077517"/>
                  </a:ext>
                </a:extLst>
              </a:tr>
              <a:tr h="42756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регулирования тарифов в сфере обращения с твердыми коммунальными отходам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extLst>
                  <a:ext uri="{0D108BD9-81ED-4DB2-BD59-A6C34878D82A}">
                    <a16:rowId xmlns:a16="http://schemas.microsoft.com/office/drawing/2014/main" val="695657958"/>
                  </a:ext>
                </a:extLst>
              </a:tr>
              <a:tr h="40912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сферах естественных монополий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extLst>
                  <a:ext uri="{0D108BD9-81ED-4DB2-BD59-A6C34878D82A}">
                    <a16:rowId xmlns:a16="http://schemas.microsoft.com/office/drawing/2014/main" val="3248190578"/>
                  </a:ext>
                </a:extLst>
              </a:tr>
              <a:tr h="53394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применением цен на лекарственные препараты, включенные</a:t>
                      </a:r>
                      <a:b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перечень жизненно необходимых и важнейших лекарственных препаратов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extLst>
                  <a:ext uri="{0D108BD9-81ED-4DB2-BD59-A6C34878D82A}">
                    <a16:rowId xmlns:a16="http://schemas.microsoft.com/office/drawing/2014/main" val="2958725274"/>
                  </a:ext>
                </a:extLst>
              </a:tr>
              <a:tr h="53079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соблюдением предельных размеров платы за проведение технического осмотра транспортных средств и размеров платы </a:t>
                      </a:r>
                      <a:b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выдачу дубликата диагностической карты на бумажном носителе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extLst>
                  <a:ext uri="{0D108BD9-81ED-4DB2-BD59-A6C34878D82A}">
                    <a16:rowId xmlns:a16="http://schemas.microsoft.com/office/drawing/2014/main" val="4213155080"/>
                  </a:ext>
                </a:extLst>
              </a:tr>
              <a:tr h="18578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ts val="18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20000"/>
                        </a:lnSpc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39" marR="38339" marT="0" marB="0"/>
                </a:tc>
                <a:extLst>
                  <a:ext uri="{0D108BD9-81ED-4DB2-BD59-A6C34878D82A}">
                    <a16:rowId xmlns:a16="http://schemas.microsoft.com/office/drawing/2014/main" val="2363737815"/>
                  </a:ext>
                </a:extLst>
              </a:tr>
            </a:tbl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891FFD8D-9C8E-F118-C226-AA1E994E1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657" y="366564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dirty="0"/>
          </a:p>
        </p:txBody>
      </p:sp>
      <p:sp>
        <p:nvSpPr>
          <p:cNvPr id="2" name="Скругленный прямоугольник 8">
            <a:extLst>
              <a:ext uri="{FF2B5EF4-FFF2-40B4-BE49-F238E27FC236}">
                <a16:creationId xmlns:a16="http://schemas.microsoft.com/office/drawing/2014/main" id="{0BEB6FC1-82AD-D231-272D-E9AE65872D3E}"/>
              </a:ext>
            </a:extLst>
          </p:cNvPr>
          <p:cNvSpPr/>
          <p:nvPr/>
        </p:nvSpPr>
        <p:spPr>
          <a:xfrm>
            <a:off x="5436096" y="4461174"/>
            <a:ext cx="3456384" cy="2136178"/>
          </a:xfrm>
          <a:prstGeom prst="roundRect">
            <a:avLst>
              <a:gd name="adj" fmla="val 19759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2023 году Служба осуществляла мероприятия по контролю без взаимодействия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ЮЛ и ИП (мониторинг и систематическое наблюдение за исполнением обязательных требований стандартов раскрытия информации организациями, осуществляющими регулируемую деятельность). 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70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61764" y="1474696"/>
            <a:ext cx="8820472" cy="4026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Результаты регионального государственного контроля 3а 2023 год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91880" y="2026703"/>
            <a:ext cx="5256584" cy="7208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 профилактических визитов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5085186"/>
            <a:ext cx="5256584" cy="15121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 контролируемых лиц, обобщение правоприменительной практики</a:t>
            </a:r>
            <a:endParaRPr lang="ru-RU" sz="1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1880" y="2979881"/>
            <a:ext cx="5256584" cy="88116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 консультаций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618200"/>
              </p:ext>
            </p:extLst>
          </p:nvPr>
        </p:nvGraphicFramePr>
        <p:xfrm>
          <a:off x="179512" y="1877380"/>
          <a:ext cx="4050196" cy="36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1802845"/>
            <a:ext cx="29523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Службы </a:t>
            </a:r>
            <a:b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16.12.202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321-од  утверждены программы профилактики рисков причинения вреда (ущерба) охраняемым законом ценностям по видам регионального государственного контроля на 2023 год</a:t>
            </a:r>
          </a:p>
          <a:p>
            <a:pPr algn="ctr"/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8">
            <a:extLst>
              <a:ext uri="{FF2B5EF4-FFF2-40B4-BE49-F238E27FC236}">
                <a16:creationId xmlns:a16="http://schemas.microsoft.com/office/drawing/2014/main" id="{A0878EFC-170C-974F-4BFB-1FE64A2A51A4}"/>
              </a:ext>
            </a:extLst>
          </p:cNvPr>
          <p:cNvSpPr/>
          <p:nvPr/>
        </p:nvSpPr>
        <p:spPr>
          <a:xfrm>
            <a:off x="3500754" y="4113293"/>
            <a:ext cx="5256584" cy="720838"/>
          </a:xfrm>
          <a:prstGeom prst="roundRect">
            <a:avLst>
              <a:gd name="adj" fmla="val 19759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144 предостережения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08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0">
            <a:extLst>
              <a:ext uri="{FF2B5EF4-FFF2-40B4-BE49-F238E27FC236}">
                <a16:creationId xmlns:a16="http://schemas.microsoft.com/office/drawing/2014/main" id="{5C65D2F5-8F54-9844-FE42-6BAC455C3A38}"/>
              </a:ext>
            </a:extLst>
          </p:cNvPr>
          <p:cNvSpPr/>
          <p:nvPr/>
        </p:nvSpPr>
        <p:spPr>
          <a:xfrm>
            <a:off x="161764" y="1474696"/>
            <a:ext cx="8820472" cy="4026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Результаты регионального государственного контроля 3а 2023 год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D7790EAF-DD3E-6FBB-2562-657F32A30A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704766"/>
              </p:ext>
            </p:extLst>
          </p:nvPr>
        </p:nvGraphicFramePr>
        <p:xfrm>
          <a:off x="1403648" y="213285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618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0">
            <a:extLst>
              <a:ext uri="{FF2B5EF4-FFF2-40B4-BE49-F238E27FC236}">
                <a16:creationId xmlns:a16="http://schemas.microsoft.com/office/drawing/2014/main" id="{997E07B2-EB7C-BD6A-F896-652BB0EAE81F}"/>
              </a:ext>
            </a:extLst>
          </p:cNvPr>
          <p:cNvSpPr/>
          <p:nvPr/>
        </p:nvSpPr>
        <p:spPr>
          <a:xfrm>
            <a:off x="161764" y="1474696"/>
            <a:ext cx="8874732" cy="73016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основные нормативные правовые акты, принятые Службой в 2023 году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CA5F9DE-3D19-9A8D-9109-5E3976CF397C}"/>
              </a:ext>
            </a:extLst>
          </p:cNvPr>
          <p:cNvSpPr/>
          <p:nvPr/>
        </p:nvSpPr>
        <p:spPr>
          <a:xfrm>
            <a:off x="467544" y="2780928"/>
            <a:ext cx="2736304" cy="3528392"/>
          </a:xfrm>
          <a:prstGeom prst="roundRect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ea typeface="Times New Roman" panose="02020603050405020304" pitchFamily="18" charset="0"/>
              </a:rPr>
              <a:t>Приказ Службы от 30.10.2023 № 229-од «Об организации работы по рассмотрению обращений контролируемых лиц, поступивших в подсистему досудебного обжалования»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5352451-92C6-ACC8-34AD-2BC4707761A5}"/>
              </a:ext>
            </a:extLst>
          </p:cNvPr>
          <p:cNvSpPr/>
          <p:nvPr/>
        </p:nvSpPr>
        <p:spPr>
          <a:xfrm>
            <a:off x="3923928" y="3284984"/>
            <a:ext cx="4536504" cy="2448272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Утвержден перечень должностных лиц, ответственных за работу по рассмотрению обращений контролируемых лиц, поступивших в подсистему досудебного обжалования, а также порядок работы с подсистемой досудебного обжалования.</a:t>
            </a:r>
          </a:p>
        </p:txBody>
      </p:sp>
    </p:spTree>
    <p:extLst>
      <p:ext uri="{BB962C8B-B14F-4D97-AF65-F5344CB8AC3E}">
        <p14:creationId xmlns:p14="http://schemas.microsoft.com/office/powerpoint/2010/main" val="3962602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88494E0-D1D4-0C59-CD4F-F42EE3E79644}"/>
              </a:ext>
            </a:extLst>
          </p:cNvPr>
          <p:cNvSpPr/>
          <p:nvPr/>
        </p:nvSpPr>
        <p:spPr>
          <a:xfrm>
            <a:off x="467544" y="1844824"/>
            <a:ext cx="8136904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Жалоба подается с использованием единого портала государственных и муниципальных услуг и (или) региональных порталов государственных и муниципальных услуг на: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231384D-C0CF-70B4-4478-A72FCA5A2DB8}"/>
              </a:ext>
            </a:extLst>
          </p:cNvPr>
          <p:cNvSpPr/>
          <p:nvPr/>
        </p:nvSpPr>
        <p:spPr>
          <a:xfrm>
            <a:off x="1043608" y="3356992"/>
            <a:ext cx="712879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ea typeface="Times New Roman" panose="02020603050405020304" pitchFamily="18" charset="0"/>
              </a:rPr>
              <a:t>решение о проведении контрольных (надзорных) мероприятий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F158C7C-BDDD-2B75-AA47-64820B761486}"/>
              </a:ext>
            </a:extLst>
          </p:cNvPr>
          <p:cNvSpPr/>
          <p:nvPr/>
        </p:nvSpPr>
        <p:spPr>
          <a:xfrm>
            <a:off x="1043608" y="4221088"/>
            <a:ext cx="712879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ea typeface="Times New Roman" panose="02020603050405020304" pitchFamily="18" charset="0"/>
              </a:rPr>
              <a:t>актов контрольных (надзорных) мероприятий, предписаний об устранении выявленных нарушений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A8E0161-653B-20BD-FD3F-E568E802681E}"/>
              </a:ext>
            </a:extLst>
          </p:cNvPr>
          <p:cNvSpPr/>
          <p:nvPr/>
        </p:nvSpPr>
        <p:spPr>
          <a:xfrm>
            <a:off x="1043608" y="5157192"/>
            <a:ext cx="7200800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ea typeface="Times New Roman" panose="02020603050405020304" pitchFamily="18" charset="0"/>
              </a:rPr>
              <a:t>действий (бездействия) должностных лиц контрольного (надзорного) органа в рамках контрольных (надзорных) мероприятий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50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000FA5DC-5397-33E1-79ED-CC0D1A4453E7}"/>
              </a:ext>
            </a:extLst>
          </p:cNvPr>
          <p:cNvSpPr/>
          <p:nvPr/>
        </p:nvSpPr>
        <p:spPr>
          <a:xfrm>
            <a:off x="827584" y="1772816"/>
            <a:ext cx="7848872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Сроки на подачу жалобы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91DA2E5-AC3A-7661-1126-6AAE5D6F72D3}"/>
              </a:ext>
            </a:extLst>
          </p:cNvPr>
          <p:cNvSpPr/>
          <p:nvPr/>
        </p:nvSpPr>
        <p:spPr>
          <a:xfrm>
            <a:off x="1619672" y="2492896"/>
            <a:ext cx="619268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 течение тридцати календарных дней со дня, когда контролируемое лицо узнало или должно было узнать о нарушении своих прав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4C0B5796-1270-5B65-67FB-7557643AD011}"/>
              </a:ext>
            </a:extLst>
          </p:cNvPr>
          <p:cNvSpPr/>
          <p:nvPr/>
        </p:nvSpPr>
        <p:spPr>
          <a:xfrm>
            <a:off x="1619672" y="3501008"/>
            <a:ext cx="6192688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Жалоба на предписание контрольного (надзорного) органа может быть подана в течение десяти рабочих дней с момента получения контролируемым лицом предписания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28CD9755-B604-84B7-FF79-A05C9311DC83}"/>
              </a:ext>
            </a:extLst>
          </p:cNvPr>
          <p:cNvSpPr/>
          <p:nvPr/>
        </p:nvSpPr>
        <p:spPr>
          <a:xfrm>
            <a:off x="827584" y="4509120"/>
            <a:ext cx="7848872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Сроки рассмотрения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43100DBB-84C7-92C0-ACD2-FB61A16B72B1}"/>
              </a:ext>
            </a:extLst>
          </p:cNvPr>
          <p:cNvSpPr/>
          <p:nvPr/>
        </p:nvSpPr>
        <p:spPr>
          <a:xfrm>
            <a:off x="1619672" y="5293588"/>
            <a:ext cx="6192688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Жалоба подлежит рассмотрению в течение восемнадцати рабочих дней со дня ее регистрации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E148F1D4-B413-0491-8CA7-FD6AA835C9FA}"/>
              </a:ext>
            </a:extLst>
          </p:cNvPr>
          <p:cNvSpPr/>
          <p:nvPr/>
        </p:nvSpPr>
        <p:spPr>
          <a:xfrm>
            <a:off x="1619672" y="5877272"/>
            <a:ext cx="6192688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Жалоба на нарушение моратория рассматривается в течение одного рабочего дня, следующего за днем ее поступления</a:t>
            </a:r>
          </a:p>
        </p:txBody>
      </p:sp>
    </p:spTree>
    <p:extLst>
      <p:ext uri="{BB962C8B-B14F-4D97-AF65-F5344CB8AC3E}">
        <p14:creationId xmlns:p14="http://schemas.microsoft.com/office/powerpoint/2010/main" val="2135212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6F09E-53C4-BC9B-FB9C-B8BF72909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6792"/>
            <a:ext cx="8219256" cy="1512168"/>
          </a:xfrm>
          <a:solidFill>
            <a:srgbClr val="ACDC94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/>
              <a:t>Проверки при выявлении индикаторов риска нарушения обязательных требований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E0CB74DF-042F-417D-EA28-BF510CD04DDD}"/>
              </a:ext>
            </a:extLst>
          </p:cNvPr>
          <p:cNvSpPr/>
          <p:nvPr/>
        </p:nvSpPr>
        <p:spPr>
          <a:xfrm>
            <a:off x="827584" y="3786258"/>
            <a:ext cx="7488832" cy="194421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Часть 9 Статьи 23 Федерального закона от 31.07.2020 № 248-ФЗ: </a:t>
            </a:r>
          </a:p>
          <a:p>
            <a:pPr algn="ctr"/>
            <a:r>
              <a:rPr lang="ru-RU" dirty="0"/>
              <a:t>«</a:t>
            </a:r>
            <a:r>
              <a:rPr lang="ru-RU" i="1" dirty="0"/>
              <a:t>Индикатором риска нарушения обязательных требований является соответствие или отклонение от параметров объекта контроля, которые сами по себе не являются нарушениями обязательных требований, но с высокой степенью вероятности свидетельствуют о наличии таких нарушений и риска причинения вреда (ущерба) охраняемым законом ценностям».</a:t>
            </a:r>
          </a:p>
        </p:txBody>
      </p:sp>
    </p:spTree>
    <p:extLst>
      <p:ext uri="{BB962C8B-B14F-4D97-AF65-F5344CB8AC3E}">
        <p14:creationId xmlns:p14="http://schemas.microsoft.com/office/powerpoint/2010/main" val="1035606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2863</TotalTime>
  <Words>1107</Words>
  <Application>Microsoft Office PowerPoint</Application>
  <PresentationFormat>Экран (4:3)</PresentationFormat>
  <Paragraphs>104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Проверки при выявлении индикаторов риска нарушения обязательных требований</vt:lpstr>
      <vt:lpstr>Постановлением Правительства Кировской области от 25.08.2023  № 452-П «О внесении изменений в некоторые постановления Правительства Кировской области» внесены изменения в перечни индикаторов риска по видам регионального контроля (надзора), осуществляемых Службой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Троян Г В</dc:creator>
  <cp:lastModifiedBy>User</cp:lastModifiedBy>
  <cp:revision>184</cp:revision>
  <cp:lastPrinted>2023-03-30T08:19:33Z</cp:lastPrinted>
  <dcterms:created xsi:type="dcterms:W3CDTF">2018-01-13T06:36:25Z</dcterms:created>
  <dcterms:modified xsi:type="dcterms:W3CDTF">2024-04-10T05:57:31Z</dcterms:modified>
</cp:coreProperties>
</file>