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9" r:id="rId2"/>
    <p:sldId id="325" r:id="rId3"/>
    <p:sldId id="326" r:id="rId4"/>
    <p:sldId id="327" r:id="rId5"/>
    <p:sldId id="331" r:id="rId6"/>
    <p:sldId id="332" r:id="rId7"/>
    <p:sldId id="328" r:id="rId8"/>
    <p:sldId id="330" r:id="rId9"/>
    <p:sldId id="291" r:id="rId10"/>
    <p:sldId id="320" r:id="rId11"/>
    <p:sldId id="311" r:id="rId12"/>
    <p:sldId id="312" r:id="rId13"/>
    <p:sldId id="313" r:id="rId14"/>
    <p:sldId id="315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4660"/>
  </p:normalViewPr>
  <p:slideViewPr>
    <p:cSldViewPr>
      <p:cViewPr>
        <p:scale>
          <a:sx n="118" d="100"/>
          <a:sy n="118" d="100"/>
        </p:scale>
        <p:origin x="-15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EC45C-2A05-4475-9142-3683BA0CF512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339"/>
            <a:ext cx="5438775" cy="38884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9907"/>
            <a:ext cx="2946400" cy="4943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E506A-5561-480F-B639-2C9AD34C0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1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44FC-9E1B-4521-9D6A-1E234CF8A582}" type="datetime1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F850-0301-40F8-BE73-2F4D13D286F5}" type="datetime1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92A3-3F29-4E94-AB7E-5916AB3EF972}" type="datetime1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81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1BD4-0273-4E9D-B126-254C1220F4B9}" type="datetime1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2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C2F95-9D3E-441D-9B5A-E6A5D3CADE22}" type="datetime1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9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A93E-6801-4325-AAC6-02AF371A1924}" type="datetime1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1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FA28-0043-43A1-8564-DDD7A958FC32}" type="datetime1">
              <a:rPr lang="ru-RU" smtClean="0"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00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FD7B-9F34-420C-8694-1B6FC813A4D4}" type="datetime1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2CDB5-69FE-4F05-8951-0BA83548E289}" type="datetime1">
              <a:rPr lang="ru-RU" smtClean="0"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21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761C-9200-4DEE-8A62-0C51CF9B31EA}" type="datetime1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0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6A3-687B-4551-AE1E-FFA80C6007DA}" type="datetime1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0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EAF4-EEC7-4C1B-B8CE-1E0160E92FAC}" type="datetime1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0109-0F0A-487A-BD7C-6C2B3FD4A6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-sp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3744416" cy="64807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выступления:</a:t>
            </a: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8772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докладчик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Троян Григорий Вячеславович,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заместитель руководителя РСТ Кировской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672" y="3212976"/>
            <a:ext cx="662473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«Перспективы </a:t>
            </a:r>
            <a:r>
              <a:rPr lang="ru-RU" sz="3200" b="1" dirty="0" smtClean="0"/>
              <a:t>регулирования тарифов в сфере теплоснабжения.</a:t>
            </a:r>
            <a:endParaRPr lang="ru-RU" sz="3200" dirty="0"/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Вопросы энергосбережения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36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72400" cy="360040"/>
          </a:xfrm>
        </p:spPr>
        <p:txBody>
          <a:bodyPr>
            <a:noAutofit/>
          </a:bodyPr>
          <a:lstStyle/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Действующие решения РСТ Кировской области в сфере энергосбережения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56511"/>
              </p:ext>
            </p:extLst>
          </p:nvPr>
        </p:nvGraphicFramePr>
        <p:xfrm>
          <a:off x="143508" y="2060848"/>
          <a:ext cx="8856984" cy="4528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17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87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решения</a:t>
                      </a:r>
                    </a:p>
                    <a:p>
                      <a:pPr marL="0" algn="ctr" defTabSz="914400" rtl="0" eaLnBrk="1" latinLnBrk="0" hangingPunct="1"/>
                      <a:endParaRPr lang="ru-RU" sz="1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51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07.05.2010 № 16/7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"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 требованиях к программам в области энергосбережения и повышения энергетической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эффективности</a:t>
                      </a:r>
                      <a:r>
                        <a:rPr lang="ru-RU" sz="105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Целевые показатели в области энергосбережения и повышения энергетической эффективности.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Перечень обязательных мероприятий по энергосбережению и повышению энергетической эффективности и сроки их проведения.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Показатели энергетической эффективности объектов, создание или модернизация которых планируется производственными или инвестиционными программами организаций.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87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правления РСТ Кировской области от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11.04.2017 №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13/6-пр-2017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 утверждении форм отчетов в области энергосбережения и повышения энергетической эффективности организаций, осуществляющих регулируемые виды деятельности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 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1. Утверждены</a:t>
                      </a:r>
                      <a:r>
                        <a:rPr lang="ru-RU" sz="1100" baseline="0" dirty="0">
                          <a:latin typeface="Times New Roman" pitchFamily="18" charset="0"/>
                          <a:cs typeface="Times New Roman" pitchFamily="18" charset="0"/>
                        </a:rPr>
                        <a:t> формы: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Перечень мероприятий по энергосбережению и повышению энергетической эффективности на соответствующий год;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Отчет о реализации мероприятий в сфере энергосбережения и повышения энергетической эффективности за соответствующий год.</a:t>
                      </a:r>
                    </a:p>
                    <a:p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Утвержден срок предоставления форм- </a:t>
                      </a:r>
                      <a:r>
                        <a:rPr lang="ru-RU" sz="1100" b="0" i="0" u="none" strike="noStrik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позднее 1 февраля.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11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Действующие решения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правления РСТ Кировской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области об установлении требований к программам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30.03.2021 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10/2 -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пр-2021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ред.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26.03.2024)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28.03.2023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9/6-пр-2023 (ред. от 26.03.2024)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26.03.2024 № 10/3-пр-2024</a:t>
                      </a:r>
                      <a:endParaRPr lang="ru-RU" sz="1400" b="0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24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77281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утверждения (наличия) программ в области энергосбережения и повышения энергетической эффективности регулируемыми организациями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858056"/>
              </p:ext>
            </p:extLst>
          </p:nvPr>
        </p:nvGraphicFramePr>
        <p:xfrm>
          <a:off x="539551" y="2636912"/>
          <a:ext cx="7848876" cy="355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65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79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03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35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35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3508"/>
                <a:gridCol w="663508"/>
              </a:tblGrid>
              <a:tr h="537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84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для которых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установлены требования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программам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энергосбережения и повышения энергетической эффективности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4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7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осуществляющие регулируемые виды деятельности,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представившие требования к программам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 отклонение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6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Относительное отклонение (%)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-73,1%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AD03892-B3DB-45F9-9249-FA6918E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10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608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пояснительной записки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Программе (пункт 2.1 Приказа Минэнерго России от 30.06.2014 № 398).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Программа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энергосберегающие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и затраты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их проведение,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показатели  энергетической эффективности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Программа содержит только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энергетической эффективности, при  этом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энергосберегающие мероприятия и затраты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их проведение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Запанированные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не приводят к экономии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энергетических ресурсов.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Программа и отчет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содержит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целевого показателя по наличию осветительных устройств с использованием светодиодов, утвержденного Постановлением Правительства Российской Федерации от 27.09.2016 № 971. Уровень 2020 года –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75 % общего объема используемых осветительных устройств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энергосбережения разрабатывается на срок менее чем на 3 года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(программа энергосбережения разрабатывается на срок не менее чем 3 года, при наличии ИПР на срок ее действия в соответствии с пунктом 16 Постановление Правительства РФ от 15.05.2010 № 340).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32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3528" y="1630827"/>
            <a:ext cx="8568952" cy="358013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ea typeface="+mn-ea"/>
                <a:cs typeface="Times New Roman" pitchFamily="18" charset="0"/>
              </a:rPr>
              <a:t>Характерные отклонения от требований нормативных актов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8784976" cy="46805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отчеты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фактическом исполнении установленных требований к Программам 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установлению требований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РСТ Кировской области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срока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соответствии с пунктом 14 постановления Правительства РФ от 15.05.2010 № 340 срок представления -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 февраля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года, в котором требования к программе должны быть установлены (скорректированы).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фактическом исполнении установленных требований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содержат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данных, позволяющих идентифицировать предоставленный отчет: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Наименование и ИНН регулируемой организации;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Данные для обратной связи (исполнитель, контактный телефон, адрес электронной почты);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организации.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Подпись руководителя регулируемой организации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программа энергосбережения и предложения об установлении требований должны представляться в регулирующий орган в году, в котором предыдущая программа завершается!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2732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43109"/>
            <a:ext cx="9144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Ответственность регулируемых организаций за нарушение законодательства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области энергосбережения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492896"/>
            <a:ext cx="8496944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Отсутствие программ в области энергосбережения и повышения энергетической эффективности организаций с участием государства и муниципального образования, организаций, осуществляющих регулируемые виды деятельности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Статья 48 Федерального закона № 261-ФЗ, часть 10 статьи 9.16 КоАП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447764" y="3445767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3704472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27684" y="3766898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30-50 тыс.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2492896"/>
            <a:ext cx="7848872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3458210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60132" y="3716915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40152" y="3779341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9572" y="4733588"/>
            <a:ext cx="7848872" cy="7920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519772" y="5569985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19672" y="5824928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99692" y="5887354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Должностные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3-5 тыс. руб.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6732240" y="5578666"/>
            <a:ext cx="288032" cy="206442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832140" y="5837371"/>
            <a:ext cx="2088232" cy="64807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5899797"/>
            <a:ext cx="172819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Юридические лица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50-100 тыс. 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1600" y="4752146"/>
            <a:ext cx="734481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Непредставление о</a:t>
            </a:r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тчета о реализации мероприятий в сфере энергосбережения и повышения энергетической эффективности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Решение правления РСТ Кировской области от 15.03.2013 N 8/1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часть 1 статьи 19.7.1 КоАП</a:t>
            </a:r>
          </a:p>
          <a:p>
            <a:endParaRPr lang="ru-RU" sz="140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F22DCA6-999A-432B-96BB-4EED77E2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0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648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/>
              <a:t>ЦИФРОВАЯ ТРАНСФОРМАЦИЯ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9739" y="3861048"/>
            <a:ext cx="6480720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000" dirty="0"/>
              <a:t>ФАС России поручено до 1 июля 2024 года утвердить «типовые формы экспертного заключения» органов регулирования в электронном </a:t>
            </a:r>
            <a:r>
              <a:rPr lang="ru-RU" sz="3000" dirty="0" smtClean="0"/>
              <a:t>виде, используя ФГИС </a:t>
            </a:r>
            <a:r>
              <a:rPr lang="ru-RU" sz="3000" dirty="0"/>
              <a:t>ЕИАС ФАС России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2920588"/>
            <a:ext cx="662473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ПП РФ № 1800 от 10.10.2022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2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648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/>
              <a:t>ЦЕЛИ </a:t>
            </a:r>
            <a:r>
              <a:rPr lang="ru-RU" sz="3600" dirty="0" smtClean="0"/>
              <a:t>ЦИФРОВОЙ ТРАНСФОРМАЦИИ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2924944"/>
            <a:ext cx="8064896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Прием тарифных заявок через веб интерфейс;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Проверка данных в заявке на основании исторических данных;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Унификация структуры и формы экспертных заключений;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Официальный статус документов, </a:t>
            </a:r>
            <a:r>
              <a:rPr lang="ru-RU" sz="2400" dirty="0"/>
              <a:t>н</a:t>
            </a:r>
            <a:r>
              <a:rPr lang="ru-RU" sz="2400" dirty="0" smtClean="0"/>
              <a:t>аправляемых через ЕИАС;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Электронное взаимодействие между регуляторами и РСО, системами регулятора и ЕИАС.  </a:t>
            </a:r>
            <a:endParaRPr lang="ru-RU" sz="2400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2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352928" cy="648072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/>
              <a:t>Содержание типового ЭЗ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2924944"/>
            <a:ext cx="806489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Пункты 29 – 29(3) Правил регулирования (ПП РФ №1075 от 22.10.2012), </a:t>
            </a:r>
            <a:r>
              <a:rPr lang="ru-RU" sz="2400" dirty="0" smtClean="0">
                <a:solidFill>
                  <a:srgbClr val="FF0000"/>
                </a:solidFill>
              </a:rPr>
              <a:t>вступают в силу с 01.07.2024 года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3861048"/>
            <a:ext cx="8064896" cy="2893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600" dirty="0" smtClean="0"/>
              <a:t>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 smtClean="0"/>
              <a:t>сведения </a:t>
            </a:r>
            <a:r>
              <a:rPr lang="ru-RU" sz="2600" dirty="0"/>
              <a:t>об утвержденных </a:t>
            </a:r>
            <a:r>
              <a:rPr lang="ru-RU" sz="2600" dirty="0" smtClean="0"/>
              <a:t>ИПР или проектах ИПР;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 smtClean="0"/>
              <a:t>о </a:t>
            </a:r>
            <a:r>
              <a:rPr lang="ru-RU" sz="2600" dirty="0"/>
              <a:t>программах </a:t>
            </a:r>
            <a:r>
              <a:rPr lang="ru-RU" sz="2600" dirty="0" smtClean="0"/>
              <a:t>энергосбережения </a:t>
            </a:r>
            <a:r>
              <a:rPr lang="ru-RU" sz="2600" dirty="0"/>
              <a:t>и </a:t>
            </a:r>
            <a:r>
              <a:rPr lang="ru-RU" sz="2600" dirty="0" smtClean="0"/>
              <a:t>повышения ЭЭ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 smtClean="0"/>
              <a:t>о </a:t>
            </a:r>
            <a:r>
              <a:rPr lang="ru-RU" sz="2600" dirty="0"/>
              <a:t>схемах </a:t>
            </a:r>
            <a:r>
              <a:rPr lang="ru-RU" sz="2600" dirty="0" smtClean="0"/>
              <a:t>теплоснабжения;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600" dirty="0"/>
              <a:t>сведения о ведении </a:t>
            </a:r>
            <a:r>
              <a:rPr lang="ru-RU" sz="2600" dirty="0" smtClean="0"/>
              <a:t>ТСО раздельного </a:t>
            </a:r>
            <a:r>
              <a:rPr lang="ru-RU" sz="2600" dirty="0"/>
              <a:t>учета доходов </a:t>
            </a:r>
            <a:r>
              <a:rPr lang="ru-RU" sz="2600" dirty="0" smtClean="0"/>
              <a:t>и расходов в </a:t>
            </a:r>
            <a:r>
              <a:rPr lang="ru-RU" sz="2600" dirty="0"/>
              <a:t>соответствии с </a:t>
            </a:r>
            <a:r>
              <a:rPr lang="ru-RU" sz="2600" dirty="0" smtClean="0"/>
              <a:t>пунктами 10 и 11 </a:t>
            </a:r>
            <a:r>
              <a:rPr lang="ru-RU" sz="2600" dirty="0"/>
              <a:t>Основ </a:t>
            </a:r>
            <a:r>
              <a:rPr lang="ru-RU" sz="2600" dirty="0" smtClean="0"/>
              <a:t>ценообразования.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78515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1440160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представления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об установлении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(корректировки)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на тепловую энергию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2025-2029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(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3323065"/>
            <a:ext cx="828092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бумажном носителе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01 мая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года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 этап)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1540" y="3861048"/>
            <a:ext cx="828092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систему электронного документооборота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использованием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веб-версии, сопровождаемой ООО «Платформа», и электронной цифровой подписи руководителя организации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01 июня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(заявленная величина тарифа, расчет тарифа должны соответствовать документам, направленным в РСТ Кировской области в бумажном виде до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01.05.2024)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527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8832" y="1652607"/>
            <a:ext cx="80648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Письмо РСТ Кировской области от05.04.2024 №364-66-01-03 «О переходе на региональную веб-версию программы Новая технологическая платформа»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8832" y="2924944"/>
            <a:ext cx="8064896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  В </a:t>
            </a:r>
            <a:r>
              <a:rPr lang="ru-RU" sz="2400" dirty="0"/>
              <a:t>настоящее время сформирован и запущен механизм взаимодействия РСТ Кировской области с регулируемыми </a:t>
            </a:r>
            <a:r>
              <a:rPr lang="ru-RU" sz="2400" dirty="0" err="1"/>
              <a:t>организациямипосредством</a:t>
            </a:r>
            <a:r>
              <a:rPr lang="ru-RU" sz="2400" dirty="0"/>
              <a:t> региональной веб-версии программы Новая технологическая платформа «Система запросов и ответов».</a:t>
            </a:r>
          </a:p>
          <a:p>
            <a:pPr algn="just"/>
            <a:r>
              <a:rPr lang="ru-RU" sz="2400" dirty="0" smtClean="0"/>
              <a:t>      Для </a:t>
            </a:r>
            <a:r>
              <a:rPr lang="ru-RU" sz="2400" dirty="0"/>
              <a:t>регистрации и получения доступа к платформе необходимо в срок до 10 апреля 2024 года направить свое обращение в региональную службу технического сопровождения пользователей по адресу </a:t>
            </a:r>
            <a:r>
              <a:rPr lang="ru-RU" sz="2400" u="sng" dirty="0">
                <a:hlinkClick r:id="rId3"/>
              </a:rPr>
              <a:t>https://my-sp.ru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149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774"/>
            <a:ext cx="8352928" cy="1152153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Сроки принятия тарифных решений на 2025 год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2852936"/>
            <a:ext cx="80648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Проект </a:t>
            </a:r>
            <a:r>
              <a:rPr lang="ru-RU" sz="2400" dirty="0" smtClean="0">
                <a:solidFill>
                  <a:srgbClr val="FF0000"/>
                </a:solidFill>
              </a:rPr>
              <a:t>ПП </a:t>
            </a:r>
            <a:r>
              <a:rPr lang="ru-RU" sz="2400" dirty="0">
                <a:solidFill>
                  <a:srgbClr val="FF0000"/>
                </a:solidFill>
              </a:rPr>
              <a:t>РФ "О внесении изменений в некоторые акты Правительства Российской Федерации"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dirty="0">
                <a:solidFill>
                  <a:srgbClr val="FF0000"/>
                </a:solidFill>
              </a:rPr>
              <a:t>подготовлен ФАС России, ID проекта 02/07/11-23/00143421)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1560" y="4149080"/>
            <a:ext cx="8064896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Утверждение тарифов региональными регуляторами </a:t>
            </a:r>
            <a:r>
              <a:rPr lang="ru-RU" sz="3200" dirty="0" smtClean="0"/>
              <a:t>- </a:t>
            </a:r>
            <a:r>
              <a:rPr lang="ru-RU" sz="3200" dirty="0"/>
              <a:t>до 1 </a:t>
            </a:r>
            <a:r>
              <a:rPr lang="ru-RU" sz="3200" dirty="0" smtClean="0"/>
              <a:t>декабря</a:t>
            </a:r>
            <a:endParaRPr lang="ru-RU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5378698"/>
            <a:ext cx="8064896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3200" dirty="0"/>
              <a:t>Период начала принятия тарифных решений сдвигается на август-сентябрь 2023 </a:t>
            </a:r>
            <a:r>
              <a:rPr lang="ru-RU" sz="3200" dirty="0" smtClean="0"/>
              <a:t>года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3156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8832" y="1652607"/>
            <a:ext cx="80648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Проект </a:t>
            </a:r>
            <a:r>
              <a:rPr lang="ru-RU" sz="2400" dirty="0" smtClean="0">
                <a:solidFill>
                  <a:srgbClr val="FF0000"/>
                </a:solidFill>
              </a:rPr>
              <a:t>ПП </a:t>
            </a:r>
            <a:r>
              <a:rPr lang="ru-RU" sz="2400" dirty="0">
                <a:solidFill>
                  <a:srgbClr val="FF0000"/>
                </a:solidFill>
              </a:rPr>
              <a:t>РФ "О внесении изменений в некоторые акты Правительства Российской Федерации"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dirty="0">
                <a:solidFill>
                  <a:srgbClr val="FF0000"/>
                </a:solidFill>
              </a:rPr>
              <a:t>подготовлен ФАС России, ID проекта 02/07/11-23/00143421)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C60F6A90-5D74-4782-B08D-26CB82D1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8832" y="2924944"/>
            <a:ext cx="8064896" cy="3570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     Проект разработан </a:t>
            </a:r>
            <a:r>
              <a:rPr lang="ru-RU" sz="2800" dirty="0"/>
              <a:t>в целях совершенствования законодательства в сферах ТС, ВС и ВО, обращения с ТКО по вопросам тарифного регулирования,  утверждения и актуализации инвестиционных программ и отраслевых схем, а также развития механизма целевого инвестирования в указанных сферах </a:t>
            </a:r>
            <a:r>
              <a:rPr lang="ru-RU" sz="2800" dirty="0" smtClean="0"/>
              <a:t>деятельности</a:t>
            </a:r>
            <a:endParaRPr lang="ru-RU" sz="2800" dirty="0"/>
          </a:p>
          <a:p>
            <a:pPr algn="ctr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4034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2852936"/>
            <a:ext cx="8064896" cy="3600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регулируемые виды деятельности, обязаны разрабатывать и реализовывать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 энергосбережения и повышения энергетической эффективности (ст. 25 Федеральный закон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23.11.2009 № 261-ФЗ)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органы на основании заявлений организаций, осуществляющих регулируемые виды деятельности устанавливают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программам в области энергосбережения и повышения энергетической эффективности (постановление Правительства Российской Федерации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15.05.2010 № 340)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производственных и инвестиционных программ организаций, осуществляющих регулируемые виды деятельности, должно осуществляться с учетом программ в области энергосбережения и повышения энергетической эффективности таких организаций!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628773"/>
            <a:ext cx="806489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Требования к программам энергосбережения и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повышения энергетической эффективности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082AD34-FA16-4262-9ADF-266F1CB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0109-0F0A-487A-BD7C-6C2B3FD4A60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0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6847</TotalTime>
  <Words>1251</Words>
  <Application>Microsoft Office PowerPoint</Application>
  <PresentationFormat>Экран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Действующие решения РСТ Кировской области в сфере энергосбережения</vt:lpstr>
      <vt:lpstr>Презентация PowerPoint</vt:lpstr>
      <vt:lpstr>Характерные отклонения от требований нормативных актов </vt:lpstr>
      <vt:lpstr>Характерные отклонения от требований нормативных актов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Чайников В Л</dc:creator>
  <cp:lastModifiedBy>User</cp:lastModifiedBy>
  <cp:revision>241</cp:revision>
  <cp:lastPrinted>2024-04-10T09:51:55Z</cp:lastPrinted>
  <dcterms:created xsi:type="dcterms:W3CDTF">2014-11-11T09:29:36Z</dcterms:created>
  <dcterms:modified xsi:type="dcterms:W3CDTF">2024-04-10T13:43:01Z</dcterms:modified>
</cp:coreProperties>
</file>