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9" r:id="rId3"/>
    <p:sldId id="390" r:id="rId4"/>
    <p:sldId id="397" r:id="rId5"/>
    <p:sldId id="401" r:id="rId6"/>
    <p:sldId id="396" r:id="rId7"/>
    <p:sldId id="403" r:id="rId8"/>
    <p:sldId id="393" r:id="rId9"/>
    <p:sldId id="399" r:id="rId10"/>
    <p:sldId id="394" r:id="rId11"/>
    <p:sldId id="391" r:id="rId12"/>
    <p:sldId id="406" r:id="rId13"/>
    <p:sldId id="381" r:id="rId14"/>
    <p:sldId id="389" r:id="rId15"/>
    <p:sldId id="402" r:id="rId16"/>
    <p:sldId id="384" r:id="rId17"/>
    <p:sldId id="404" r:id="rId18"/>
    <p:sldId id="405" r:id="rId19"/>
    <p:sldId id="380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6AC"/>
    <a:srgbClr val="66FF33"/>
    <a:srgbClr val="008000"/>
    <a:srgbClr val="D1E8FF"/>
    <a:srgbClr val="EFF7FF"/>
    <a:srgbClr val="006600"/>
    <a:srgbClr val="DDF0FF"/>
    <a:srgbClr val="F3F9FF"/>
    <a:srgbClr val="D9E6FF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85287" autoAdjust="0"/>
  </p:normalViewPr>
  <p:slideViewPr>
    <p:cSldViewPr>
      <p:cViewPr varScale="1">
        <p:scale>
          <a:sx n="97" d="100"/>
          <a:sy n="97" d="100"/>
        </p:scale>
        <p:origin x="24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CA892-D009-4E0A-93CA-FFF78DB1440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ABD3F-747B-4709-92B5-13F54107C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6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1AAD-8BFF-4BE0-9104-4E933B136B33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3C29-AC41-46EF-BFA0-1C03C24042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73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8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6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7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3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9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79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5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0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2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0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0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6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776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246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550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99392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463208"/>
            <a:ext cx="9144000" cy="39479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2735796" y="114556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D9E6FF"/>
                </a:solidFill>
              </a:rPr>
              <a:t>Региональная служба по тарифам Кировской области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1\Рабочий стол\Образовательные наши\Презентации\logo_hse_cmy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57480"/>
            <a:ext cx="1691679" cy="20052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1\Рабочий стол\Образовательные наши\Презентации\logo_hse_cmy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57480"/>
            <a:ext cx="1691679" cy="20052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480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206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238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533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467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968" y="12608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DF0FF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7384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flipV="1">
            <a:off x="0" y="6624189"/>
            <a:ext cx="6012160" cy="11717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8388424" y="6381328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6567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49424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7384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V="1">
            <a:off x="0" y="6624189"/>
            <a:ext cx="6012160" cy="11717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3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292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83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50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png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y-sp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302433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подходы к формированию тарифной заявки в сфере водоснабжения и водоотведения на 2024 год и долгосрочный период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изменений законодательства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апрель 2023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5C229D-2880-45F2-9BB1-0BC00935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1BEB8-CCCD-4FF1-95B1-F4B8D851CC3A}"/>
              </a:ext>
            </a:extLst>
          </p:cNvPr>
          <p:cNvSpPr txBox="1"/>
          <p:nvPr/>
        </p:nvSpPr>
        <p:spPr>
          <a:xfrm>
            <a:off x="3203848" y="252655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тарифного регулирования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амортизацию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3D0E3-1D40-4D01-8889-4C8F0343F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27" y="4485086"/>
            <a:ext cx="2843808" cy="1896242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D6D7971-C9C8-4DDA-A02A-5562F81FD609}"/>
              </a:ext>
            </a:extLst>
          </p:cNvPr>
          <p:cNvSpPr/>
          <p:nvPr/>
        </p:nvSpPr>
        <p:spPr>
          <a:xfrm>
            <a:off x="2843808" y="1484784"/>
            <a:ext cx="3600400" cy="5758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ВС и ВО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D2C3349-62E1-4BC3-AEF8-6657F653566D}"/>
              </a:ext>
            </a:extLst>
          </p:cNvPr>
          <p:cNvSpPr/>
          <p:nvPr/>
        </p:nvSpPr>
        <p:spPr>
          <a:xfrm>
            <a:off x="251520" y="2259391"/>
            <a:ext cx="2952328" cy="2756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объекты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579CF2F-2A71-4533-B6C0-58A71CC74404}"/>
              </a:ext>
            </a:extLst>
          </p:cNvPr>
          <p:cNvSpPr/>
          <p:nvPr/>
        </p:nvSpPr>
        <p:spPr>
          <a:xfrm>
            <a:off x="6009163" y="2233862"/>
            <a:ext cx="2952328" cy="278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Непроизводственные объекты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7165E83-5358-4396-AF23-E170BACE2734}"/>
              </a:ext>
            </a:extLst>
          </p:cNvPr>
          <p:cNvCxnSpPr>
            <a:cxnSpLocks/>
          </p:cNvCxnSpPr>
          <p:nvPr/>
        </p:nvCxnSpPr>
        <p:spPr>
          <a:xfrm>
            <a:off x="6065616" y="1965081"/>
            <a:ext cx="450600" cy="27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B212CA8-5A26-4D52-84BD-A3559F3D4B59}"/>
              </a:ext>
            </a:extLst>
          </p:cNvPr>
          <p:cNvCxnSpPr>
            <a:cxnSpLocks/>
          </p:cNvCxnSpPr>
          <p:nvPr/>
        </p:nvCxnSpPr>
        <p:spPr>
          <a:xfrm flipH="1">
            <a:off x="2771800" y="1934028"/>
            <a:ext cx="271156" cy="342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ADBC5742-679F-4795-9272-D5490018EE02}"/>
              </a:ext>
            </a:extLst>
          </p:cNvPr>
          <p:cNvSpPr/>
          <p:nvPr/>
        </p:nvSpPr>
        <p:spPr>
          <a:xfrm>
            <a:off x="4190107" y="1975541"/>
            <a:ext cx="2465147" cy="1075192"/>
          </a:xfrm>
          <a:prstGeom prst="triangle">
            <a:avLst>
              <a:gd name="adj" fmla="val 4256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ПП от 01.01.2002 № 1</a:t>
            </a: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25FBF940-24AD-48AF-A758-6EB481EDC5EB}"/>
              </a:ext>
            </a:extLst>
          </p:cNvPr>
          <p:cNvSpPr/>
          <p:nvPr/>
        </p:nvSpPr>
        <p:spPr>
          <a:xfrm>
            <a:off x="2766823" y="1978406"/>
            <a:ext cx="2030102" cy="106292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Бухгалтер-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81DFA1-AB96-4AC0-A38B-91FBA708A81D}"/>
              </a:ext>
            </a:extLst>
          </p:cNvPr>
          <p:cNvSpPr/>
          <p:nvPr/>
        </p:nvSpPr>
        <p:spPr>
          <a:xfrm>
            <a:off x="130187" y="4477494"/>
            <a:ext cx="4666737" cy="3876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в результате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инвестиции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ABFD4A-D366-4F6B-A3AF-8A6A84977CFA}"/>
              </a:ext>
            </a:extLst>
          </p:cNvPr>
          <p:cNvSpPr/>
          <p:nvPr/>
        </p:nvSpPr>
        <p:spPr>
          <a:xfrm>
            <a:off x="130187" y="5060541"/>
            <a:ext cx="4666737" cy="672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от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вложений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(если не является источником финансирования новых инвестиций)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043E1CC-D2BF-422B-8320-49C186E91878}"/>
              </a:ext>
            </a:extLst>
          </p:cNvPr>
          <p:cNvCxnSpPr>
            <a:cxnSpLocks/>
          </p:cNvCxnSpPr>
          <p:nvPr/>
        </p:nvCxnSpPr>
        <p:spPr>
          <a:xfrm>
            <a:off x="1268297" y="2575710"/>
            <a:ext cx="1639081" cy="830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C4303EE-D577-4753-A1DC-972AC4B8BDE8}"/>
              </a:ext>
            </a:extLst>
          </p:cNvPr>
          <p:cNvCxnSpPr>
            <a:cxnSpLocks/>
          </p:cNvCxnSpPr>
          <p:nvPr/>
        </p:nvCxnSpPr>
        <p:spPr>
          <a:xfrm flipH="1">
            <a:off x="6516216" y="2554429"/>
            <a:ext cx="1371490" cy="873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975FDA0A-FCE9-42F1-AA8D-585C193CDC6D}"/>
              </a:ext>
            </a:extLst>
          </p:cNvPr>
          <p:cNvSpPr/>
          <p:nvPr/>
        </p:nvSpPr>
        <p:spPr>
          <a:xfrm>
            <a:off x="395536" y="3429000"/>
            <a:ext cx="8542311" cy="5660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срок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полезного использования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C659809-4105-4A55-95CB-841461835A10}"/>
              </a:ext>
            </a:extLst>
          </p:cNvPr>
          <p:cNvCxnSpPr>
            <a:cxnSpLocks/>
          </p:cNvCxnSpPr>
          <p:nvPr/>
        </p:nvCxnSpPr>
        <p:spPr>
          <a:xfrm>
            <a:off x="5422681" y="3040273"/>
            <a:ext cx="0" cy="387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5D05632-744A-469A-BFA8-033A5C94FE1C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3781874" y="3041328"/>
            <a:ext cx="0" cy="3866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4EF316-C137-46DC-AE6F-13D0F372932B}"/>
              </a:ext>
            </a:extLst>
          </p:cNvPr>
          <p:cNvSpPr txBox="1"/>
          <p:nvPr/>
        </p:nvSpPr>
        <p:spPr>
          <a:xfrm>
            <a:off x="5622763" y="4519615"/>
            <a:ext cx="157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тариф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FC4F22B-60AA-44A1-A6C7-791B6A018C37}"/>
              </a:ext>
            </a:extLst>
          </p:cNvPr>
          <p:cNvCxnSpPr>
            <a:cxnSpLocks/>
          </p:cNvCxnSpPr>
          <p:nvPr/>
        </p:nvCxnSpPr>
        <p:spPr>
          <a:xfrm>
            <a:off x="4796924" y="4727377"/>
            <a:ext cx="8348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009D400-DE8A-4D68-9200-780912F0B7E1}"/>
              </a:ext>
            </a:extLst>
          </p:cNvPr>
          <p:cNvCxnSpPr>
            <a:cxnSpLocks/>
          </p:cNvCxnSpPr>
          <p:nvPr/>
        </p:nvCxnSpPr>
        <p:spPr>
          <a:xfrm>
            <a:off x="4796924" y="5229200"/>
            <a:ext cx="8348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A67FBF-210F-4D8F-886C-7FB1FEFB1DC9}"/>
              </a:ext>
            </a:extLst>
          </p:cNvPr>
          <p:cNvSpPr txBox="1"/>
          <p:nvPr/>
        </p:nvSpPr>
        <p:spPr>
          <a:xfrm>
            <a:off x="5618201" y="4988059"/>
            <a:ext cx="157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тариф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732047" y="4988059"/>
            <a:ext cx="680315" cy="4451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29" idx="0"/>
          </p:cNvCxnSpPr>
          <p:nvPr/>
        </p:nvCxnSpPr>
        <p:spPr>
          <a:xfrm flipV="1">
            <a:off x="5732047" y="4988059"/>
            <a:ext cx="675753" cy="4451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8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95F1C8-54A4-4D14-879C-4FF2AB6A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58C1B2-B416-4318-8E8E-D2895FF256B2}"/>
              </a:ext>
            </a:extLst>
          </p:cNvPr>
          <p:cNvSpPr/>
          <p:nvPr/>
        </p:nvSpPr>
        <p:spPr>
          <a:xfrm>
            <a:off x="3058586" y="238313"/>
            <a:ext cx="58978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тарифного регулирования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сброс загрязняющих веществ в составе сточных вод сверх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нормативов состава сточных вод и (или) плата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негативное воздействие на канализационные сети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1B2813F-C402-49E8-827C-BE265B21B98D}"/>
              </a:ext>
            </a:extLst>
          </p:cNvPr>
          <p:cNvSpPr/>
          <p:nvPr/>
        </p:nvSpPr>
        <p:spPr>
          <a:xfrm>
            <a:off x="252930" y="1516142"/>
            <a:ext cx="2031032" cy="21602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от платы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6BC76-CB85-4B60-A584-1D379EA1CFA2}"/>
              </a:ext>
            </a:extLst>
          </p:cNvPr>
          <p:cNvSpPr txBox="1"/>
          <p:nvPr/>
        </p:nvSpPr>
        <p:spPr>
          <a:xfrm>
            <a:off x="2437097" y="22468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_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CF7BBD6-AF10-43BF-ACBA-B31676EAE9B6}"/>
              </a:ext>
            </a:extLst>
          </p:cNvPr>
          <p:cNvSpPr/>
          <p:nvPr/>
        </p:nvSpPr>
        <p:spPr>
          <a:xfrm>
            <a:off x="2808443" y="1596789"/>
            <a:ext cx="1565854" cy="16561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инвестиции по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налог на прибыль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0004D53-B491-40F6-92CF-3C470F07F387}"/>
              </a:ext>
            </a:extLst>
          </p:cNvPr>
          <p:cNvSpPr/>
          <p:nvPr/>
        </p:nvSpPr>
        <p:spPr>
          <a:xfrm>
            <a:off x="4870245" y="1737815"/>
            <a:ext cx="1407334" cy="13873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ремонт 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D377C-F284-4582-8EFE-8FEDE03A605F}"/>
              </a:ext>
            </a:extLst>
          </p:cNvPr>
          <p:cNvSpPr txBox="1"/>
          <p:nvPr/>
        </p:nvSpPr>
        <p:spPr>
          <a:xfrm>
            <a:off x="4374617" y="21881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15C7A-2AD4-4547-9911-60D68696B05A}"/>
              </a:ext>
            </a:extLst>
          </p:cNvPr>
          <p:cNvSpPr txBox="1"/>
          <p:nvPr/>
        </p:nvSpPr>
        <p:spPr>
          <a:xfrm>
            <a:off x="6521179" y="2267666"/>
            <a:ext cx="504056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/>
              <a:t>____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4E84580-4BAB-410D-84CF-A19C500CFA77}"/>
              </a:ext>
            </a:extLst>
          </p:cNvPr>
          <p:cNvSpPr/>
          <p:nvPr/>
        </p:nvSpPr>
        <p:spPr>
          <a:xfrm>
            <a:off x="7025235" y="1552049"/>
            <a:ext cx="1843717" cy="17688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Оставшиеся средства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тарифа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A2B72A-1A57-4F1A-AE95-EC585723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4642" y="2960250"/>
            <a:ext cx="780595" cy="585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67C9C0-B7FA-4E7B-800D-685858FDC889}"/>
              </a:ext>
            </a:extLst>
          </p:cNvPr>
          <p:cNvSpPr txBox="1"/>
          <p:nvPr/>
        </p:nvSpPr>
        <p:spPr>
          <a:xfrm>
            <a:off x="3578289" y="330632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12059A6-AEE0-486C-8CD0-7A00CB44D8FC}"/>
              </a:ext>
            </a:extLst>
          </p:cNvPr>
          <p:cNvCxnSpPr>
            <a:cxnSpLocks/>
          </p:cNvCxnSpPr>
          <p:nvPr/>
        </p:nvCxnSpPr>
        <p:spPr>
          <a:xfrm flipH="1">
            <a:off x="2872362" y="3572468"/>
            <a:ext cx="953026" cy="40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7264FF3-4E35-470C-A5DF-43943050F783}"/>
              </a:ext>
            </a:extLst>
          </p:cNvPr>
          <p:cNvSpPr/>
          <p:nvPr/>
        </p:nvSpPr>
        <p:spPr>
          <a:xfrm>
            <a:off x="464545" y="3893229"/>
            <a:ext cx="2407817" cy="10137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суда, по которому плата взысканию не подлежит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792A181-F127-4343-8ABD-32D904837179}"/>
              </a:ext>
            </a:extLst>
          </p:cNvPr>
          <p:cNvSpPr/>
          <p:nvPr/>
        </p:nvSpPr>
        <p:spPr>
          <a:xfrm>
            <a:off x="3362483" y="3849375"/>
            <a:ext cx="2596874" cy="10576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задолженности абонента по внесению платы безнадежной в связи с невозможностью взыскания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BCAF335-7C0C-4756-9F31-1DDEA8C7AB34}"/>
              </a:ext>
            </a:extLst>
          </p:cNvPr>
          <p:cNvCxnSpPr>
            <a:cxnSpLocks/>
          </p:cNvCxnSpPr>
          <p:nvPr/>
        </p:nvCxnSpPr>
        <p:spPr>
          <a:xfrm>
            <a:off x="4525130" y="3558870"/>
            <a:ext cx="0" cy="29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5DFF003-4AF6-4793-8FA4-05CCA1A34906}"/>
              </a:ext>
            </a:extLst>
          </p:cNvPr>
          <p:cNvSpPr/>
          <p:nvPr/>
        </p:nvSpPr>
        <p:spPr>
          <a:xfrm>
            <a:off x="6256151" y="3841477"/>
            <a:ext cx="2596875" cy="10576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или корректировка ИП в части мероприятий, источником финансирования которых является плата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AED3306-B480-4C4E-87E9-D6C9EAF85747}"/>
              </a:ext>
            </a:extLst>
          </p:cNvPr>
          <p:cNvCxnSpPr>
            <a:cxnSpLocks/>
          </p:cNvCxnSpPr>
          <p:nvPr/>
        </p:nvCxnSpPr>
        <p:spPr>
          <a:xfrm>
            <a:off x="5202542" y="3555156"/>
            <a:ext cx="1075037" cy="33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2833AF2-7038-48B0-80D0-601469DC8ABE}"/>
              </a:ext>
            </a:extLst>
          </p:cNvPr>
          <p:cNvSpPr/>
          <p:nvPr/>
        </p:nvSpPr>
        <p:spPr>
          <a:xfrm>
            <a:off x="252931" y="4952896"/>
            <a:ext cx="8703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ограничения, предусмотренные п. 26(1),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средств, начисленных в виде платы за негативное воздействие, на цели, установленные п. 123(5) Правил холодного водоснабжения и водоотведения (ПП РФ от 03.10.2022 № 1746).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334164C-8C5A-4E90-8CCA-BC2E0723F5B6}"/>
              </a:ext>
            </a:extLst>
          </p:cNvPr>
          <p:cNvSpPr/>
          <p:nvPr/>
        </p:nvSpPr>
        <p:spPr>
          <a:xfrm>
            <a:off x="107504" y="5737459"/>
            <a:ext cx="8830343" cy="11205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РСТ Кировской области необходимо представить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использовании средств, полученных в виде платы за 2022 год (текущий долгосрочный период регулирования) в разрезе по направлениям (инвестиции с налогом на прибыль, на производственную программу) с приложением подтверждающих документов. 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6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38EF34-8401-486A-8139-DEBA6220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E5B607-BE4C-42F0-A65B-36E1310AAB9E}"/>
              </a:ext>
            </a:extLst>
          </p:cNvPr>
          <p:cNvSpPr/>
          <p:nvPr/>
        </p:nvSpPr>
        <p:spPr>
          <a:xfrm>
            <a:off x="3275856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 тарифов в сфере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и водоотведения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95F128-9A85-4EFC-B4AE-7A72B4ADBA0C}"/>
              </a:ext>
            </a:extLst>
          </p:cNvPr>
          <p:cNvSpPr/>
          <p:nvPr/>
        </p:nvSpPr>
        <p:spPr>
          <a:xfrm>
            <a:off x="251520" y="1556792"/>
            <a:ext cx="8686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объемы отпуска воды, принятых сточных вод определяются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фактического отпуска воды (приема сточных вод) за последний отчетный год и динамики отпуска воды (приема сточных вод) за последние 3 года.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703637-523A-46E8-8790-452C7A369AB2}"/>
              </a:ext>
            </a:extLst>
          </p:cNvPr>
          <p:cNvSpPr/>
          <p:nvPr/>
        </p:nvSpPr>
        <p:spPr>
          <a:xfrm>
            <a:off x="346212" y="550492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информация, представленная РСО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Стандартах раскрытия информации в сфере водоснабжения и водоотведения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29 Основ ценообразования)</a:t>
            </a:r>
          </a:p>
        </p:txBody>
      </p:sp>
      <p:pic>
        <p:nvPicPr>
          <p:cNvPr id="6" name="Консультант Плюс">
            <a:extLst>
              <a:ext uri="{FF2B5EF4-FFF2-40B4-BE49-F238E27FC236}">
                <a16:creationId xmlns:a16="http://schemas.microsoft.com/office/drawing/2014/main" id="{F21F56B0-D8DF-45E7-A767-003EFB6C27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70181"/>
            <a:ext cx="3312368" cy="38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онсультант Плюс">
            <a:extLst>
              <a:ext uri="{FF2B5EF4-FFF2-40B4-BE49-F238E27FC236}">
                <a16:creationId xmlns:a16="http://schemas.microsoft.com/office/drawing/2014/main" id="{70A1A0D7-C21C-4D56-9718-989868D7DF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93586"/>
            <a:ext cx="3600400" cy="59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Консультант Плюс">
            <a:extLst>
              <a:ext uri="{FF2B5EF4-FFF2-40B4-BE49-F238E27FC236}">
                <a16:creationId xmlns:a16="http://schemas.microsoft.com/office/drawing/2014/main" id="{80998AD2-8F16-4AF2-9C4C-BD8BEE4E0E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75261"/>
            <a:ext cx="159600" cy="3543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0373E7-F6E5-420D-8858-C1D6E43C97DE}"/>
              </a:ext>
            </a:extLst>
          </p:cNvPr>
          <p:cNvSpPr/>
          <p:nvPr/>
        </p:nvSpPr>
        <p:spPr>
          <a:xfrm>
            <a:off x="1045034" y="3428657"/>
            <a:ext cx="7798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расчетный объем воды, отпускаемой новым абонентам, подключившимся к централизованной системе водоснабжения в году i, за вычетом потребления воды абонентами, водоснабжение которых прекращено (планируется прекратить), тыс. куб. м. Указанная величина может принимать, в том числе, отрицательные значения;</a:t>
            </a:r>
          </a:p>
        </p:txBody>
      </p:sp>
      <p:pic>
        <p:nvPicPr>
          <p:cNvPr id="11" name="Консультант Плюс">
            <a:extLst>
              <a:ext uri="{FF2B5EF4-FFF2-40B4-BE49-F238E27FC236}">
                <a16:creationId xmlns:a16="http://schemas.microsoft.com/office/drawing/2014/main" id="{CAA01DC5-56CF-451E-B857-97736537E1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9" y="4005064"/>
            <a:ext cx="259715" cy="35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Консультант Плюс">
            <a:extLst>
              <a:ext uri="{FF2B5EF4-FFF2-40B4-BE49-F238E27FC236}">
                <a16:creationId xmlns:a16="http://schemas.microsoft.com/office/drawing/2014/main" id="{230842A4-6678-4910-818A-339D316ABF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23825"/>
            <a:ext cx="304800" cy="235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FF68AA-6DF8-4F16-A170-77CCC01A276A}"/>
              </a:ext>
            </a:extLst>
          </p:cNvPr>
          <p:cNvSpPr/>
          <p:nvPr/>
        </p:nvSpPr>
        <p:spPr>
          <a:xfrm>
            <a:off x="1266602" y="4171317"/>
            <a:ext cx="7576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планируемое в году i изменение (снижение) объема воды, отпускаемой гарантирующей организацией абонентам по отношению к году i-1, связанное с изменением нормативов потребления воды, тыс. куб. м. Указанная величина может принимать как положительные, так и отрицательные значения;</a:t>
            </a:r>
          </a:p>
        </p:txBody>
      </p:sp>
      <p:pic>
        <p:nvPicPr>
          <p:cNvPr id="13" name="Консультант Плюс">
            <a:extLst>
              <a:ext uri="{FF2B5EF4-FFF2-40B4-BE49-F238E27FC236}">
                <a16:creationId xmlns:a16="http://schemas.microsoft.com/office/drawing/2014/main" id="{D1AE2785-F134-4912-BA53-C0E66708199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6" y="4717081"/>
            <a:ext cx="139700" cy="329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B8E5E1-3CF3-4C05-A8EC-94F54C117A07}"/>
              </a:ext>
            </a:extLst>
          </p:cNvPr>
          <p:cNvSpPr/>
          <p:nvPr/>
        </p:nvSpPr>
        <p:spPr>
          <a:xfrm>
            <a:off x="1045034" y="4853550"/>
            <a:ext cx="7703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 изменения (снижения) потребления воды. В случае, если данные об объеме отпуска воды в предыдущие годы недоступны, темп изменения (снижения) потребления воды рассчитывается без учета этих лет. Темп изменения (снижения) потребления воды не должен превышать 5 процентов в год.</a:t>
            </a:r>
          </a:p>
        </p:txBody>
      </p:sp>
    </p:spTree>
    <p:extLst>
      <p:ext uri="{BB962C8B-B14F-4D97-AF65-F5344CB8AC3E}">
        <p14:creationId xmlns:p14="http://schemas.microsoft.com/office/powerpoint/2010/main" val="407519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D99342-4CEF-435C-A9DF-61B2C4CC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C0472-C8D1-465C-A5AF-E43922E0A246}"/>
              </a:ext>
            </a:extLst>
          </p:cNvPr>
          <p:cNvSpPr txBox="1"/>
          <p:nvPr/>
        </p:nvSpPr>
        <p:spPr>
          <a:xfrm>
            <a:off x="3116694" y="459921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 тарифов в сфере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и водоотведения (метод индексации)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90D0B-7371-46B6-9065-E486A9723540}"/>
              </a:ext>
            </a:extLst>
          </p:cNvPr>
          <p:cNvSpPr txBox="1"/>
          <p:nvPr/>
        </p:nvSpPr>
        <p:spPr>
          <a:xfrm>
            <a:off x="1377154" y="1717720"/>
            <a:ext cx="701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= Необходимая валовая выручка (НВВ) / Объем услуги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183D3C0-B108-4797-8437-991CBAC49430}"/>
              </a:ext>
            </a:extLst>
          </p:cNvPr>
          <p:cNvSpPr/>
          <p:nvPr/>
        </p:nvSpPr>
        <p:spPr>
          <a:xfrm>
            <a:off x="179512" y="2643418"/>
            <a:ext cx="3384376" cy="2914167"/>
          </a:xfrm>
          <a:prstGeom prst="round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параметрам регулирования тарифов (метод индексации):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базовый уровень операционных расходов;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индекс эффективности; операционных расходов;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*нормативный уровень прибыли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*показатели энергосбережения, энергетической эффективности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(потери воды, удельный расход электроэнергии)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62AA5C37-8E7B-44BC-8676-869E460366C9}"/>
              </a:ext>
            </a:extLst>
          </p:cNvPr>
          <p:cNvSpPr/>
          <p:nvPr/>
        </p:nvSpPr>
        <p:spPr>
          <a:xfrm>
            <a:off x="3563888" y="3790196"/>
            <a:ext cx="436694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0B91BEC-2384-46C8-B351-28A3317B3574}"/>
              </a:ext>
            </a:extLst>
          </p:cNvPr>
          <p:cNvSpPr/>
          <p:nvPr/>
        </p:nvSpPr>
        <p:spPr>
          <a:xfrm>
            <a:off x="323528" y="6035388"/>
            <a:ext cx="8280919" cy="528501"/>
          </a:xfrm>
          <a:prstGeom prst="roundRect">
            <a:avLst>
              <a:gd name="adj" fmla="val 2148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параметры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устанавливаются на долгосрочный период регулирования, в течение которого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пересматриваются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случаев, предусмотренных Правилами)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90D0B-7371-46B6-9065-E486A9723540}"/>
              </a:ext>
            </a:extLst>
          </p:cNvPr>
          <p:cNvSpPr txBox="1"/>
          <p:nvPr/>
        </p:nvSpPr>
        <p:spPr>
          <a:xfrm>
            <a:off x="468526" y="2096298"/>
            <a:ext cx="244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НВВ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CAE36B-C489-4E89-84B5-D6F05BF4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80" y="2345675"/>
            <a:ext cx="342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3032D-E517-4E57-AAE4-4CEC4199866C}"/>
              </a:ext>
            </a:extLst>
          </p:cNvPr>
          <p:cNvSpPr txBox="1"/>
          <p:nvPr/>
        </p:nvSpPr>
        <p:spPr>
          <a:xfrm>
            <a:off x="4203112" y="2302435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скорректированные операционные расходы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F1C8072-A5EF-4788-9789-0ED4001C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55" y="2596780"/>
            <a:ext cx="352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BE4015-B0CD-493E-A92B-5453723746DB}"/>
              </a:ext>
            </a:extLst>
          </p:cNvPr>
          <p:cNvSpPr txBox="1"/>
          <p:nvPr/>
        </p:nvSpPr>
        <p:spPr>
          <a:xfrm>
            <a:off x="4296806" y="2516011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скорректированные неподконтрольные расходы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97BE1F-E705-4057-99C0-6C38ED31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28" y="2877320"/>
            <a:ext cx="333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3AF48A-D981-4992-A9ED-CC7B4D0BDC5B}"/>
              </a:ext>
            </a:extLst>
          </p:cNvPr>
          <p:cNvSpPr txBox="1"/>
          <p:nvPr/>
        </p:nvSpPr>
        <p:spPr>
          <a:xfrm>
            <a:off x="4246584" y="2788297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скорректированные расходы на энергоресурсы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5C2570-4AB3-4F4E-B3B9-CE13017D6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285" y="3134367"/>
            <a:ext cx="352381" cy="2476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2A705C-C933-4EE1-A7D1-997EF15AE79B}"/>
              </a:ext>
            </a:extLst>
          </p:cNvPr>
          <p:cNvSpPr txBox="1"/>
          <p:nvPr/>
        </p:nvSpPr>
        <p:spPr>
          <a:xfrm>
            <a:off x="4261622" y="3072021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скорректированные расходы из прибыли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BAF8468-805D-424A-923F-FF2F4B63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31" y="3352113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369E2E-D61F-4E5B-9546-B77EB47FCF97}"/>
              </a:ext>
            </a:extLst>
          </p:cNvPr>
          <p:cNvSpPr txBox="1"/>
          <p:nvPr/>
        </p:nvSpPr>
        <p:spPr>
          <a:xfrm>
            <a:off x="4295074" y="3313239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скорректированная амортизация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F5BE4AA-FC32-49E7-AB7B-46D37FECA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84" y="3598340"/>
            <a:ext cx="447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70A4D4-B632-43C9-B522-370911CB3B43}"/>
              </a:ext>
            </a:extLst>
          </p:cNvPr>
          <p:cNvSpPr txBox="1"/>
          <p:nvPr/>
        </p:nvSpPr>
        <p:spPr>
          <a:xfrm>
            <a:off x="4315960" y="3566351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скорректированная предпринимательская прибыль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2B16AE3-8E47-4007-90C7-1CE82755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14634"/>
            <a:ext cx="6105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ECAB589D-F8B1-4E77-83E2-C51DE9C4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22" y="3859790"/>
            <a:ext cx="371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1440E1-27DA-4F61-8CE9-EFAD87928351}"/>
              </a:ext>
            </a:extLst>
          </p:cNvPr>
          <p:cNvSpPr txBox="1"/>
          <p:nvPr/>
        </p:nvSpPr>
        <p:spPr>
          <a:xfrm>
            <a:off x="4303348" y="3754017"/>
            <a:ext cx="462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величина отклонения показателя ввода объектов системы водоснабжения и (или) водоотведения в эксплуатацию и изменения инвестиционной программы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405425C-7AF3-4A62-8885-9CDF6059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91" y="4415467"/>
            <a:ext cx="485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AF0CFA9-16A1-4905-8B16-D8C20F03E03B}"/>
              </a:ext>
            </a:extLst>
          </p:cNvPr>
          <p:cNvSpPr txBox="1"/>
          <p:nvPr/>
        </p:nvSpPr>
        <p:spPr>
          <a:xfrm>
            <a:off x="4399949" y="4325956"/>
            <a:ext cx="4623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степень исполнения обязательств по созданию и (или) реконструкции объектов по ИП и ПП при недостижении регулируемой организацией утвержденных плановых значений показателей надежности и качества объектов централизованных систем водоснабжения и (или) водоотведения</a:t>
            </a: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19BCAD36-245A-4425-B728-2E2E15A14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62" y="5230119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13A6385-CB70-409B-990C-D2B649BEF8E6}"/>
              </a:ext>
            </a:extLst>
          </p:cNvPr>
          <p:cNvSpPr txBox="1"/>
          <p:nvPr/>
        </p:nvSpPr>
        <p:spPr>
          <a:xfrm>
            <a:off x="4459322" y="5230119"/>
            <a:ext cx="462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сглаживание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2C1DB-0D68-4350-95CA-1795E16F81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0144" y="5523633"/>
            <a:ext cx="600000" cy="2476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BB81D26-6DCA-4640-ADC4-7BEB9C55BA6F}"/>
              </a:ext>
            </a:extLst>
          </p:cNvPr>
          <p:cNvSpPr txBox="1"/>
          <p:nvPr/>
        </p:nvSpPr>
        <p:spPr>
          <a:xfrm>
            <a:off x="4363666" y="5433829"/>
            <a:ext cx="462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размер корректировки необходимой валовой выручки по результатам деятельности прошлых периодов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08964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56D65E-6390-411C-B3E6-5114DAFD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A3C6C7-84B9-414C-A5B9-9C9E45568AD7}"/>
              </a:ext>
            </a:extLst>
          </p:cNvPr>
          <p:cNvSpPr/>
          <p:nvPr/>
        </p:nvSpPr>
        <p:spPr>
          <a:xfrm>
            <a:off x="3563888" y="40466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подключение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(технологическое присоединение)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8D41669-C85A-47D8-86AB-CD7A07DAD4DE}"/>
              </a:ext>
            </a:extLst>
          </p:cNvPr>
          <p:cNvSpPr/>
          <p:nvPr/>
        </p:nvSpPr>
        <p:spPr>
          <a:xfrm>
            <a:off x="475171" y="1700808"/>
            <a:ext cx="8447620" cy="43998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Законодательство, определяющее правила подключения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(технологического присоединения)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52.1 ГК РФ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(технологическое присоединение) объектов капитального строительства к сетям инженерно-технического обеспечения;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 №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416-ФЗ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(технологическое присоединение) объектов капитального строительства к централизованным системам холодного водоснабжения и водоотведения;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19 Закона № 416-ФЗ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Подключение (технологическое присоединение) объектов капитального строительства к централизованным системам горячего водоснабжения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30.11.2021 № 2130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Правила подключения (технологического присоединения) объектов капитального строительства к централизованным системам горячего водоснабжения, холодного водоснабжения и (или) водоотведения;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29.07.2013 № 643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типовых договоров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горячего водоснабжения»;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29.07.2013 № 645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типовых договоров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холодного водоснабжения и водоотведения»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56D65E-6390-411C-B3E6-5114DAFD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A3C6C7-84B9-414C-A5B9-9C9E45568AD7}"/>
              </a:ext>
            </a:extLst>
          </p:cNvPr>
          <p:cNvSpPr/>
          <p:nvPr/>
        </p:nvSpPr>
        <p:spPr>
          <a:xfrm>
            <a:off x="3563888" y="404664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недостатки организаций при формировании тарифных заявок</a:t>
            </a:r>
          </a:p>
        </p:txBody>
      </p:sp>
      <p:sp>
        <p:nvSpPr>
          <p:cNvPr id="5" name="Shape 143">
            <a:extLst>
              <a:ext uri="{FF2B5EF4-FFF2-40B4-BE49-F238E27FC236}">
                <a16:creationId xmlns:a16="http://schemas.microsoft.com/office/drawing/2014/main" id="{36993F90-EDDA-4AE6-943F-5F6AF66BCEE9}"/>
              </a:ext>
            </a:extLst>
          </p:cNvPr>
          <p:cNvSpPr txBox="1">
            <a:spLocks/>
          </p:cNvSpPr>
          <p:nvPr/>
        </p:nvSpPr>
        <p:spPr>
          <a:xfrm>
            <a:off x="222041" y="1639502"/>
            <a:ext cx="8496944" cy="438178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Несоблюдение сроков предоставления предложения об установлении (корректировке) тарифов на очередной период регулирования.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Несоответствие заявления и обосновывающих материалов требованиям, предусмотренным Правилами регулирования тарифов.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Несоответствие стандартов раскрытия информации и представленной тарифной заявки (FAS.JKH.OPEN.INFO.REQUESTХХХ)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Несоответствие фактических расходов в отчетах :</a:t>
            </a:r>
          </a:p>
          <a:p>
            <a:pPr marL="10629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 мониторинг фактических показателей за отчетный год (BALANCE.CALC.TARIFFХХХFACT);</a:t>
            </a:r>
          </a:p>
          <a:p>
            <a:pPr marL="10629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 стандарты раскрытия информации (FAS.JKH.OPEN.INFO.BALANCEХХХ);</a:t>
            </a:r>
          </a:p>
          <a:p>
            <a:pPr marL="10629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 отчет о выполнении производственной программы;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Несоответствие предложенных размеров тарифов в заявлении и рассчитанных в шаблоне.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Отсутствие обосновывающих документов.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39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22C8CE-E686-4ADD-BE19-DA93078E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9B5BC-1F72-415E-B6C8-0E18A8A95037}"/>
              </a:ext>
            </a:extLst>
          </p:cNvPr>
          <p:cNvSpPr txBox="1"/>
          <p:nvPr/>
        </p:nvSpPr>
        <p:spPr>
          <a:xfrm>
            <a:off x="3059832" y="38285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документов                       для установления (корректировки) тарифов на 2024-2028 годы (2024 год)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487DE-6D0F-40C9-83DA-C2C3DCAC69BB}"/>
              </a:ext>
            </a:extLst>
          </p:cNvPr>
          <p:cNvSpPr txBox="1"/>
          <p:nvPr/>
        </p:nvSpPr>
        <p:spPr>
          <a:xfrm>
            <a:off x="827584" y="148478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Предложение об установлении (корректировке) тарифа на водоснабжение или водоотведения на 2024 год представляются в РСТ Кировской области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2023 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799815-B2BD-4721-B6B4-2984CD8C50F7}"/>
              </a:ext>
            </a:extLst>
          </p:cNvPr>
          <p:cNvSpPr/>
          <p:nvPr/>
        </p:nvSpPr>
        <p:spPr>
          <a:xfrm>
            <a:off x="3277121" y="2276872"/>
            <a:ext cx="2663031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E0472B-BA83-477E-A710-1D11BF49E043}"/>
              </a:ext>
            </a:extLst>
          </p:cNvPr>
          <p:cNvSpPr/>
          <p:nvPr/>
        </p:nvSpPr>
        <p:spPr>
          <a:xfrm>
            <a:off x="110122" y="2708262"/>
            <a:ext cx="2157278" cy="10081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об установлении (корректировке) тарифов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57B42B-0115-4E68-9175-9E8A6A256B2E}"/>
              </a:ext>
            </a:extLst>
          </p:cNvPr>
          <p:cNvSpPr/>
          <p:nvPr/>
        </p:nvSpPr>
        <p:spPr>
          <a:xfrm>
            <a:off x="2500557" y="2924944"/>
            <a:ext cx="1954981" cy="621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тарифа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F7CC41-FDD3-4311-BC84-46AD0FAC2790}"/>
              </a:ext>
            </a:extLst>
          </p:cNvPr>
          <p:cNvSpPr/>
          <p:nvPr/>
        </p:nvSpPr>
        <p:spPr>
          <a:xfrm>
            <a:off x="7052386" y="2708920"/>
            <a:ext cx="1954981" cy="1053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об утверждении (корректировке) производственной программы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E062920-E0B8-4985-A168-1BC34DA23308}"/>
              </a:ext>
            </a:extLst>
          </p:cNvPr>
          <p:cNvCxnSpPr>
            <a:cxnSpLocks/>
          </p:cNvCxnSpPr>
          <p:nvPr/>
        </p:nvCxnSpPr>
        <p:spPr>
          <a:xfrm flipH="1">
            <a:off x="2267400" y="2564904"/>
            <a:ext cx="1002127" cy="187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48AF38B-72D1-4AE3-B61C-34D7FB8156B2}"/>
              </a:ext>
            </a:extLst>
          </p:cNvPr>
          <p:cNvCxnSpPr>
            <a:cxnSpLocks/>
          </p:cNvCxnSpPr>
          <p:nvPr/>
        </p:nvCxnSpPr>
        <p:spPr>
          <a:xfrm>
            <a:off x="5940152" y="2564904"/>
            <a:ext cx="1112234" cy="207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E9443AF-E00A-4374-9DA4-BACEAB42A750}"/>
              </a:ext>
            </a:extLst>
          </p:cNvPr>
          <p:cNvCxnSpPr>
            <a:cxnSpLocks/>
          </p:cNvCxnSpPr>
          <p:nvPr/>
        </p:nvCxnSpPr>
        <p:spPr>
          <a:xfrm>
            <a:off x="3707904" y="2636912"/>
            <a:ext cx="0" cy="29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0167A88-96B9-403E-9539-BFAAE59AE4F2}"/>
              </a:ext>
            </a:extLst>
          </p:cNvPr>
          <p:cNvSpPr/>
          <p:nvPr/>
        </p:nvSpPr>
        <p:spPr>
          <a:xfrm>
            <a:off x="4868728" y="2924943"/>
            <a:ext cx="1854020" cy="621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 (проект) 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43B253C-A1E5-4622-BB50-5E03E099EB97}"/>
              </a:ext>
            </a:extLst>
          </p:cNvPr>
          <p:cNvCxnSpPr>
            <a:cxnSpLocks/>
          </p:cNvCxnSpPr>
          <p:nvPr/>
        </p:nvCxnSpPr>
        <p:spPr>
          <a:xfrm>
            <a:off x="5436096" y="2636912"/>
            <a:ext cx="0" cy="29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8F40FE1-DAA6-49A9-B47A-B461D2CC667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608637" y="2636912"/>
            <a:ext cx="12813" cy="1025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55B53C6-665E-497B-BA58-FC1DE547F2C4}"/>
              </a:ext>
            </a:extLst>
          </p:cNvPr>
          <p:cNvSpPr/>
          <p:nvPr/>
        </p:nvSpPr>
        <p:spPr>
          <a:xfrm>
            <a:off x="2496077" y="3645024"/>
            <a:ext cx="432763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Обосновывающие материалы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(копии документов, справки, расшифровки)</a:t>
            </a:r>
          </a:p>
        </p:txBody>
      </p:sp>
      <p:sp>
        <p:nvSpPr>
          <p:cNvPr id="47" name="Правая фигурная скобка 46">
            <a:extLst>
              <a:ext uri="{FF2B5EF4-FFF2-40B4-BE49-F238E27FC236}">
                <a16:creationId xmlns:a16="http://schemas.microsoft.com/office/drawing/2014/main" id="{8E516782-9D07-43FF-9A9B-5B536DBE42E4}"/>
              </a:ext>
            </a:extLst>
          </p:cNvPr>
          <p:cNvSpPr/>
          <p:nvPr/>
        </p:nvSpPr>
        <p:spPr>
          <a:xfrm rot="5400000">
            <a:off x="4352148" y="-2081"/>
            <a:ext cx="413190" cy="889724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A5C03-D84F-4141-9997-1AF4C94FB14C}"/>
              </a:ext>
            </a:extLst>
          </p:cNvPr>
          <p:cNvSpPr txBox="1"/>
          <p:nvPr/>
        </p:nvSpPr>
        <p:spPr>
          <a:xfrm>
            <a:off x="206152" y="4797152"/>
            <a:ext cx="8731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РСТ Кировской области переходит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электронное взаимодействие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регулируемыми организациями, оказывающими услуги в сферах холодного водоснабжения, водоотведения и горячего водоснабжения.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рамках проведения тарифной кампании на 2024–2028 год (на 2024 год – корректировка) для унификации процессов подачи и обработки документов разработаны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формы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об установлении/корректировке тарифов.</a:t>
            </a:r>
          </a:p>
        </p:txBody>
      </p:sp>
    </p:spTree>
    <p:extLst>
      <p:ext uri="{BB962C8B-B14F-4D97-AF65-F5344CB8AC3E}">
        <p14:creationId xmlns:p14="http://schemas.microsoft.com/office/powerpoint/2010/main" val="2935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22C8CE-E686-4ADD-BE19-DA93078E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9B5BC-1F72-415E-B6C8-0E18A8A95037}"/>
              </a:ext>
            </a:extLst>
          </p:cNvPr>
          <p:cNvSpPr txBox="1"/>
          <p:nvPr/>
        </p:nvSpPr>
        <p:spPr>
          <a:xfrm>
            <a:off x="3059832" y="38285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документов                       для установления (корректировки) тарифов на 2024-2028 годы (2024 год)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A5C03-D84F-4141-9997-1AF4C94FB14C}"/>
              </a:ext>
            </a:extLst>
          </p:cNvPr>
          <p:cNvSpPr txBox="1"/>
          <p:nvPr/>
        </p:nvSpPr>
        <p:spPr>
          <a:xfrm>
            <a:off x="393457" y="1461422"/>
            <a:ext cx="8731696" cy="4750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бумажном носителе 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01 мая 2023 года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заявление об установлении (корректировке) тарифов на холодное водоснабжение, горячее водоснабжение, водоотведение на 2024–2028 год (2024 год), которое подписывается руководителем или иным уполномоченным лицом регулируемой организации, скрепляется печатью регулируемой организации;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заявление об утверждении производственной программы организации,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осуществляющей горячее водоснабжение, холодное водоснабжение и (или) водоотведение,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2024-2028 год (2024 год), которое подписывается руководителем или иным уполномоченным лицом регулируемой организации, скрепляется печатью регулируемой организации;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проект производственной программы организации, осуществляющей горячее водоснабжение, холодное водоснабжение и (или) водоотведение, на 2024-2028 год (2024 год);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расчет тарифов на холодное водоснабжение, водоотведение в формате шаблонов, размещенных на сайте РСТ Кировской области в разделе «Стандарты раскрытия информации › Шаблоны › Расчет тарифов ОКК», с приложением обосновывающих документов;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расчет тарифов на горячее водоснабжение в соответствии с Методическими указаниями по расчету регулируемых тарифов в сфере водоснабжения и водоотведения, утвержденными приказом ФСТ России от 27.12.2013 № 1746-э, с приложением обосновывающих документов.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Обосновывающие материалы представляются в регулирующий орган на бумажном носителе в подлиннике или заверенные печатью заявителя копии и (или) в электронном виде. Перечень необходимых обосновывающих материалов в сфере теплоснабжения размещен на сайте РСТ Кировской области в разделе «Стандарты раскрытия информации › Шаблоны › Расчет тарифов ОКК».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заявлений и производственной программы, перечень обосновывающих документов также размещены на официальном сайте РСТ Кировской области в разделе «Стандарты раскрытия информации› Шаблоны › Расчет тарифов ОКК».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5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22C8CE-E686-4ADD-BE19-DA93078E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9B5BC-1F72-415E-B6C8-0E18A8A95037}"/>
              </a:ext>
            </a:extLst>
          </p:cNvPr>
          <p:cNvSpPr txBox="1"/>
          <p:nvPr/>
        </p:nvSpPr>
        <p:spPr>
          <a:xfrm>
            <a:off x="3059832" y="38285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документов                       для установления (корректировки) тарифов на 2024-2028 годы (2024 год)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A5C03-D84F-4141-9997-1AF4C94FB14C}"/>
              </a:ext>
            </a:extLst>
          </p:cNvPr>
          <p:cNvSpPr txBox="1"/>
          <p:nvPr/>
        </p:nvSpPr>
        <p:spPr>
          <a:xfrm>
            <a:off x="445906" y="1403686"/>
            <a:ext cx="8208913" cy="5171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"/>
            </a:pP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систему электронного документооборота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использованием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веб-версии, сопровождаемой ООО «Платформа», и электронной цифровой подписи руководителя организации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01 июня 2023 года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(заявленная величина тарифа, расчет тарифа должны соответствовать документам, направленным в РСТ Кировской области в бумажном виде до 01.05.2023):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расчет тарифов холодное водоснабжение, водоотведение на 2024-2028 год (2024 год), в котором заполнить, а также в обосновывающих документах разместить скан-копии заявления об установлении (корректировке) указанных тарифов и проекта производственной программы в сфере водоснабжения и водоотведения, согласованного с органом местного самоуправления (должны содержать печать организации и подпись руководителя (ответственного лица).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обосновывающие материалы представляются организациями, осуществляющими деятельность в сфере водоснабжения и водоотведения, на 2024-2028 год (2024 год) в электронном виде путем загрузки через веб-интерфейс.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возникновении проблем при работе с веб-версией необходимо направить обращение в службу технического сопровождения пользователей ООО «Платформа» по адресу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https://my-sp.ru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0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AC41AE-7342-4C3A-8029-0549C189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E0AAB-2684-4894-B727-1D80277EAB51}"/>
              </a:ext>
            </a:extLst>
          </p:cNvPr>
          <p:cNvSpPr txBox="1"/>
          <p:nvPr/>
        </p:nvSpPr>
        <p:spPr>
          <a:xfrm>
            <a:off x="1331640" y="3044279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4695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E956055-57ED-4145-AD2E-73684668A030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628503" y="260648"/>
            <a:ext cx="6768033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</a:t>
            </a:r>
            <a:r>
              <a:rPr lang="ru-RU" sz="3600" b="1" dirty="0">
                <a:solidFill>
                  <a:srgbClr val="DDF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C4EED4-A320-466D-8F68-13E641D4BB6B}"/>
              </a:ext>
            </a:extLst>
          </p:cNvPr>
          <p:cNvSpPr/>
          <p:nvPr/>
        </p:nvSpPr>
        <p:spPr>
          <a:xfrm>
            <a:off x="917370" y="3039955"/>
            <a:ext cx="7899175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ценообразования </a:t>
            </a:r>
          </a:p>
          <a:p>
            <a:pPr lvl="0"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водоснабжения и водоотведения                     </a:t>
            </a:r>
          </a:p>
          <a:p>
            <a:pPr lvl="0"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РФ  от 13.05.2013 № 406)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8165FD-B909-47C0-9B1B-D4997EB21FE5}"/>
              </a:ext>
            </a:extLst>
          </p:cNvPr>
          <p:cNvSpPr/>
          <p:nvPr/>
        </p:nvSpPr>
        <p:spPr>
          <a:xfrm>
            <a:off x="898709" y="1925506"/>
            <a:ext cx="7899176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07.12.2011 № 416-ФЗ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водоснабжении и водоотведении»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9FB785B-EC59-4424-B886-43ECB4F6947F}"/>
              </a:ext>
            </a:extLst>
          </p:cNvPr>
          <p:cNvSpPr/>
          <p:nvPr/>
        </p:nvSpPr>
        <p:spPr>
          <a:xfrm>
            <a:off x="917370" y="4501903"/>
            <a:ext cx="7899175" cy="20234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расчету регулируемых тарифов в сфере водоснабжения и водоотведения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ФСТ России от 27.12.2013 № 1746-э)</a:t>
            </a:r>
          </a:p>
        </p:txBody>
      </p:sp>
    </p:spTree>
    <p:extLst>
      <p:ext uri="{BB962C8B-B14F-4D97-AF65-F5344CB8AC3E}">
        <p14:creationId xmlns:p14="http://schemas.microsoft.com/office/powerpoint/2010/main" val="382105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D136FF-2FF8-4607-B3B6-B19EBCAB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FBAE58-CB71-4A41-92CF-87A51F38E075}"/>
              </a:ext>
            </a:extLst>
          </p:cNvPr>
          <p:cNvSpPr/>
          <p:nvPr/>
        </p:nvSpPr>
        <p:spPr>
          <a:xfrm>
            <a:off x="349188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                             о тарифном регулировании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5410B4-2080-45D2-A576-D21FB5A7A91F}"/>
              </a:ext>
            </a:extLst>
          </p:cNvPr>
          <p:cNvSpPr/>
          <p:nvPr/>
        </p:nvSpPr>
        <p:spPr>
          <a:xfrm>
            <a:off x="1142290" y="1490230"/>
            <a:ext cx="723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07.12.2011 № 416-ФЗ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FAB84B-41C3-4B12-ABEE-00E1F8173715}"/>
              </a:ext>
            </a:extLst>
          </p:cNvPr>
          <p:cNvSpPr/>
          <p:nvPr/>
        </p:nvSpPr>
        <p:spPr>
          <a:xfrm>
            <a:off x="389710" y="1794169"/>
            <a:ext cx="8633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5DA4B22-8901-44D0-8EE3-604BC8B7C72A}"/>
              </a:ext>
            </a:extLst>
          </p:cNvPr>
          <p:cNvSpPr/>
          <p:nvPr/>
        </p:nvSpPr>
        <p:spPr>
          <a:xfrm>
            <a:off x="150979" y="1812823"/>
            <a:ext cx="8548138" cy="327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28.01.2022 № 5-ФЗ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~ с 1 марта 2023 года при расчете тарифов в сфере водоснабжения и водоотведения должны быть учтены нормативы потерь горячей, питьевой, технической воды в централизованных системах водоснабжения при ее производстве и транспортировке.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этом, учет потерь горячей, питьевой, технической воды в централизованных системах водоснабжения при ее производстве и транспортировке организациями, осуществляющими горячее водоснабжение, холодное водоснабжение, осуществляется в порядке, действующем до 1 марта 2023 года, до даты окончания текущего долгосрочного периода регулирования, установленного для указанных организаций, или до окончания действия концессионного соглашения, если иное не предусмотрено дополнительным соглашением к концессионному соглашению.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3421D5-C7A8-4BBF-A49C-ACD888EFA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90" y="4765939"/>
            <a:ext cx="2699792" cy="1720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FAA0A-668E-45A9-A6C1-349FB6435E6B}"/>
              </a:ext>
            </a:extLst>
          </p:cNvPr>
          <p:cNvSpPr txBox="1"/>
          <p:nvPr/>
        </p:nvSpPr>
        <p:spPr>
          <a:xfrm>
            <a:off x="4423064" y="4293096"/>
            <a:ext cx="37493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установления нормативов потерь горячей, питьевой, технической воды в централизованных системах водоснабжения при ее производстве и транспортировке утвержден приказом Минстроя России от 28.10.2022 № 917/пр.</a:t>
            </a:r>
          </a:p>
        </p:txBody>
      </p:sp>
    </p:spTree>
    <p:extLst>
      <p:ext uri="{BB962C8B-B14F-4D97-AF65-F5344CB8AC3E}">
        <p14:creationId xmlns:p14="http://schemas.microsoft.com/office/powerpoint/2010/main" val="279610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D136FF-2FF8-4607-B3B6-B19EBCAB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FBAE58-CB71-4A41-92CF-87A51F38E075}"/>
              </a:ext>
            </a:extLst>
          </p:cNvPr>
          <p:cNvSpPr/>
          <p:nvPr/>
        </p:nvSpPr>
        <p:spPr>
          <a:xfrm>
            <a:off x="349188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                             о тарифном регулировании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5410B4-2080-45D2-A576-D21FB5A7A91F}"/>
              </a:ext>
            </a:extLst>
          </p:cNvPr>
          <p:cNvSpPr/>
          <p:nvPr/>
        </p:nvSpPr>
        <p:spPr>
          <a:xfrm>
            <a:off x="953598" y="1523687"/>
            <a:ext cx="723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07.12.2011 № 416-ФЗ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C1DC9-E3DA-4AB7-8255-40B436015D48}"/>
              </a:ext>
            </a:extLst>
          </p:cNvPr>
          <p:cNvSpPr txBox="1"/>
          <p:nvPr/>
        </p:nvSpPr>
        <p:spPr>
          <a:xfrm>
            <a:off x="395536" y="1862120"/>
            <a:ext cx="8686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10.10.2022 № 1800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регулирования тарифов в соответствии с методическими указаниями по каждому завершенному мероприятию инвестиционной программы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экономия расходов, достигнутая регулируемой организацией в результате реализации мероприятий инвестиционной программы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экономия инвестиционных расходов). Экономия инвестиционных расходов имеет место, если фактическая стоимость мероприятия инвестиционной программы сложилась ниже размера затрат, которые были учтены органом регулирования тарифов на его реализацию в составе необходимой валовой выручки от реализации товаров (услуг) по регулируемым тарифам при установлении (корректировке) тарифов на текущий год, определенного в утвержденной инвестиционной программе (в том числе скорректированной в установленном порядке), по данным бухгалтерского учета.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593D9-B57D-4907-9CA6-8A5B553EB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418870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2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D136FF-2FF8-4607-B3B6-B19EBCAB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FBAE58-CB71-4A41-92CF-87A51F38E075}"/>
              </a:ext>
            </a:extLst>
          </p:cNvPr>
          <p:cNvSpPr/>
          <p:nvPr/>
        </p:nvSpPr>
        <p:spPr>
          <a:xfrm>
            <a:off x="349188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                             о тарифном регулировании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05EDA-A035-46C1-9899-E9E288768BA3}"/>
              </a:ext>
            </a:extLst>
          </p:cNvPr>
          <p:cNvSpPr txBox="1"/>
          <p:nvPr/>
        </p:nvSpPr>
        <p:spPr>
          <a:xfrm>
            <a:off x="791072" y="1628800"/>
            <a:ext cx="7885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инвестиционных расходов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завершенному мероприятию инвестиционной программы, достигнутая в результате: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9591567-BB3C-44E1-AF3C-7A1EDFD3B778}"/>
              </a:ext>
            </a:extLst>
          </p:cNvPr>
          <p:cNvSpPr/>
          <p:nvPr/>
        </p:nvSpPr>
        <p:spPr>
          <a:xfrm>
            <a:off x="5964981" y="2606714"/>
            <a:ext cx="3222874" cy="826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закупок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E96912-1587-45B0-9840-D0C9CAFD7827}"/>
              </a:ext>
            </a:extLst>
          </p:cNvPr>
          <p:cNvSpPr/>
          <p:nvPr/>
        </p:nvSpPr>
        <p:spPr>
          <a:xfrm>
            <a:off x="179373" y="2602355"/>
            <a:ext cx="3330543" cy="826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выполнения инженерных изысканий,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подготовки проектной документации,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внедрения новых технологий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0C769D4-401A-478D-9A80-DC9F157EBF8E}"/>
              </a:ext>
            </a:extLst>
          </p:cNvPr>
          <p:cNvSpPr/>
          <p:nvPr/>
        </p:nvSpPr>
        <p:spPr>
          <a:xfrm>
            <a:off x="791072" y="3607746"/>
            <a:ext cx="3313345" cy="24855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исключается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НВВ и в полном объеме направляется в текущем периоде регулирования и (или) последующем периоде регулирования на финансирование мероприятий утвержденной инвестиционной программы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E2D0C3-6503-4E03-A527-D19D0416B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440">
            <a:off x="6589718" y="2252143"/>
            <a:ext cx="471181" cy="353386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77FA0D5-2BFF-401A-9CD1-1DE46EE74009}"/>
              </a:ext>
            </a:extLst>
          </p:cNvPr>
          <p:cNvCxnSpPr>
            <a:cxnSpLocks/>
          </p:cNvCxnSpPr>
          <p:nvPr/>
        </p:nvCxnSpPr>
        <p:spPr>
          <a:xfrm>
            <a:off x="2267744" y="3429000"/>
            <a:ext cx="0" cy="17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E32D499-3CF4-44E6-98A8-00C984BB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440">
            <a:off x="2083102" y="2208318"/>
            <a:ext cx="471181" cy="353386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39B6116-658A-43C5-BD80-C9F4891D294E}"/>
              </a:ext>
            </a:extLst>
          </p:cNvPr>
          <p:cNvSpPr/>
          <p:nvPr/>
        </p:nvSpPr>
        <p:spPr>
          <a:xfrm>
            <a:off x="5463318" y="3633689"/>
            <a:ext cx="3222874" cy="24855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исключается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НВВ при условии ввода объекта в эксплуатацию,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70% экономии направляется на финансирование другого объекта;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остальное остается в распоряжении организации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61482B0-B25C-4B11-B041-CA04B038E14B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7038357" y="3454943"/>
            <a:ext cx="36398" cy="17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9C5E1B9-7340-4A36-8848-E91E9F8D5E84}"/>
              </a:ext>
            </a:extLst>
          </p:cNvPr>
          <p:cNvSpPr txBox="1"/>
          <p:nvPr/>
        </p:nvSpPr>
        <p:spPr>
          <a:xfrm>
            <a:off x="1673424" y="6236622"/>
            <a:ext cx="61206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организаций к экономии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7C011-8561-437D-85FC-47377724E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550" y="2213575"/>
            <a:ext cx="2287636" cy="15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6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9F2843-7887-446D-B0AB-2C17BB61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1F0CF4-1A2F-4DB5-A35B-FAE97A5097F3}"/>
              </a:ext>
            </a:extLst>
          </p:cNvPr>
          <p:cNvSpPr/>
          <p:nvPr/>
        </p:nvSpPr>
        <p:spPr>
          <a:xfrm>
            <a:off x="3347864" y="332656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                        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тарифном регулировании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CE78D5-50FE-4410-AC59-A15D91026278}"/>
              </a:ext>
            </a:extLst>
          </p:cNvPr>
          <p:cNvSpPr/>
          <p:nvPr/>
        </p:nvSpPr>
        <p:spPr>
          <a:xfrm>
            <a:off x="206152" y="1698917"/>
            <a:ext cx="88204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10.10.2022 №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подпункты «т», «у»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17 Порядка открытия и рассмотрения дел об установлении тарифов (постановление Правительства РФ от 13.05.2013 № 406) –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заявлению об установлении тарифов прилагаются следующие обосновывающие материалы: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обосновывающие возникновение экономии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расходов, достигнутой регулируемой организацией в соответствии с абзацем третьим пункта 67 Основ ценообразования в предыдущем периоде регулирования, и подтверждающие достижение регулируемой организацией плановых значений показателей надежности, качества и энергетической эффективности объектов централизованных систем водоснабжения и (или) водоотведения и реализацию мероприятий, включенных в утвержденную инвестиционную программу (в том числе скорректированную в установленном порядке);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подтверждающие экономию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достигнутую регулируемой организацией в соответствии с абзацем четвертым пункта 67 Основ ценообразования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327B41-A13D-4C08-A37B-B2C9F11D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576359"/>
            <a:ext cx="3175747" cy="21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9F2843-7887-446D-B0AB-2C17BB61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1F0CF4-1A2F-4DB5-A35B-FAE97A5097F3}"/>
              </a:ext>
            </a:extLst>
          </p:cNvPr>
          <p:cNvSpPr/>
          <p:nvPr/>
        </p:nvSpPr>
        <p:spPr>
          <a:xfrm>
            <a:off x="3347864" y="332656"/>
            <a:ext cx="565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раздельного учета доходов и расходов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CE78D5-50FE-4410-AC59-A15D91026278}"/>
              </a:ext>
            </a:extLst>
          </p:cNvPr>
          <p:cNvSpPr/>
          <p:nvPr/>
        </p:nvSpPr>
        <p:spPr>
          <a:xfrm>
            <a:off x="240025" y="3126159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холодного водоснабжения: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холодное водоснабжение, в том числе подъем и очистка воды;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подключение (технологическое присоединение) к централизованной системе холодного водоснабжения;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транспортировка воды, включая распределение воды;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транспортировка воды, включая распределение воды, осуществляемая гарантирующей организацией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(только в части текущих расходов гарантирующей организации на транспортировку воды);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подвоз воды.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97CC4B-282B-42FC-8494-DDCC2E6CADD0}"/>
              </a:ext>
            </a:extLst>
          </p:cNvPr>
          <p:cNvSpPr/>
          <p:nvPr/>
        </p:nvSpPr>
        <p:spPr>
          <a:xfrm>
            <a:off x="300844" y="1484784"/>
            <a:ext cx="8631088" cy="78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 соответствии со ст. 3  приказа Министерства строительства и жилищно-коммунального хозяйства РФ от 29.07.2022 № 623/</a:t>
            </a:r>
            <a:r>
              <a:rPr lang="ru-RU" sz="1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</a:t>
            </a:r>
            <a:r>
              <a:rPr lang="ru-RU" sz="1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государственное регулирование цен (тарифов) в сфере водоснабжения и водоотведения осуществляется в соответствии с принципом обязательного ведения раздельного учёта.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1E72E5-B032-4A72-9ED3-C45904F66C61}"/>
              </a:ext>
            </a:extLst>
          </p:cNvPr>
          <p:cNvSpPr/>
          <p:nvPr/>
        </p:nvSpPr>
        <p:spPr>
          <a:xfrm>
            <a:off x="256456" y="2344560"/>
            <a:ext cx="8631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ст.18. ПП РФ № 406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регулируемые организации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вести раздельный учет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и доходов, объемов поданной воды (принятых сточных вод) по следующим регулируемым видам деятельности: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A004AA-35E7-4408-9C09-049DA2242AC6}"/>
              </a:ext>
            </a:extLst>
          </p:cNvPr>
          <p:cNvSpPr/>
          <p:nvPr/>
        </p:nvSpPr>
        <p:spPr>
          <a:xfrm>
            <a:off x="2785999" y="4537050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 сфере водоотведения: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водоотведение, в том числе очистка сточных вод и обращение с осадком сточных вод;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прием и транспортировка сточных вод;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подключение (технологическое присоединение) к централизованной системе ВО;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транспортировка сточных вод, осуществляемая гарантирующей организацией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3EF79-925B-4062-ACF6-757E6B1968FF}"/>
              </a:ext>
            </a:extLst>
          </p:cNvPr>
          <p:cNvSpPr txBox="1"/>
          <p:nvPr/>
        </p:nvSpPr>
        <p:spPr>
          <a:xfrm>
            <a:off x="545805" y="613094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раздельного учета – обязанность РСО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63907-0D90-414E-B3B9-28E0EF444A01}"/>
              </a:ext>
            </a:extLst>
          </p:cNvPr>
          <p:cNvSpPr txBox="1"/>
          <p:nvPr/>
        </p:nvSpPr>
        <p:spPr>
          <a:xfrm>
            <a:off x="362675" y="5733256"/>
            <a:ext cx="8392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раздельного учета начинается с формирования УЧЕТНОЙ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95141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BCECE1-96FA-4ECB-9C5D-EC48CC82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970CE-5133-4311-AFAB-1DA23ACE3CE8}"/>
              </a:ext>
            </a:extLst>
          </p:cNvPr>
          <p:cNvSpPr txBox="1"/>
          <p:nvPr/>
        </p:nvSpPr>
        <p:spPr>
          <a:xfrm>
            <a:off x="2915816" y="476672"/>
            <a:ext cx="602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                             о тарифном регулировании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15C12-7E37-4085-B6C7-CF5D2BB7A169}"/>
              </a:ext>
            </a:extLst>
          </p:cNvPr>
          <p:cNvSpPr txBox="1"/>
          <p:nvPr/>
        </p:nvSpPr>
        <p:spPr>
          <a:xfrm>
            <a:off x="647564" y="1521385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ФАС России от 23.03.2022 № 237/22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типовых форм экспертного заключения органа регулирования тарифов в сфере водоснабжения и водоотведения»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FF0DE-049A-4F5C-9EB3-876F08F71FA0}"/>
              </a:ext>
            </a:extLst>
          </p:cNvPr>
          <p:cNvSpPr txBox="1"/>
          <p:nvPr/>
        </p:nvSpPr>
        <p:spPr>
          <a:xfrm>
            <a:off x="801729" y="3166203"/>
            <a:ext cx="283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экономически обоснованных расходов (затрат)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F4CF1-9D57-4A21-B721-808D57E59A7F}"/>
              </a:ext>
            </a:extLst>
          </p:cNvPr>
          <p:cNvSpPr txBox="1"/>
          <p:nvPr/>
        </p:nvSpPr>
        <p:spPr>
          <a:xfrm>
            <a:off x="811902" y="434935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доходности инвестированного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капитала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8EF694-693F-45E6-AE51-28141C647223}"/>
              </a:ext>
            </a:extLst>
          </p:cNvPr>
          <p:cNvSpPr/>
          <p:nvPr/>
        </p:nvSpPr>
        <p:spPr>
          <a:xfrm>
            <a:off x="5264025" y="323852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индексации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весь срок долгосрочного периода регулирования)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92D5D9-9FCA-46DF-AB15-DF3204AEA198}"/>
              </a:ext>
            </a:extLst>
          </p:cNvPr>
          <p:cNvSpPr/>
          <p:nvPr/>
        </p:nvSpPr>
        <p:spPr>
          <a:xfrm>
            <a:off x="5248021" y="4451303"/>
            <a:ext cx="298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индексации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корректировке тарифов, начиная со второго года долгосрочного периода регулирования)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1566B-85DF-4227-B072-C09D11235D6F}"/>
              </a:ext>
            </a:extLst>
          </p:cNvPr>
          <p:cNvSpPr txBox="1"/>
          <p:nvPr/>
        </p:nvSpPr>
        <p:spPr>
          <a:xfrm>
            <a:off x="2267800" y="543859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сравнения аналогов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BA480-C673-4D37-800D-D46A861B682C}"/>
              </a:ext>
            </a:extLst>
          </p:cNvPr>
          <p:cNvSpPr txBox="1"/>
          <p:nvPr/>
        </p:nvSpPr>
        <p:spPr>
          <a:xfrm>
            <a:off x="2627784" y="2509172"/>
            <a:ext cx="4176464" cy="369332"/>
          </a:xfrm>
          <a:prstGeom prst="rect">
            <a:avLst/>
          </a:prstGeom>
          <a:noFill/>
          <a:ln w="57150">
            <a:solidFill>
              <a:srgbClr val="4666AC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форма экспертного заключения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82FE7E-B2CD-42C3-B9A8-F99C05ABCEBD}"/>
              </a:ext>
            </a:extLst>
          </p:cNvPr>
          <p:cNvCxnSpPr>
            <a:cxnSpLocks/>
          </p:cNvCxnSpPr>
          <p:nvPr/>
        </p:nvCxnSpPr>
        <p:spPr>
          <a:xfrm flipH="1">
            <a:off x="3116158" y="2923947"/>
            <a:ext cx="648072" cy="377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DA961EB-62BE-4D67-8C8A-D2BF1D4DCC37}"/>
              </a:ext>
            </a:extLst>
          </p:cNvPr>
          <p:cNvCxnSpPr/>
          <p:nvPr/>
        </p:nvCxnSpPr>
        <p:spPr>
          <a:xfrm>
            <a:off x="5004048" y="2923947"/>
            <a:ext cx="360040" cy="505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3FF80EC-C916-422D-A562-4669E2927DDC}"/>
              </a:ext>
            </a:extLst>
          </p:cNvPr>
          <p:cNvCxnSpPr>
            <a:cxnSpLocks/>
          </p:cNvCxnSpPr>
          <p:nvPr/>
        </p:nvCxnSpPr>
        <p:spPr>
          <a:xfrm flipH="1" flipV="1">
            <a:off x="4491614" y="2903975"/>
            <a:ext cx="872474" cy="1893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F871CB3-F45A-4234-A901-FBDF0F72D4F3}"/>
              </a:ext>
            </a:extLst>
          </p:cNvPr>
          <p:cNvCxnSpPr>
            <a:cxnSpLocks/>
          </p:cNvCxnSpPr>
          <p:nvPr/>
        </p:nvCxnSpPr>
        <p:spPr>
          <a:xfrm flipH="1">
            <a:off x="2933993" y="2898658"/>
            <a:ext cx="1103880" cy="1603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8795DAF-4AE1-4E95-8DC7-79A4795E32DA}"/>
              </a:ext>
            </a:extLst>
          </p:cNvPr>
          <p:cNvCxnSpPr/>
          <p:nvPr/>
        </p:nvCxnSpPr>
        <p:spPr>
          <a:xfrm flipH="1">
            <a:off x="3116158" y="2944925"/>
            <a:ext cx="1239818" cy="2646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7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BCECE1-96FA-4ECB-9C5D-EC48CC82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970CE-5133-4311-AFAB-1DA23ACE3CE8}"/>
              </a:ext>
            </a:extLst>
          </p:cNvPr>
          <p:cNvSpPr txBox="1"/>
          <p:nvPr/>
        </p:nvSpPr>
        <p:spPr>
          <a:xfrm>
            <a:off x="2900671" y="260648"/>
            <a:ext cx="602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форма экспертного заключения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индексации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весь срок долгосрочного периода регулирования)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73FE53-4E94-4651-873E-CC6ED2B67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" y="1214755"/>
            <a:ext cx="9036497" cy="5672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27776-4C6C-4E7C-95F0-A9386584C5E4}"/>
              </a:ext>
            </a:extLst>
          </p:cNvPr>
          <p:cNvSpPr txBox="1"/>
          <p:nvPr/>
        </p:nvSpPr>
        <p:spPr>
          <a:xfrm>
            <a:off x="5796136" y="342900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форма экспертного заключения в формате шаблона ФГИС ЕИАС ФАС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1660219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12545</TotalTime>
  <Words>2014</Words>
  <Application>Microsoft Office PowerPoint</Application>
  <PresentationFormat>Экран (4:3)</PresentationFormat>
  <Paragraphs>237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Новые подходы к формированию тарифной заявки в сфере водоснабжения и водоотведения на 2024 год и долгосрочный период  с учетом изменений законодательства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Шутова</dc:creator>
  <cp:lastModifiedBy>User</cp:lastModifiedBy>
  <cp:revision>941</cp:revision>
  <cp:lastPrinted>2022-04-12T15:08:03Z</cp:lastPrinted>
  <dcterms:modified xsi:type="dcterms:W3CDTF">2023-04-05T06:18:47Z</dcterms:modified>
</cp:coreProperties>
</file>