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9" r:id="rId2"/>
    <p:sldId id="301" r:id="rId3"/>
    <p:sldId id="280" r:id="rId4"/>
    <p:sldId id="279" r:id="rId5"/>
    <p:sldId id="322" r:id="rId6"/>
    <p:sldId id="323" r:id="rId7"/>
    <p:sldId id="291" r:id="rId8"/>
    <p:sldId id="324" r:id="rId9"/>
    <p:sldId id="325" r:id="rId10"/>
    <p:sldId id="326" r:id="rId11"/>
    <p:sldId id="327" r:id="rId12"/>
    <p:sldId id="328" r:id="rId13"/>
    <p:sldId id="329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660"/>
  </p:normalViewPr>
  <p:slideViewPr>
    <p:cSldViewPr>
      <p:cViewPr>
        <p:scale>
          <a:sx n="118" d="100"/>
          <a:sy n="118" d="100"/>
        </p:scale>
        <p:origin x="-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C45C-2A05-4475-9142-3683BA0CF512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39"/>
            <a:ext cx="5438775" cy="388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506A-5561-480F-B639-2C9AD34C0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44FC-9E1B-4521-9D6A-1E234CF8A582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850-0301-40F8-BE73-2F4D13D286F5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2A3-3F29-4E94-AB7E-5916AB3EF972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BD4-0273-4E9D-B126-254C1220F4B9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2F95-9D3E-441D-9B5A-E6A5D3CADE22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93E-6801-4325-AAC6-02AF371A1924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A28-0043-43A1-8564-DDD7A958FC32}" type="datetime1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D7B-9F34-420C-8694-1B6FC813A4D4}" type="datetime1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CDB5-69FE-4F05-8951-0BA83548E289}" type="datetime1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61C-9200-4DEE-8A62-0C51CF9B31EA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6A3-687B-4551-AE1E-FFA80C6007DA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EAF4-EEC7-4C1B-B8CE-1E0160E92FAC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3744416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выступления: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Троян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Григорий Вячеславович,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заместитель руководителя РСТ Кировской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212976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+mj-lt"/>
                <a:cs typeface="Times New Roman" pitchFamily="18" charset="0"/>
              </a:rPr>
              <a:t>Перспективы и особенности</a:t>
            </a:r>
            <a:r>
              <a:rPr lang="ru-RU" sz="3200" b="1" dirty="0" smtClean="0">
                <a:latin typeface="+mj-lt"/>
              </a:rPr>
              <a:t> регулирования тарифов в сфере коммунальных услуг на 2024 год.</a:t>
            </a:r>
            <a:endParaRPr lang="ru-RU" sz="3200" dirty="0">
              <a:latin typeface="+mj-lt"/>
            </a:endParaRPr>
          </a:p>
          <a:p>
            <a:r>
              <a:rPr lang="ru-RU" sz="3200" b="1" dirty="0" smtClean="0">
                <a:latin typeface="+mj-lt"/>
                <a:cs typeface="Times New Roman" pitchFamily="18" charset="0"/>
              </a:rPr>
              <a:t>Вопросы энергосбережения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недочеты при составлении программ энергосбережения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пояснительной записки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Программе (пункт 2.1 Приказа Минэнерго России от 30.06.2014 № 398).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Программа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энергосберегающие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и затраты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проведение, при  этом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показатели  энергетической эффективности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Программа содержит только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энергетической эффективности, при  этом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мероприятия и затраты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проведение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Запанированные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не приводят к экономии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энергетических ресурсов.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Программа и отчет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показателя по наличию осветительных устройств с использованием светодиодов, утвержденного Постановлением Правительства Российской Федерации от 27.09.2016 № 971. Уровень 2020 года –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75 % общего объема используемых осветительных устройств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(Планируется запрос в РСО о фактической доле!)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энергосбережения разрабатывается на срок менее чем на 3 года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энергосбережения разрабатывается на срок не менее чем 3 года, при наличии ИПР на срок ее действия в соответствии с пунктом 16 Постановление Правительства РФ от 15.05.2010 № 340).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энергосбережения разрабатывается не в соответствии с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Минэнерго России от 30.06.2014 № 398.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Размер экономии в стоимостном выражении рассчитывается без учета реальной стоимости сэкономленных ресурсов.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кВт не может стоить 1000 рублей)</a:t>
            </a:r>
          </a:p>
          <a:p>
            <a:pPr algn="just"/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7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недочеты при составлении ежегодных отчетов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к Программам 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установлению требований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РСТ Кировской области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срока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пунктом 14 постановления Правительства РФ от 15.05.2010 № 340 срок представления -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февраля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 в котором требования к программе должны быть установлены (скорректированы).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Отчеты о фактическом исполнении не содержат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отчетные формы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Минэнерго России от 30.06.2014 № 398: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4 «Сводная форма мониторинга реализации программы»;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5 «Отчет о достижении целевых показателей»;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6 «Отчет реализации мероприятий»                    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фактическом исполнении установленных требований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данных, позволяющих идентифицировать предоставленный отчет: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Наименование и ИНН регулируемой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Данные для обратной связи (исполнитель, контактный телефон, адрес электронной почты);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целевых показателей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энергосбережения в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стоимостном выражении неверно применены цены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энергетические ресурсы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(Например: 45,0 руб./ 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кВт.ч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3000,0 руб./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куб.м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дров и др.)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47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2592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программа и предложение требований энергосбережения разрабатывается за год до завершения предыдущей программы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завершения действующей программы нельзя подавать новую программу на этот период, если программа на период с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новая программы разрабатывается с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срок не менее 3 лет и представляется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году), новая программа предоставляется только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срок предыдущей программы истекает.                    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28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43109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регулируемых организаций за нарушение законодательства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энергосбережения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36647"/>
            <a:ext cx="766885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программ в области энергосбережения и повышения энергетической эффективности организаций с участием государства и муниципального образования, организаций, осуществляющих регулируемые виды деятельности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Статьи 25 Федерального закона № 261-ФЗ, часть 10 статьи 9.16 КоАП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447764" y="3445767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704472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27684" y="3766898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30-50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7564" y="2492896"/>
            <a:ext cx="7956884" cy="10514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458210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0132" y="3716915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2" y="3779341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519772" y="5569985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824928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9692" y="5887354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3-5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5578666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32140" y="5837371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5899797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5576" y="4537572"/>
            <a:ext cx="763284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Непредставление о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тчета о реализации мероприятий в сфере энергосбережения и повышения энергетической эффективности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Решение правления РСТ Кировской области от 11.04.2017 № 13/16-пр-2017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часть 1 статьи 19.7.1 КоАП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22DCA6-999A-432B-96BB-4EED77E2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729" y="6400799"/>
            <a:ext cx="2133600" cy="365125"/>
          </a:xfrm>
        </p:spPr>
        <p:txBody>
          <a:bodyPr/>
          <a:lstStyle/>
          <a:p>
            <a:fld id="{8CB60109-0F0A-487A-BD7C-6C2B3FD4A60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7564" y="4475146"/>
            <a:ext cx="7848872" cy="10693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8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61F72C-F11E-4511-94C5-9B999D90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38138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Перспективные направления развития тарифного регулирования </a:t>
            </a:r>
            <a:r>
              <a:rPr lang="ru-RU" sz="3200" b="1" dirty="0" smtClean="0">
                <a:solidFill>
                  <a:schemeClr val="accent1"/>
                </a:solidFill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ЦИФРОВАЯ </a:t>
            </a:r>
            <a:r>
              <a:rPr lang="ru-RU" sz="2000" dirty="0">
                <a:solidFill>
                  <a:srgbClr val="FF0000"/>
                </a:solidFill>
              </a:rPr>
              <a:t>ТРАНСФОРМАЦИЯ, ЭФФЕКТИВНОСТЬ, СЕРВИСЫ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062C10-5E42-4A90-9E32-D8E9011B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Создание </a:t>
            </a:r>
            <a:r>
              <a:rPr lang="ru-RU" sz="2800" dirty="0"/>
              <a:t>стимулов для роста инвестиций, преодоления тренда старения производственных фондов и стабильного функционирования деятельности организаций </a:t>
            </a:r>
            <a:endParaRPr lang="ru-RU" sz="2800" dirty="0" smtClean="0"/>
          </a:p>
          <a:p>
            <a:r>
              <a:rPr lang="ru-RU" sz="2800" dirty="0" smtClean="0"/>
              <a:t>Автоматизация </a:t>
            </a:r>
            <a:r>
              <a:rPr lang="ru-RU" sz="2800" dirty="0"/>
              <a:t>процессов тарифного регулирования, </a:t>
            </a:r>
            <a:r>
              <a:rPr lang="ru-RU" sz="2800" dirty="0" err="1"/>
              <a:t>эталонизация</a:t>
            </a:r>
            <a:r>
              <a:rPr lang="ru-RU" sz="2800" dirty="0"/>
              <a:t> и долгосрочность </a:t>
            </a:r>
            <a:r>
              <a:rPr lang="ru-RU" sz="2800" dirty="0" smtClean="0"/>
              <a:t>тарифов</a:t>
            </a:r>
          </a:p>
          <a:p>
            <a:r>
              <a:rPr lang="ru-RU" sz="2800" dirty="0"/>
              <a:t>Перевод государственных функций в сервисы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AA1400-B4B3-4BF9-9AAA-11A50036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6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925E5F-87FA-4738-822D-A066950912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A79795-6CAF-4266-B824-B547E1B1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Предлагаемое совершенствование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законодательства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сфере регулирования тарифов ЖКХ в 2023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00808"/>
            <a:ext cx="3960440" cy="42484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Актуальные проблемы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Высокий </a:t>
            </a:r>
            <a:r>
              <a:rPr lang="ru-RU" sz="2000" dirty="0">
                <a:solidFill>
                  <a:schemeClr val="tx1"/>
                </a:solidFill>
              </a:rPr>
              <a:t>уровень износа объектов инфраструктуры;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Инвестиционная непривлекательность отрасли;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Необходимость </a:t>
            </a:r>
            <a:r>
              <a:rPr lang="ru-RU" sz="2000" dirty="0">
                <a:solidFill>
                  <a:schemeClr val="tx1"/>
                </a:solidFill>
              </a:rPr>
              <a:t>увеличения доли нетарифных источников финансирования ИП;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Административные барьеры в тарифном процессе.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1700808"/>
            <a:ext cx="3888432" cy="42484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Предлагаемые решения 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Упрощение порядка привлечения средств в рамках КС для модернизации коммунальной инфраструктуры; </a:t>
            </a:r>
            <a:endParaRPr lang="ru-RU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Закрепление целевого (инвестиционного) характера амортизации; </a:t>
            </a:r>
            <a:endParaRPr lang="ru-RU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Создание тарифного календаря путем синхронизации тарифного регулирования с утверждением ИП и актуализацией схем; </a:t>
            </a:r>
            <a:endParaRPr lang="ru-RU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Внедрение регуляторных </a:t>
            </a:r>
            <a:r>
              <a:rPr lang="ru-RU" dirty="0" smtClean="0">
                <a:solidFill>
                  <a:srgbClr val="FF0000"/>
                </a:solidFill>
              </a:rPr>
              <a:t>соглашений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6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b="1" dirty="0" err="1"/>
              <a:t>Цифровизация</a:t>
            </a:r>
            <a:r>
              <a:rPr lang="ru-RU" sz="2400" b="1" dirty="0"/>
              <a:t> процессов тарифного регулирования </a:t>
            </a:r>
            <a:r>
              <a:rPr lang="ru-RU" sz="1800" dirty="0"/>
              <a:t>УНИФИКАЦИЯ ШАБЛОНОНОВ ТАРИФНЫХ ЗАЯВОК И ЭКСПЕРТНЫХ ЗАКЛЮЧЕНИЙ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C26A66-939F-4797-ABB9-02141EEE4D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A79195D-626C-4588-97A5-E3A763B6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57292"/>
            <a:ext cx="3528392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ПП РФ № 1280 от 30.07.2021 в </a:t>
            </a:r>
            <a:r>
              <a:rPr lang="ru-RU" sz="1600" dirty="0" smtClean="0">
                <a:solidFill>
                  <a:srgbClr val="FF0000"/>
                </a:solidFill>
              </a:rPr>
              <a:t>сфере ВС и ВО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772816"/>
            <a:ext cx="3888432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ПП РФ № 1800 от 10.10.2022 в сфере теплоснабжения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2636912"/>
            <a:ext cx="6336704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ЗАДАЧА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>
                <a:solidFill>
                  <a:schemeClr val="tx1"/>
                </a:solidFill>
              </a:rPr>
              <a:t>экспертных заключений органов регулирования в электронном виде в ФГИС ЕИАС ФАС России в соответствии с типовой формой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221088"/>
            <a:ext cx="7128792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Повышение </a:t>
            </a:r>
            <a:r>
              <a:rPr lang="ru-RU" sz="2000" dirty="0">
                <a:solidFill>
                  <a:schemeClr val="tx1"/>
                </a:solidFill>
              </a:rPr>
              <a:t>качества принятия органами регулирования тарифов решений об установлении тарифов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Открытость </a:t>
            </a:r>
            <a:r>
              <a:rPr lang="ru-RU" sz="2000" dirty="0">
                <a:solidFill>
                  <a:schemeClr val="tx1"/>
                </a:solidFill>
              </a:rPr>
              <a:t>и прозрачность принятия тарифных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104184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тарифной кампания 2024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/>
              <a:t>Для большинства регулируемых </a:t>
            </a:r>
            <a:r>
              <a:rPr lang="ru-RU" sz="2200" dirty="0" smtClean="0"/>
              <a:t>РСО 2024 </a:t>
            </a:r>
            <a:r>
              <a:rPr lang="ru-RU" sz="2200" dirty="0"/>
              <a:t>год – </a:t>
            </a:r>
            <a:r>
              <a:rPr lang="ru-RU" sz="2200" dirty="0" smtClean="0"/>
              <a:t>1-й </a:t>
            </a:r>
            <a:r>
              <a:rPr lang="ru-RU" sz="2200" dirty="0"/>
              <a:t>год нового долгосрочного </a:t>
            </a:r>
            <a:r>
              <a:rPr lang="ru-RU" sz="2200" dirty="0" smtClean="0"/>
              <a:t>периода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Утверждение </a:t>
            </a:r>
            <a:r>
              <a:rPr lang="ru-RU" sz="2200" dirty="0"/>
              <a:t>тарифов региональными регуляторами – до 1 </a:t>
            </a:r>
            <a:r>
              <a:rPr lang="ru-RU" sz="2200" dirty="0" smtClean="0"/>
              <a:t>декабря (проект ПП РФ)</a:t>
            </a:r>
            <a:endParaRPr lang="ru-RU" sz="2200" dirty="0"/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Особый порядок оценки исполнения инвестиционных программ, утвержденных на 2022 и 2023 годы</a:t>
            </a:r>
            <a:endParaRPr lang="ru-RU" sz="2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0000"/>
                </a:solidFill>
              </a:rPr>
              <a:t>Особое внимание к формированию новых </a:t>
            </a:r>
            <a:r>
              <a:rPr lang="ru-RU" sz="2200" dirty="0" smtClean="0">
                <a:solidFill>
                  <a:srgbClr val="FF0000"/>
                </a:solidFill>
              </a:rPr>
              <a:t>долгосрочных параметров на последующие 5 лет</a:t>
            </a:r>
            <a:endParaRPr lang="ru-RU" sz="2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0000"/>
                </a:solidFill>
              </a:rPr>
              <a:t>Период начала принятия тарифных решений сдвигается на август-сентябрь 2023 года (сокращение срока представления РСО дополнительных материалов)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3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>Формирование инвестиционных программ </a:t>
            </a:r>
            <a:r>
              <a:rPr lang="ru-RU" sz="3200" b="1" dirty="0" smtClean="0"/>
              <a:t>РСО в сфере теплоснабжения </a:t>
            </a:r>
            <a:br>
              <a:rPr lang="ru-RU" sz="3200" b="1" dirty="0" smtClean="0"/>
            </a:br>
            <a:r>
              <a:rPr lang="ru-RU" sz="1800" dirty="0" smtClean="0"/>
              <a:t>(</a:t>
            </a:r>
            <a:r>
              <a:rPr lang="ru-RU" sz="1800" dirty="0"/>
              <a:t>ПП РФ от 05.05.2014 № 410)</a:t>
            </a:r>
            <a:br>
              <a:rPr lang="ru-RU" sz="1800" dirty="0"/>
            </a:br>
            <a:endParaRPr lang="ru-RU" sz="1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700" i="1" dirty="0" smtClean="0"/>
              <a:t>Новая программа</a:t>
            </a:r>
            <a:endParaRPr lang="ru-RU" sz="1700" i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40188" cy="374441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144000" indent="-144000">
              <a:spcBef>
                <a:spcPts val="0"/>
              </a:spcBef>
            </a:pPr>
            <a:r>
              <a:rPr lang="ru-RU" sz="1400" dirty="0" smtClean="0"/>
              <a:t>срок </a:t>
            </a:r>
            <a:r>
              <a:rPr lang="ru-RU" sz="1400" dirty="0"/>
              <a:t>подачи нового проекта ИП до 15 апреля, корректировка утвержденной ИП до 30 августа </a:t>
            </a:r>
            <a:endParaRPr lang="ru-RU" sz="1400" dirty="0" smtClean="0"/>
          </a:p>
          <a:p>
            <a:pPr marL="144000" indent="-144000">
              <a:spcBef>
                <a:spcPts val="0"/>
              </a:spcBef>
            </a:pPr>
            <a:r>
              <a:rPr lang="ru-RU" sz="1400" dirty="0" smtClean="0"/>
              <a:t>основание </a:t>
            </a:r>
            <a:r>
              <a:rPr lang="ru-RU" sz="1400" dirty="0"/>
              <a:t>для разработки ИП является техническое задание, утвержденное органом МСУ до 01 марта </a:t>
            </a:r>
            <a:endParaRPr lang="ru-RU" sz="1400" dirty="0" smtClean="0"/>
          </a:p>
          <a:p>
            <a:pPr marL="144000" indent="-144000">
              <a:spcBef>
                <a:spcPts val="0"/>
              </a:spcBef>
            </a:pPr>
            <a:r>
              <a:rPr lang="ru-RU" sz="1400" dirty="0" smtClean="0"/>
              <a:t>в </a:t>
            </a:r>
            <a:r>
              <a:rPr lang="ru-RU" sz="1400" dirty="0"/>
              <a:t>ИП подлежат включению мероприятия, </a:t>
            </a:r>
            <a:r>
              <a:rPr lang="ru-RU" sz="1400" b="1" dirty="0"/>
              <a:t>целесообразность реализации которых обоснована в схемах теплоснабжения </a:t>
            </a:r>
            <a:r>
              <a:rPr lang="ru-RU" sz="1400" dirty="0"/>
              <a:t>(п.6 ПП РФ №410) </a:t>
            </a:r>
            <a:endParaRPr lang="ru-RU" sz="1400" dirty="0" smtClean="0"/>
          </a:p>
          <a:p>
            <a:pPr marL="144000" indent="-144000">
              <a:spcBef>
                <a:spcPts val="0"/>
              </a:spcBef>
            </a:pPr>
            <a:r>
              <a:rPr lang="ru-RU" sz="1400" dirty="0" smtClean="0"/>
              <a:t>при </a:t>
            </a:r>
            <a:r>
              <a:rPr lang="ru-RU" sz="1400" dirty="0"/>
              <a:t>отсутствии на момент разработки инвестиционной программы утвержденных в установленном порядке схем теплоснабжения в ИП не включаются мероприятия по строительству новых объектов системы централизованного теплоснабжения, </a:t>
            </a:r>
            <a:r>
              <a:rPr lang="ru-RU" sz="1400" b="1" dirty="0"/>
              <a:t>не связанных с подключением (технологическим присоединением) новых потребителей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600" i="1" dirty="0" smtClean="0"/>
              <a:t>Корректировка программы</a:t>
            </a:r>
            <a:endParaRPr lang="ru-RU" sz="1600" i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37444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44000" indent="-144000">
              <a:spcBef>
                <a:spcPts val="0"/>
              </a:spcBef>
            </a:pPr>
            <a:r>
              <a:rPr lang="ru-RU" sz="1400" dirty="0" smtClean="0"/>
              <a:t>Направление на корректировку </a:t>
            </a:r>
            <a:r>
              <a:rPr lang="ru-RU" sz="1400" dirty="0"/>
              <a:t>в </a:t>
            </a:r>
            <a:r>
              <a:rPr lang="ru-RU" sz="1400" dirty="0" smtClean="0"/>
              <a:t>орган, </a:t>
            </a:r>
            <a:r>
              <a:rPr lang="ru-RU" sz="1400" dirty="0"/>
              <a:t>утвердивший </a:t>
            </a:r>
            <a:r>
              <a:rPr lang="ru-RU" sz="1400" dirty="0" smtClean="0"/>
              <a:t>ИП, - до </a:t>
            </a:r>
            <a:r>
              <a:rPr lang="ru-RU" sz="1400" dirty="0"/>
              <a:t>30 </a:t>
            </a:r>
            <a:r>
              <a:rPr lang="ru-RU" sz="1400" dirty="0" smtClean="0"/>
              <a:t>августа</a:t>
            </a:r>
          </a:p>
          <a:p>
            <a:pPr marL="144000" indent="-144000">
              <a:spcBef>
                <a:spcPts val="0"/>
              </a:spcBef>
            </a:pPr>
            <a:r>
              <a:rPr lang="ru-RU" sz="1400" dirty="0"/>
              <a:t>Проект корректировки ИП </a:t>
            </a:r>
            <a:r>
              <a:rPr lang="ru-RU" sz="1400" b="1" dirty="0"/>
              <a:t>должен содержать материалы и документы, обосновывающие необходимость </a:t>
            </a:r>
            <a:r>
              <a:rPr lang="ru-RU" sz="1400" dirty="0"/>
              <a:t>корректировки ИП</a:t>
            </a:r>
            <a:endParaRPr lang="ru-RU" sz="1400" dirty="0" smtClean="0"/>
          </a:p>
          <a:p>
            <a:pPr marL="144000" indent="-144000">
              <a:spcBef>
                <a:spcPts val="0"/>
              </a:spcBef>
            </a:pPr>
            <a:r>
              <a:rPr lang="ru-RU" sz="1400" dirty="0"/>
              <a:t>При </a:t>
            </a:r>
            <a:r>
              <a:rPr lang="ru-RU" sz="1400" dirty="0" smtClean="0"/>
              <a:t>изменении </a:t>
            </a:r>
            <a:r>
              <a:rPr lang="ru-RU" sz="1400" dirty="0"/>
              <a:t>ИП </a:t>
            </a:r>
            <a:r>
              <a:rPr lang="ru-RU" sz="1400" b="1" dirty="0"/>
              <a:t>не </a:t>
            </a:r>
            <a:r>
              <a:rPr lang="ru-RU" sz="1400" b="1" dirty="0" smtClean="0"/>
              <a:t>допускается</a:t>
            </a:r>
            <a:r>
              <a:rPr lang="ru-RU" sz="1400" dirty="0" smtClean="0"/>
              <a:t>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i="1" dirty="0"/>
              <a:t>- Уменьшение размера собственных средств организации, учтенных в тарифе </a:t>
            </a:r>
            <a:endParaRPr lang="ru-RU" sz="1400" i="1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i="1" dirty="0" smtClean="0"/>
              <a:t>- </a:t>
            </a:r>
            <a:r>
              <a:rPr lang="ru-RU" sz="1400" i="1" dirty="0"/>
              <a:t>Ухудшение плановых значений показателей надежности и энергетической эффективности, утвержденных на последний год действия ИП</a:t>
            </a:r>
            <a:endParaRPr lang="ru-RU" sz="14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949280"/>
            <a:ext cx="82089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Новые </a:t>
            </a:r>
            <a:r>
              <a:rPr lang="ru-RU" dirty="0">
                <a:solidFill>
                  <a:srgbClr val="FF0000"/>
                </a:solidFill>
              </a:rPr>
              <a:t>формы </a:t>
            </a:r>
            <a:r>
              <a:rPr lang="ru-RU" dirty="0" err="1">
                <a:solidFill>
                  <a:srgbClr val="FF0000"/>
                </a:solidFill>
              </a:rPr>
              <a:t>инвестпрограммы</a:t>
            </a:r>
            <a:r>
              <a:rPr lang="ru-RU" dirty="0">
                <a:solidFill>
                  <a:srgbClr val="FF0000"/>
                </a:solidFill>
              </a:rPr>
              <a:t> в сфере теплоснабжения (приказ Минстроя РФ от 16.02.2023 № </a:t>
            </a:r>
            <a:r>
              <a:rPr lang="ru-RU" dirty="0" smtClean="0">
                <a:solidFill>
                  <a:srgbClr val="FF0000"/>
                </a:solidFill>
              </a:rPr>
              <a:t>103/</a:t>
            </a:r>
            <a:r>
              <a:rPr lang="ru-RU" dirty="0" err="1" smtClean="0">
                <a:solidFill>
                  <a:srgbClr val="FF0000"/>
                </a:solidFill>
              </a:rPr>
              <a:t>пр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852936"/>
            <a:ext cx="806489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регулируемые виды деятельности, обязаны разрабатывать и реализовывать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энергосбережения и повышения энергетической эффективности (ст. 25 Федеральный закон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23.11.2009 № 261-ФЗ)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органы на основании заявлений организаций, осуществляющих регулируемые виды деятельности устанавливают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в области энергосбережения и повышения энергетической эффективности (постановление Правительства Российской Федерации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15.05.2010 № 340)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производственных и инвестиционных программ организаций, осуществляющих регулируемые виды деятельности, должно осуществляться с учетом программ в области энергосбережения и повышения энергетической эффективности таких организаций!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628773"/>
            <a:ext cx="806489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к программам энергосбережения и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повышения энергетической эффективности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82AD34-FA16-4262-9ADF-266F1CB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0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360040"/>
          </a:xfrm>
        </p:spPr>
        <p:txBody>
          <a:bodyPr>
            <a:no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Действующие решения РСТ Кировской области в сфере энергосбережения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65277"/>
              </p:ext>
            </p:extLst>
          </p:nvPr>
        </p:nvGraphicFramePr>
        <p:xfrm>
          <a:off x="215516" y="1907211"/>
          <a:ext cx="8712968" cy="4811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78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90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1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07.05.2010 № 16/7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"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требованиях к программам в области энергосбережения и повышения энергетической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Установлены: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Целевые показатели в области энергосбережения и повышения энергетической эффективности.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Перечень обязательных мероприятий по энергосбережению и повышению энергетической эффективности и сроки их проведения.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Показатели энергетической эффективности объектов, создание или модернизация которых планируется производственными или инвестиционными программами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11.04.2017 №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13/6-пр-2017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форм отчетов в области энергосбережения и повышения энергетической эффективности организаций, осуществляющих регулируемые виды деятельности».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10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Утверждены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формы: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Перечень мероприятий по энергосбережению и повышению энергетической эффективности на соответствующий год;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о реализации мероприятий в сфере энергосбережения и повышения энергетической эффективности за соответствующий год.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Утвержден срок предоставления форм- </a:t>
                      </a:r>
                      <a:r>
                        <a:rPr lang="ru-RU" sz="11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1 февраля.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4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правления РСТ Кировской области 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30.03.2021 № 10/2 -пр-2021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(редакция от 28.03.2023)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</a:t>
                      </a:r>
                    </a:p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Приложение №1 -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бования к программам в области энергосбережения и повышения энергетической эффективности на 2021-2023 годы.</a:t>
                      </a:r>
                    </a:p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2.Приложение №2 – Перечень обязательных мероприятий по энергосбережению и повышению энергетической эффективности, подлежащих включению в программы, и сроки их проведения.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правления РСТ Кировской области 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28.03.2023 № 9/6 -пр-2023 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 :</a:t>
                      </a:r>
                    </a:p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Приложение №1 - Установлены требования к программам в области энергосбережения и повышения энергетической эффективности на 2021-2023 годы.</a:t>
                      </a:r>
                    </a:p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2.Приложение №2 – Перечень обязательных мероприятий по энергосбережению и повышению энергетической эффективности, подлежащих включению в программы, и сроки их проведения.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4730185"/>
                  </a:ext>
                </a:extLst>
              </a:tr>
            </a:tbl>
          </a:graphicData>
        </a:graphic>
      </p:graphicFrame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45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утверждения (наличия) программ в области энергосбережения и повышения энергетической эффективности регулируемыми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03230"/>
              </p:ext>
            </p:extLst>
          </p:nvPr>
        </p:nvGraphicFramePr>
        <p:xfrm>
          <a:off x="539551" y="2636912"/>
          <a:ext cx="7848874" cy="3369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9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4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4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47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4777">
                  <a:extLst>
                    <a:ext uri="{9D8B030D-6E8A-4147-A177-3AD203B41FA5}">
                      <a16:colId xmlns:a16="http://schemas.microsoft.com/office/drawing/2014/main" xmlns="" val="639608426"/>
                    </a:ext>
                  </a:extLst>
                </a:gridCol>
              </a:tblGrid>
              <a:tr h="537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для которых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требования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программам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энергосбережения и повышения энергетической эффективности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7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представившие требования к программам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-73,9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D03892-B3DB-45F9-9249-FA6918E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4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5845</TotalTime>
  <Words>1549</Words>
  <Application>Microsoft Office PowerPoint</Application>
  <PresentationFormat>Экран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Перспективные направления развития тарифного регулирования  ЦИФРОВАЯ ТРАНСФОРМАЦИЯ, ЭФФЕКТИВНОСТЬ, СЕРВИСЫ</vt:lpstr>
      <vt:lpstr>Предлагаемое совершенствование законодательства  в сфере регулирования тарифов ЖКХ в 2023 г.</vt:lpstr>
      <vt:lpstr>Цифровизация процессов тарифного регулирования УНИФИКАЦИЯ ШАБЛОНОНОВ ТАРИФНЫХ ЗАЯВОК И ЭКСПЕРТНЫХ ЗАКЛЮЧЕНИЙ</vt:lpstr>
      <vt:lpstr>Особенности тарифной кампания 2024</vt:lpstr>
      <vt:lpstr>Формирование инвестиционных программ РСО в сфере теплоснабжения  (ПП РФ от 05.05.2014 № 410) </vt:lpstr>
      <vt:lpstr>Презентация PowerPoint</vt:lpstr>
      <vt:lpstr>Действующие решения РСТ Кировской области в сфере энергосбережения</vt:lpstr>
      <vt:lpstr>Презентация PowerPoint</vt:lpstr>
      <vt:lpstr>Характерные недочеты при составлении программ энергосбережения</vt:lpstr>
      <vt:lpstr>Характерные недочеты при составлении ежегодных отчетов</vt:lpstr>
      <vt:lpstr>Характерные отклонения от требований нормативных актов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Чайников В Л</dc:creator>
  <cp:lastModifiedBy>User</cp:lastModifiedBy>
  <cp:revision>224</cp:revision>
  <cp:lastPrinted>2023-04-05T06:28:52Z</cp:lastPrinted>
  <dcterms:created xsi:type="dcterms:W3CDTF">2014-11-11T09:29:36Z</dcterms:created>
  <dcterms:modified xsi:type="dcterms:W3CDTF">2023-04-05T07:31:32Z</dcterms:modified>
</cp:coreProperties>
</file>