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2" r:id="rId2"/>
    <p:sldId id="319" r:id="rId3"/>
    <p:sldId id="327" r:id="rId4"/>
    <p:sldId id="317" r:id="rId5"/>
    <p:sldId id="323" r:id="rId6"/>
    <p:sldId id="320" r:id="rId7"/>
    <p:sldId id="322" r:id="rId8"/>
    <p:sldId id="324" r:id="rId9"/>
    <p:sldId id="342" r:id="rId10"/>
    <p:sldId id="337" r:id="rId11"/>
    <p:sldId id="329" r:id="rId12"/>
    <p:sldId id="338" r:id="rId13"/>
    <p:sldId id="33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40" r:id="rId22"/>
    <p:sldId id="341" r:id="rId23"/>
    <p:sldId id="325" r:id="rId2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B1F"/>
    <a:srgbClr val="F7F9F1"/>
    <a:srgbClr val="4E8E2E"/>
    <a:srgbClr val="2B8527"/>
    <a:srgbClr val="7ED87A"/>
    <a:srgbClr val="38AC32"/>
    <a:srgbClr val="72C349"/>
    <a:srgbClr val="ACDC94"/>
    <a:srgbClr val="82CA5E"/>
    <a:srgbClr val="E4F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74" autoAdjust="0"/>
  </p:normalViewPr>
  <p:slideViewPr>
    <p:cSldViewPr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885366535347916E-2"/>
          <c:y val="0.17133865142755744"/>
          <c:w val="0.51029974845661796"/>
          <c:h val="0.6957363833060774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885366535347916E-2"/>
          <c:y val="0.17133865142755744"/>
          <c:w val="0.51029974845661796"/>
          <c:h val="0.6957363833060774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EFAD4-61D0-4B9D-BE05-FDC711EFC126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27246-8CDD-4EBD-88B5-7F7E195D7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132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B6749-AEB6-47C4-9DB9-39FD8E551741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2CBFA-BA6A-4AD3-AE32-A125A7848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36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52CBFA-BA6A-4AD3-AE32-A125A78488D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30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8E23-8E95-4217-BE24-D3756B63E9B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B59E-284B-4024-A4AF-A87A262C9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75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8E23-8E95-4217-BE24-D3756B63E9B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B59E-284B-4024-A4AF-A87A262C9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59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8E23-8E95-4217-BE24-D3756B63E9B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B59E-284B-4024-A4AF-A87A262C9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22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8E23-8E95-4217-BE24-D3756B63E9B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B59E-284B-4024-A4AF-A87A262C9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39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8E23-8E95-4217-BE24-D3756B63E9B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B59E-284B-4024-A4AF-A87A262C9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89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8E23-8E95-4217-BE24-D3756B63E9B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B59E-284B-4024-A4AF-A87A262C9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6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8E23-8E95-4217-BE24-D3756B63E9B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B59E-284B-4024-A4AF-A87A262C9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8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8E23-8E95-4217-BE24-D3756B63E9B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B59E-284B-4024-A4AF-A87A262C9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3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8E23-8E95-4217-BE24-D3756B63E9B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B59E-284B-4024-A4AF-A87A262C9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1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8E23-8E95-4217-BE24-D3756B63E9B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B59E-284B-4024-A4AF-A87A262C9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55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8E23-8E95-4217-BE24-D3756B63E9B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B59E-284B-4024-A4AF-A87A262C9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49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F8E23-8E95-4217-BE24-D3756B63E9B2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6B59E-284B-4024-A4AF-A87A262C9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76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BE3EF1EE618F265BD45C72E1FFDCE2E61A732BE1F6B9BE2CBFD1EE581D98B97F8EC23ADE5EFA4442F45212854C70B86C92FEC4CBF5B08F5FzEL2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rstkirov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204864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Региональный государственный контроль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отношении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регулируемых организаций</a:t>
            </a: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				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63888" y="579423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КИРОВ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2023 года</a:t>
            </a:r>
          </a:p>
        </p:txBody>
      </p:sp>
    </p:spTree>
    <p:extLst>
      <p:ext uri="{BB962C8B-B14F-4D97-AF65-F5344CB8AC3E}">
        <p14:creationId xmlns:p14="http://schemas.microsoft.com/office/powerpoint/2010/main" val="3720450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345B919-896E-D0DA-ECFA-E2129C804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ФОРМАХ РАСКРЫТИЯ ИНФОРМАЦИИ</a:t>
            </a: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B91DD0-722D-7A50-6805-E900FA1F76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39" t="10291" r="14057" b="6232"/>
          <a:stretch/>
        </p:blipFill>
        <p:spPr bwMode="auto">
          <a:xfrm>
            <a:off x="539552" y="1988840"/>
            <a:ext cx="7992888" cy="459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7661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E9152AF-2E92-CE46-E88F-919E60C8E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ИНФОРМАЦИИ РЕГУЛИРУЕМЫМИ ОРГАНИЗАЦИЯМИ В СФЕРАХ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ВОДОСНАБЖЕНИЯ, ВОДООТВЕДЕНИЯ, ТЕПЛОСНАБЖЕНИЯ</a:t>
            </a:r>
          </a:p>
          <a:p>
            <a:pPr marL="0" indent="0" algn="ctr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нормы                                                                    С 01.09.2023</a:t>
            </a:r>
          </a:p>
          <a:p>
            <a:pPr marL="0" indent="0" algn="ctr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CB8300-D17A-9D25-CBD9-DF5C20AED5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98" t="20810" r="13576" b="3079"/>
          <a:stretch/>
        </p:blipFill>
        <p:spPr bwMode="auto">
          <a:xfrm>
            <a:off x="611560" y="2564904"/>
            <a:ext cx="8280920" cy="40184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754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06B2BAC-348C-4ACE-8F03-9B053E15C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00200"/>
            <a:ext cx="7992888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Подпункт г пункта 3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 раскрытия информации в сфере водоснабжения и водоотведения, утвержденных Постановлением Правительства РФ от 26.01.2023 №108 регулируемыми организациями </a:t>
            </a:r>
            <a:r>
              <a:rPr lang="ru-RU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раскрывается </a:t>
            </a:r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опубликования </a:t>
            </a:r>
            <a:r>
              <a:rPr lang="ru-RU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регулируемой организации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информационно-телекоммуникационной сети «Интернет».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Подпункты г, д пункта 3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 раскрытия информации теплоснабжающими организациями, теплосетевыми организациями и органами регулирования тарифов в сфере теплоснабжения, утвержденных Постановлением Правительства РФ от 26.01.2023 №110 регулируемыми организациями, а также едиными теплоснабжающими организациями в ценовых зонах теплоснабжения, теплоснабжающими организациями в ценовых зонах теплоснабжения и теплосетевыми организациями в ценовых зонах теплоснабжения </a:t>
            </a:r>
            <a:r>
              <a:rPr lang="ru-RU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раскрывается </a:t>
            </a:r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опубликования </a:t>
            </a:r>
            <a:r>
              <a:rPr lang="ru-RU" sz="1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единой теплоснабжающей организации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ценовых зонах теплоснабжения в информационно-телекоммуникационной сети «Интернет» - для единых теплоснабжающих организаций в ценовых зонах теплоснабжения; </a:t>
            </a:r>
            <a:r>
              <a:rPr lang="ru-RU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опубликования на официальном сайте регулируемой организации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сети «Интернет».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24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569872-11F8-4FF7-5EE7-91741FA38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Пункт 13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 раскрытия информации в сфере водоснабжения и водоотведения, утвержденных Постановлением Правительства РФ от 26.01.2023 №108, -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регулируемые организации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уведомляют с использованием информационно-аналитической системы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исполнительный орган субъекта Российской Федерации в области государственного регулирования тарифов о размещении соответствующей информации в информационно-аналитической системе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с размещением такой информации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 13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 раскрытия информации теплоснабжающими организациями, теплосетевыми организациями и органами регулирования тарифов в сфере теплоснабжения, утвержденных Постановлением Правительства РФ от 26.01.2023 №110, -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регулируемые организации, а также единые теплоснабжающие организации в ценовых зонах теплоснабжения, теплоснабжающие организации в ценовых зонах теплоснабжения и теплосетевые организации в ценовых зонах теплоснабжения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уведомляют с использованием информационно-аналитической системы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исполнительный орган субъекта Российской Федерации в области государственного регулирования цен (тарифов), о размещении ими соответствующей информации в информационно-аналитической системе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с размещением информации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Единые теплоснабжающие организации, относящиеся к регулируемым организациям, и единые теплоснабжающие организации в ценовых зонах теплоснабжения, обеспечивают регулярное представление информации о своей деятельности в антимонопольный орган путем раскрытия информации, предусмотренной настоящим документом.</a:t>
            </a:r>
          </a:p>
        </p:txBody>
      </p:sp>
    </p:spTree>
    <p:extLst>
      <p:ext uri="{BB962C8B-B14F-4D97-AF65-F5344CB8AC3E}">
        <p14:creationId xmlns:p14="http://schemas.microsoft.com/office/powerpoint/2010/main" val="3838494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F06102A-B0EB-B6A2-79BA-9C98628CE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ИНФОРМАЦИИ В СФЕРЕ ВОДОСНАБЖЕНИЯ И ВОДООТВЕДЕНИЯ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сравнении положений постановлений Правительства РФ от 17.01.2013 № 6 и от 26.01.2023 № 108)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B8BF2B-1EE5-7A39-6A3A-B36A1F70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16" t="13527" r="14717" b="10611"/>
          <a:stretch/>
        </p:blipFill>
        <p:spPr bwMode="auto">
          <a:xfrm>
            <a:off x="827584" y="2068587"/>
            <a:ext cx="7632848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6989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DE1ED81F-814A-24CE-E9B8-999454B76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240" t="9914" r="17585" b="11973"/>
          <a:stretch/>
        </p:blipFill>
        <p:spPr bwMode="auto">
          <a:xfrm>
            <a:off x="827584" y="1600200"/>
            <a:ext cx="7704856" cy="4997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7185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A738330-5F0B-87C2-483C-DB0673846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279" t="6325" r="13896" b="2818"/>
          <a:stretch/>
        </p:blipFill>
        <p:spPr bwMode="auto">
          <a:xfrm>
            <a:off x="683568" y="1600200"/>
            <a:ext cx="7920880" cy="4997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062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A006F2F-4BEE-E836-3AFA-1BF5B91FE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ИНФОРМАЦИИ В СФЕРЕ ТЕПЛОСНАБЖЕНИЯ </a:t>
            </a:r>
          </a:p>
          <a:p>
            <a:pPr marL="0" indent="0" algn="ctr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сравнении положений постановлений ПРФ от 05.07.2013 № 570 и от 26.01.2023 № 110)</a:t>
            </a:r>
          </a:p>
          <a:p>
            <a:pPr marL="0" indent="0" algn="ctr">
              <a:buNone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8DEFD0-AC7C-DF54-1D95-5FE5A2E08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22" t="12828" r="17103" b="14481"/>
          <a:stretch/>
        </p:blipFill>
        <p:spPr bwMode="auto">
          <a:xfrm>
            <a:off x="683568" y="2229899"/>
            <a:ext cx="7920880" cy="4353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4050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2D401FB-EC3A-518B-CA02-A9B59639A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921" t="11973" r="17744" b="12200"/>
          <a:stretch/>
        </p:blipFill>
        <p:spPr bwMode="auto">
          <a:xfrm>
            <a:off x="755576" y="1600200"/>
            <a:ext cx="7876395" cy="4997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1175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6273783-ED37-04DA-EBFF-C00F29916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53" t="13398" r="15217" b="11346"/>
          <a:stretch/>
        </p:blipFill>
        <p:spPr bwMode="auto">
          <a:xfrm>
            <a:off x="755576" y="1600200"/>
            <a:ext cx="7874983" cy="4853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248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2685" y="1484784"/>
            <a:ext cx="8965817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36B1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регионального государственного контроля, осуществляемые СЛУЖБОЙ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85" y="2132856"/>
            <a:ext cx="8965817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регулируемыми государством ценами (тарифами) в электроэнергетике;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области регулирования цен (тарифов) в сфере теплоснабжения;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установлением и (или) применением регулируемых государством цен (тарифов) в области газоснабжения;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области регулирования тарифов в сфере водоснабжения и водоотведения;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сферах естественных монополий;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области регулирования тарифов в сфере обращения с ТКО;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применением цен на лекарственные препараты, включенные в перечень ЖНВЛП;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соблюдением предельных размеров платы за проведение ТО  транспортных средств и размеров платы за выдачу дубликата диагностической карты на бумажном носителе.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0215" algn="l"/>
              </a:tabLst>
            </a:pPr>
            <a:endParaRPr lang="ru-RU" sz="16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6156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8A07EAA7-EFB7-E15F-40CA-C17DCEF01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02" t="14600" r="17264" b="40220"/>
          <a:stretch/>
        </p:blipFill>
        <p:spPr bwMode="auto">
          <a:xfrm>
            <a:off x="611560" y="1988840"/>
            <a:ext cx="8075240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5787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B4ACBBF-D5EA-0138-67B8-7EAF3C240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ИНФОРМАЦИИ В СФЕРЕ ТЕПЛОСНАБЖЕНИЯ ОРГАНИЗАЦИЯМИ, КОТОРЫЕ ПЕРЕШЛИ НА НЕРЕГУЛИРУЕМЫЕ ДОГОВОРНЫЕ ОТНОШЕНИЯ (ППРФ от 26.01.2023 № 110)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7E90F6-99E5-EFB6-7931-12537A8E3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1" t="20524" r="15232" b="10205"/>
          <a:stretch/>
        </p:blipFill>
        <p:spPr bwMode="auto">
          <a:xfrm>
            <a:off x="919813" y="2132856"/>
            <a:ext cx="7304373" cy="4311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8071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2CB3DD9-69AE-B5DA-5EF9-49CCBEBCB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buNone/>
            </a:pPr>
            <a:endParaRPr lang="ru-RU" sz="1800" b="1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ч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асть 1 статьи 19.8.1. </a:t>
            </a:r>
            <a:r>
              <a:rPr lang="ru-RU" sz="24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 Российской Федерации об административных правонарушениях </a:t>
            </a:r>
            <a:r>
              <a:rPr lang="ru-RU" sz="2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арушение порядка, способа или сроков, которые установлены стандартами раскрытия информации,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форм ее предоставления должностными лицами и организациями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влечет наложение административного штрафа </a:t>
            </a:r>
            <a:r>
              <a:rPr lang="ru-RU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должностных лиц</a:t>
            </a:r>
            <a:br>
              <a:rPr lang="ru-RU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размере </a:t>
            </a:r>
            <a:r>
              <a:rPr lang="ru-RU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пяти тысяч до двадцати тысяч рублей; </a:t>
            </a:r>
            <a:br>
              <a:rPr lang="ru-RU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юридических лиц - от ста тысяч до пятисот тысяч рублей.</a:t>
            </a: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24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3">
            <a:extLst>
              <a:ext uri="{FF2B5EF4-FFF2-40B4-BE49-F238E27FC236}">
                <a16:creationId xmlns:a16="http://schemas.microsoft.com/office/drawing/2014/main" id="{7E912EA4-6752-4F3F-B020-AFA907F8FD75}"/>
              </a:ext>
            </a:extLst>
          </p:cNvPr>
          <p:cNvSpPr/>
          <p:nvPr/>
        </p:nvSpPr>
        <p:spPr>
          <a:xfrm>
            <a:off x="467544" y="1916832"/>
            <a:ext cx="8208912" cy="43204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36B1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Контакты</a:t>
            </a:r>
          </a:p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Адрес Службы: г. Киров, ул.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Дерендяева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д.23.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Телефон приемной: 8(8332) 27-27-43.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Адрес электронной почты: 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info@rstkirov.ru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</a:rPr>
              <a:t>Официальный сайт Службы: </a:t>
            </a:r>
            <a:r>
              <a:rPr lang="en-US" sz="2800" dirty="0">
                <a:latin typeface="Times New Roman" panose="02020603050405020304" pitchFamily="18" charset="0"/>
              </a:rPr>
              <a:t>https://rstkirov.ru/</a:t>
            </a:r>
            <a:endParaRPr lang="ru-RU" sz="2800" dirty="0">
              <a:latin typeface="Times New Roman" panose="02020603050405020304" pitchFamily="18" charset="0"/>
            </a:endParaRPr>
          </a:p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146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17596" y="1508257"/>
            <a:ext cx="8820472" cy="31250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36B1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Результаты регионального государственного контроля 3а 2022 год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6096" y="1988841"/>
            <a:ext cx="3456384" cy="230425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36B1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prstClr val="black"/>
                </a:solidFill>
              </a:rPr>
              <a:t>В 2022 году Службой проведены </a:t>
            </a:r>
            <a:br>
              <a:rPr lang="ru-RU" sz="1400" b="1" dirty="0">
                <a:solidFill>
                  <a:prstClr val="black"/>
                </a:solidFill>
              </a:rPr>
            </a:br>
            <a:r>
              <a:rPr lang="ru-RU" sz="1400" b="1" dirty="0">
                <a:solidFill>
                  <a:prstClr val="black"/>
                </a:solidFill>
              </a:rPr>
              <a:t>62 внеплановые документарные проверки.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Из них: 49 завершены,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отменена в связи с изданием Постановления Правительства РФ от 10.03.2022 № 336 «Об особенностях организации и осуществления государственного контроля (надзора), муниципального контроля».  Плановые проверки Службой не проводились.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179512" y="1877380"/>
          <a:ext cx="4050196" cy="365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180265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2022 году - 715 объектов контроля</a:t>
            </a:r>
          </a:p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связанных с ним контролируемых лиц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0CFF2AF-1E19-20C2-86B2-F34FC7919F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211978"/>
              </p:ext>
            </p:extLst>
          </p:nvPr>
        </p:nvGraphicFramePr>
        <p:xfrm>
          <a:off x="179514" y="2325871"/>
          <a:ext cx="5112566" cy="4369189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106581">
                  <a:extLst>
                    <a:ext uri="{9D8B030D-6E8A-4147-A177-3AD203B41FA5}">
                      <a16:colId xmlns:a16="http://schemas.microsoft.com/office/drawing/2014/main" val="856542647"/>
                    </a:ext>
                  </a:extLst>
                </a:gridCol>
                <a:gridCol w="4069881">
                  <a:extLst>
                    <a:ext uri="{9D8B030D-6E8A-4147-A177-3AD203B41FA5}">
                      <a16:colId xmlns:a16="http://schemas.microsoft.com/office/drawing/2014/main" val="39020963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282842872"/>
                    </a:ext>
                  </a:extLst>
                </a:gridCol>
              </a:tblGrid>
              <a:tr h="16642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видов регионального государственного контроля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39" marR="38339" marT="0" marB="0"/>
                </a:tc>
                <a:extLst>
                  <a:ext uri="{0D108BD9-81ED-4DB2-BD59-A6C34878D82A}">
                    <a16:rowId xmlns:a16="http://schemas.microsoft.com/office/drawing/2014/main" val="486244013"/>
                  </a:ext>
                </a:extLst>
              </a:tr>
              <a:tr h="40912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регулируемыми государством ценами (тарифами)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электроэнергетике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39" marR="38339" marT="0" marB="0"/>
                </a:tc>
                <a:extLst>
                  <a:ext uri="{0D108BD9-81ED-4DB2-BD59-A6C34878D82A}">
                    <a16:rowId xmlns:a16="http://schemas.microsoft.com/office/drawing/2014/main" val="1405593491"/>
                  </a:ext>
                </a:extLst>
              </a:tr>
              <a:tr h="40912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области регулирования цен (тарифов) в сфере теплоснабжения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39" marR="38339" marT="0" marB="0"/>
                </a:tc>
                <a:extLst>
                  <a:ext uri="{0D108BD9-81ED-4DB2-BD59-A6C34878D82A}">
                    <a16:rowId xmlns:a16="http://schemas.microsoft.com/office/drawing/2014/main" val="3187275198"/>
                  </a:ext>
                </a:extLst>
              </a:tr>
              <a:tr h="53394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установлением и (или) применением регулируемых государством цен (тарифов) в области газоснабжения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39" marR="38339" marT="0" marB="0"/>
                </a:tc>
                <a:extLst>
                  <a:ext uri="{0D108BD9-81ED-4DB2-BD59-A6C34878D82A}">
                    <a16:rowId xmlns:a16="http://schemas.microsoft.com/office/drawing/2014/main" val="820364010"/>
                  </a:ext>
                </a:extLst>
              </a:tr>
              <a:tr h="40912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области регулирования тарифов в сфере водоснабжения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водоотведения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39" marR="38339" marT="0" marB="0"/>
                </a:tc>
                <a:extLst>
                  <a:ext uri="{0D108BD9-81ED-4DB2-BD59-A6C34878D82A}">
                    <a16:rowId xmlns:a16="http://schemas.microsoft.com/office/drawing/2014/main" val="258077517"/>
                  </a:ext>
                </a:extLst>
              </a:tr>
              <a:tr h="42756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области регулирования тарифов в сфере обращения с твердыми коммунальными отходам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39" marR="38339" marT="0" marB="0"/>
                </a:tc>
                <a:extLst>
                  <a:ext uri="{0D108BD9-81ED-4DB2-BD59-A6C34878D82A}">
                    <a16:rowId xmlns:a16="http://schemas.microsoft.com/office/drawing/2014/main" val="695657958"/>
                  </a:ext>
                </a:extLst>
              </a:tr>
              <a:tr h="409128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сферах естественных монополий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39" marR="38339" marT="0" marB="0"/>
                </a:tc>
                <a:extLst>
                  <a:ext uri="{0D108BD9-81ED-4DB2-BD59-A6C34878D82A}">
                    <a16:rowId xmlns:a16="http://schemas.microsoft.com/office/drawing/2014/main" val="3248190578"/>
                  </a:ext>
                </a:extLst>
              </a:tr>
              <a:tr h="53394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применением цен на лекарственные препараты, включенные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перечень жизненно необходимых и важнейших лекарственных препаратов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39" marR="38339" marT="0" marB="0"/>
                </a:tc>
                <a:extLst>
                  <a:ext uri="{0D108BD9-81ED-4DB2-BD59-A6C34878D82A}">
                    <a16:rowId xmlns:a16="http://schemas.microsoft.com/office/drawing/2014/main" val="2958725274"/>
                  </a:ext>
                </a:extLst>
              </a:tr>
              <a:tr h="49927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соблюдением предельных размеров платы за проведение технического осмотра транспортных средств и размеров платы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выдачу дубликата диагностической карты на бумажном носителе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39" marR="38339" marT="0" marB="0"/>
                </a:tc>
                <a:extLst>
                  <a:ext uri="{0D108BD9-81ED-4DB2-BD59-A6C34878D82A}">
                    <a16:rowId xmlns:a16="http://schemas.microsoft.com/office/drawing/2014/main" val="4213155080"/>
                  </a:ext>
                </a:extLst>
              </a:tr>
              <a:tr h="18578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ts val="1800"/>
                        </a:lnSpc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39" marR="38339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20000"/>
                        </a:lnSpc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339" marR="38339" marT="0" marB="0"/>
                </a:tc>
                <a:extLst>
                  <a:ext uri="{0D108BD9-81ED-4DB2-BD59-A6C34878D82A}">
                    <a16:rowId xmlns:a16="http://schemas.microsoft.com/office/drawing/2014/main" val="2363737815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891FFD8D-9C8E-F118-C226-AA1E994E1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4657" y="366564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2" name="Скругленный прямоугольник 8">
            <a:extLst>
              <a:ext uri="{FF2B5EF4-FFF2-40B4-BE49-F238E27FC236}">
                <a16:creationId xmlns:a16="http://schemas.microsoft.com/office/drawing/2014/main" id="{0BEB6FC1-82AD-D231-272D-E9AE65872D3E}"/>
              </a:ext>
            </a:extLst>
          </p:cNvPr>
          <p:cNvSpPr/>
          <p:nvPr/>
        </p:nvSpPr>
        <p:spPr>
          <a:xfrm>
            <a:off x="5436096" y="4461174"/>
            <a:ext cx="3456384" cy="2136178"/>
          </a:xfrm>
          <a:prstGeom prst="roundRect">
            <a:avLst>
              <a:gd name="adj" fmla="val 1975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36B1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2022 году Служба осуществляла мероприятия по контролю без взаимодействия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ЮЛ и ИП (мониторинг и систематическое наблюдение за исполнением обязательных требований стандартов раскрытия информации организациями, осуществляющими регулируемую деятельность).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70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61764" y="1474696"/>
            <a:ext cx="8820472" cy="4026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36B1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Результаты регионального государственного контроля 3а 2022 год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91880" y="2026703"/>
            <a:ext cx="5256584" cy="72083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36B1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профилактических визитов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91880" y="5085186"/>
            <a:ext cx="5256584" cy="15121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36B1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Информирование контролируемых лиц, обобщение правоприменительной практики</a:t>
            </a:r>
            <a:endParaRPr lang="ru-RU" sz="19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91880" y="2979881"/>
            <a:ext cx="5256584" cy="88116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36B1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 консультаций</a:t>
            </a: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618200"/>
              </p:ext>
            </p:extLst>
          </p:nvPr>
        </p:nvGraphicFramePr>
        <p:xfrm>
          <a:off x="179512" y="1877380"/>
          <a:ext cx="4050196" cy="365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1802845"/>
            <a:ext cx="29523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Службы 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17.12.2021 № 376-од  утверждены программы профилактики рисков причинения вреда (ущерба) охраняемым законом ценностям по видам регионального государственного контроля на 2022 год</a:t>
            </a:r>
          </a:p>
          <a:p>
            <a:pPr algn="ctr"/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8">
            <a:extLst>
              <a:ext uri="{FF2B5EF4-FFF2-40B4-BE49-F238E27FC236}">
                <a16:creationId xmlns:a16="http://schemas.microsoft.com/office/drawing/2014/main" id="{A0878EFC-170C-974F-4BFB-1FE64A2A51A4}"/>
              </a:ext>
            </a:extLst>
          </p:cNvPr>
          <p:cNvSpPr/>
          <p:nvPr/>
        </p:nvSpPr>
        <p:spPr>
          <a:xfrm>
            <a:off x="3500754" y="4113293"/>
            <a:ext cx="5256584" cy="720838"/>
          </a:xfrm>
          <a:prstGeom prst="roundRect">
            <a:avLst>
              <a:gd name="adj" fmla="val 1975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36B1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предостережение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8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EF932D4C-2DEE-4D39-B4FA-5273E7C6D27C}"/>
              </a:ext>
            </a:extLst>
          </p:cNvPr>
          <p:cNvSpPr/>
          <p:nvPr/>
        </p:nvSpPr>
        <p:spPr>
          <a:xfrm>
            <a:off x="52685" y="1484784"/>
            <a:ext cx="8965817" cy="864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36B1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Критерии отнесения объектов контроля (надзора) к категории риска в рамках осуществления регионального государственного контроля (надзора)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D99CF5C-88E6-48F7-92FE-4CC062CD5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583574"/>
              </p:ext>
            </p:extLst>
          </p:nvPr>
        </p:nvGraphicFramePr>
        <p:xfrm>
          <a:off x="1151620" y="2816933"/>
          <a:ext cx="6840759" cy="3384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8319">
                  <a:extLst>
                    <a:ext uri="{9D8B030D-6E8A-4147-A177-3AD203B41FA5}">
                      <a16:colId xmlns:a16="http://schemas.microsoft.com/office/drawing/2014/main" val="1634115490"/>
                    </a:ext>
                  </a:extLst>
                </a:gridCol>
                <a:gridCol w="2198319">
                  <a:extLst>
                    <a:ext uri="{9D8B030D-6E8A-4147-A177-3AD203B41FA5}">
                      <a16:colId xmlns:a16="http://schemas.microsoft.com/office/drawing/2014/main" val="2859338705"/>
                    </a:ext>
                  </a:extLst>
                </a:gridCol>
                <a:gridCol w="2444121">
                  <a:extLst>
                    <a:ext uri="{9D8B030D-6E8A-4147-A177-3AD203B41FA5}">
                      <a16:colId xmlns:a16="http://schemas.microsoft.com/office/drawing/2014/main" val="4113966440"/>
                    </a:ext>
                  </a:extLst>
                </a:gridCol>
              </a:tblGrid>
              <a:tr h="708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</a:rPr>
                        <a:t>Категория среднего риска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</a:rPr>
                        <a:t>Категория умеренного риска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</a:rPr>
                        <a:t>Категория низкого риска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extLst>
                  <a:ext uri="{0D108BD9-81ED-4DB2-BD59-A6C34878D82A}">
                    <a16:rowId xmlns:a16="http://schemas.microsoft.com/office/drawing/2014/main" val="145320348"/>
                  </a:ext>
                </a:extLst>
              </a:tr>
              <a:tr h="2676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</a:rPr>
                        <a:t>Контролируемые лица, имеющие размер выручки от регулируемой деятельности на территории Кировской области за предыдущий год свыше 300 млн. рублей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</a:rPr>
                        <a:t>контролируемые лица, имеющие размер выручки от регулируемой деятельности на территории Кировской области за предыдущий год от 100 до 300 млн. рублей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</a:rPr>
                        <a:t>контролируемые лица, имеющие размер выручки от регулируемой деятельности на территории Кировской области за предыдущий год менее 100 млн. рублей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val="2369113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20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2685" y="1484784"/>
            <a:ext cx="8965817" cy="864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36B1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Перечень НПА, содержащих обязательные требования,</a:t>
            </a:r>
          </a:p>
          <a:p>
            <a:pPr algn="ctr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оценка соблюдения которых является предметом регионального государственного контроля (надзора) в области регулирования цен (тарифов) в сфере теплоснабжения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BE02E-E27A-4230-87AD-371EB5F17D95}"/>
              </a:ext>
            </a:extLst>
          </p:cNvPr>
          <p:cNvSpPr txBox="1"/>
          <p:nvPr/>
        </p:nvSpPr>
        <p:spPr>
          <a:xfrm>
            <a:off x="178183" y="2420888"/>
            <a:ext cx="8965817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Федеральный закон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от 27.07.2010 № 190-ФЗ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«О теплоснабжении»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Федеральный закон от 23.11.2009 № 261-ФЗ «Об энергосбережении и о повышении энергетической эффективности, и о внесении изменений в отдельные законодательные акты Российской Федерации»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Правительства РФ от 22.10.2012 № 1075 </a:t>
            </a:r>
            <a:r>
              <a: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«О ценообразовании в сфере теплоснабжения»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lvl="0" indent="-1714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  <a:tab pos="13502005" algn="l"/>
              </a:tabLst>
            </a:pPr>
            <a:r>
              <a:rPr lang="ru-RU" sz="1100" dirty="0">
                <a:latin typeface="Times New Roman" panose="02020603050405020304" pitchFamily="18" charset="0"/>
              </a:rPr>
              <a:t>Постановление Правительства РФ от 05.07.2013 № 570 «О стандартах раскрытия информации теплоснабжающими организациями, теплосетевыми организациями и органами регулирования» (документ утрачивает силу с 01.09.2023 в связи с изданием Постановления Правительства РФ от 26.01.2023 №110)</a:t>
            </a:r>
          </a:p>
          <a:p>
            <a:pPr marL="171450" lvl="0" indent="-1714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  <a:tab pos="13502005" algn="l"/>
              </a:tabLst>
            </a:pPr>
            <a:r>
              <a:rPr lang="ru-RU" sz="1100" dirty="0">
                <a:latin typeface="Times New Roman" panose="02020603050405020304" pitchFamily="18" charset="0"/>
              </a:rPr>
              <a:t>Постановление Правительства РФ от 26.01.2023 № 110 «О стандартах раскрытия информации теплоснабжающими организациями, теплосетевыми организациями и органами регулирования тарифов в сфере теплоснабжения» (вступает в силу с 01.09.2023)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</a:rPr>
              <a:t>Приказ ФСТ РФ от 12.04.2013 № 91 «Об утверждении Единой системы классификации и раздельного учета затрат относительно видов деятельности </a:t>
            </a:r>
            <a:r>
              <a: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теплоснабжающих организаций, теплосетевых организаций, а также Системы отчетности, представляемой в федеральный орган исполнительной власти в области государственного регулирования тарифов в сфере теплоснабжения, органы исполнительной власти субъектов Российской Федерации в области регулирования цен (тарифов), органы местного самоуправления поселений и городских округов»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Приказ ФСТ РФ от 13.06.2013 № 760-э «Об утверждении Методических указаний по расчету регулируемых цен (тарифов) в сфере теплоснабжения»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Приказ ФАС России от 18.10.2021 № 1123/21 «Об утверждении формы отчета об использовании инвестиционных ресурсов, включенных в регулируемые государством цены (тарифы) в сфере электроэнергетики и в сфере теплоснабжения»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Приказ ФАС России №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1288/18 от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13.09.2018 </a:t>
            </a:r>
            <a:r>
              <a: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«Об утверждении форм размещения информации в сфере теплоснабжения, водоснабжения и водоотведения, в области обращения с твердыми коммунальными отходами, подлежащей раскрытию в федеральной государственной информационной системе «ЕИАС «Федеральный орган регулирования - региональные органы регулирования - субъекты регулирования»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1100" dirty="0">
              <a:latin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51279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2685" y="1484784"/>
            <a:ext cx="8965817" cy="864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36B1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Перечень НПА, содержащих обязательные требования,</a:t>
            </a:r>
          </a:p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оценка соблюдения которых является предметом регионального государственного контроля (надзора) в области регулирования цен (тарифов) в сфере водоснабжения и водоотведения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A5DD0A-3D51-4A37-A8F3-F80139C1AE39}"/>
              </a:ext>
            </a:extLst>
          </p:cNvPr>
          <p:cNvSpPr txBox="1"/>
          <p:nvPr/>
        </p:nvSpPr>
        <p:spPr>
          <a:xfrm>
            <a:off x="179512" y="2492896"/>
            <a:ext cx="8640960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Федеральный закон от 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07.12.2011 №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416-ФЗ 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«О водоснабжении и водоотведении»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Федеральный закон от 23.11.2009 № 261-ФЗ «Об энергосбережении и о повышении энергетической эффективности, и о внесении изменений в отдельные законодательные акты Российской Федерации»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lvl="0" indent="-1714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  <a:tab pos="13502005" algn="l"/>
              </a:tabLst>
            </a:pPr>
            <a:r>
              <a:rPr lang="ru-RU" sz="1200" dirty="0">
                <a:latin typeface="Times New Roman" panose="02020603050405020304" pitchFamily="18" charset="0"/>
              </a:rPr>
              <a:t>Постановление Правительства РФ от 17.01.2013 № 6 «О стандартах раскрытия информации в сфере водоснабжения и водоотведения» (документ утрачивает силу с 01.09.2023 в связи с изданием Постановления Правительства РФ от 26.01.2023 №108)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  <a:tab pos="13502005" algn="l"/>
              </a:tabLst>
            </a:pPr>
            <a:r>
              <a:rPr lang="ru-RU" sz="1200" dirty="0">
                <a:latin typeface="Times New Roman" panose="02020603050405020304" pitchFamily="18" charset="0"/>
              </a:rPr>
              <a:t>Постановление Правительства РФ от 26.01.2023 № 108 «О стандартах раскрытия информации в сфере водоснабжения и водоотведения» (вступает в силу с 01.09.2023)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Правительства РФ от 13.05.2013 № 406 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«О государственном регулировании тарифов в сфере водоснабжения и водоотведения»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Правительства РФ от 29.07.2013 № 641 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«Об инвестиционных и производственных программах организаций, осуществляющих деятельность в сфере водоснабжения и водоотведения»</a:t>
            </a: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Приказ ФСТ РФ от 27.12.2013 № 1746-э «Об утверждении Методических указаний по расчету регулируемых тарифов в сфере водоснабжения и водоотведения»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Приказ ФАС России от 13.09.2018 № 1288/18 «Об утверждении форм размещения информации в сфере теплоснабжения, водоснабжения и водоотведения, в области обращения с твердыми коммунальными отходами, подлежащей раскрытию в федеральной государственной информационной системе "ЕИАС "Федеральный орган регулирования - региональные органы регулирования - субъекты регулирования»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22949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87391B2-B9F1-4DB2-A51A-02855D914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960440"/>
          </a:xfrm>
        </p:spPr>
        <p:txBody>
          <a:bodyPr>
            <a:no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назначить ответственное лицо за раскрытие информации в федеральной государственной информационной системе ЕИАС;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порядок раскрытия информации в федеральной государственной информационной системе ЕИАС;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отслеживать изменения НПА;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отслеживать информацию, публикуемую на официальном сайте Службы;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возникновении вопросов, связанных с соблюдением обязательных требований, обращаться за консультацией к должностным лицам Службы.</a:t>
            </a:r>
          </a:p>
        </p:txBody>
      </p:sp>
      <p:sp>
        <p:nvSpPr>
          <p:cNvPr id="6" name="Скругленный прямоугольник 3">
            <a:extLst>
              <a:ext uri="{FF2B5EF4-FFF2-40B4-BE49-F238E27FC236}">
                <a16:creationId xmlns:a16="http://schemas.microsoft.com/office/drawing/2014/main" id="{86A4DB4D-388A-4216-92C8-1A2F2CB2ADCB}"/>
              </a:ext>
            </a:extLst>
          </p:cNvPr>
          <p:cNvSpPr/>
          <p:nvPr/>
        </p:nvSpPr>
        <p:spPr>
          <a:xfrm>
            <a:off x="52685" y="1484784"/>
            <a:ext cx="8965817" cy="864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236B1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рекомендации, направленные на исключение фактов нарушения обязательных требований:</a:t>
            </a:r>
          </a:p>
        </p:txBody>
      </p:sp>
    </p:spTree>
    <p:extLst>
      <p:ext uri="{BB962C8B-B14F-4D97-AF65-F5344CB8AC3E}">
        <p14:creationId xmlns:p14="http://schemas.microsoft.com/office/powerpoint/2010/main" val="2999085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9B5B46-79AC-717F-074A-6C25C5507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ИНФОРМАЦИИ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Утрачивают силу с 01.09.2023              Вступают в силу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с 01.09.2023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AFB09A-1DAA-B328-6B7F-F2017FD0F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77" t="24664" r="13736" b="34978"/>
          <a:stretch/>
        </p:blipFill>
        <p:spPr bwMode="auto">
          <a:xfrm>
            <a:off x="416467" y="2780928"/>
            <a:ext cx="8115974" cy="2724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54097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1641</Words>
  <Application>Microsoft Office PowerPoint</Application>
  <PresentationFormat>Экран (4:3)</PresentationFormat>
  <Paragraphs>135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Троян Г В</dc:creator>
  <cp:lastModifiedBy>User</cp:lastModifiedBy>
  <cp:revision>178</cp:revision>
  <cp:lastPrinted>2023-03-30T08:19:33Z</cp:lastPrinted>
  <dcterms:created xsi:type="dcterms:W3CDTF">2018-01-13T06:36:25Z</dcterms:created>
  <dcterms:modified xsi:type="dcterms:W3CDTF">2023-03-30T09:10:23Z</dcterms:modified>
</cp:coreProperties>
</file>