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4"/>
  </p:notesMasterIdLst>
  <p:sldIdLst>
    <p:sldId id="258" r:id="rId3"/>
    <p:sldId id="294" r:id="rId4"/>
    <p:sldId id="295" r:id="rId5"/>
    <p:sldId id="305" r:id="rId6"/>
    <p:sldId id="327" r:id="rId7"/>
    <p:sldId id="273" r:id="rId8"/>
    <p:sldId id="328" r:id="rId9"/>
    <p:sldId id="330" r:id="rId10"/>
    <p:sldId id="329" r:id="rId11"/>
    <p:sldId id="306" r:id="rId12"/>
    <p:sldId id="296" r:id="rId13"/>
    <p:sldId id="331" r:id="rId14"/>
    <p:sldId id="281" r:id="rId15"/>
    <p:sldId id="292" r:id="rId16"/>
    <p:sldId id="309" r:id="rId17"/>
    <p:sldId id="307" r:id="rId18"/>
    <p:sldId id="293" r:id="rId19"/>
    <p:sldId id="308" r:id="rId20"/>
    <p:sldId id="314" r:id="rId21"/>
    <p:sldId id="315" r:id="rId22"/>
    <p:sldId id="321" r:id="rId23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&#1047;&#1072;&#1082;&#1086;&#1085;&#1086;&#1076;&#1072;&#1090;&#1077;&#1083;&#1100;&#1085;&#1086;&#1077;%20&#1057;&#1086;&#1073;&#1088;&#1072;&#1085;&#1080;&#1077;\&#1084;&#1072;&#1088;&#1090;_2022\&#1057;&#1087;&#1088;&#1072;&#1074;&#1082;&#1072;_&#1047;&#1072;&#1082;&#1089;&#1086;&#1073;&#1088;&#1072;&#1085;&#1080;&#1077;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&#1047;&#1072;&#1082;&#1086;&#1085;&#1086;&#1076;&#1072;&#1090;&#1077;&#1083;&#1100;&#1085;&#1086;&#1077;%20&#1057;&#1086;&#1073;&#1088;&#1072;&#1085;&#1080;&#1077;\&#1084;&#1072;&#1088;&#1090;_2022\&#1057;&#1087;&#1088;&#1072;&#1074;&#1082;&#1072;_&#1047;&#1072;&#1082;&#1089;&#1086;&#1073;&#1088;&#1072;&#1085;&#1080;&#1077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&#1043;&#1054;&#1044;&#1054;&#1042;&#1067;&#1045;%20&#1054;&#1058;&#1063;&#1045;&#1058;&#1067;\&#1050;_&#1087;&#1088;&#1077;&#1079;&#1077;&#1085;&#1090;&#1072;&#1094;&#1080;&#1080;%20&#1090;&#1072;&#1088;&#1080;&#1092;&#1099;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&#1048;&#1055;&#1043;\&#1048;&#1055;&#1043;_2023\&#1043;&#1088;&#1072;&#1092;&#1080;&#1082;&#1080;_&#1048;&#1055;&#1043;&#1085;&#1072;202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&#1048;&#1055;&#1043;\&#1048;&#1055;&#1043;_2023\&#1043;&#1088;&#1072;&#1092;&#1080;&#1082;&#1080;_&#1048;&#1055;&#1043;&#1085;&#1072;202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&#1047;&#1072;&#1082;&#1086;&#1085;&#1086;&#1076;&#1072;&#1090;&#1077;&#1083;&#1100;&#1085;&#1086;&#1077;%20&#1057;&#1086;&#1073;&#1088;&#1072;&#1085;&#1080;&#1077;\&#1084;&#1072;&#1088;&#1090;_2022\&#1057;&#1087;&#1088;&#1072;&#1074;&#1082;&#1072;_&#1047;&#1072;&#1082;&#1089;&#1086;&#1073;&#1088;&#1072;&#1085;&#1080;&#107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&#1047;&#1072;&#1082;&#1086;&#1085;&#1086;&#1076;&#1072;&#1090;&#1077;&#1083;&#1100;&#1085;&#1086;&#1077;%20&#1057;&#1086;&#1073;&#1088;&#1072;&#1085;&#1080;&#1077;\&#1084;&#1072;&#1088;&#1090;_2022\&#1057;&#1087;&#1088;&#1072;&#1074;&#1082;&#1072;_&#1047;&#1072;&#1082;&#1089;&#1086;&#1073;&#1088;&#1072;&#1085;&#1080;&#107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&#1047;&#1072;&#1082;&#1086;&#1085;&#1086;&#1076;&#1072;&#1090;&#1077;&#1083;&#1100;&#1085;&#1086;&#1077;%20&#1057;&#1086;&#1073;&#1088;&#1072;&#1085;&#1080;&#1077;\&#1084;&#1072;&#1088;&#1090;_2022\&#1057;&#1087;&#1088;&#1072;&#1074;&#1082;&#1072;_&#1047;&#1072;&#1082;&#1089;&#1086;&#1073;&#1088;&#1072;&#1085;&#1080;&#1077;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&#1047;&#1072;&#1082;&#1086;&#1085;&#1086;&#1076;&#1072;&#1090;&#1077;&#1083;&#1100;&#1085;&#1086;&#1077;%20&#1057;&#1086;&#1073;&#1088;&#1072;&#1085;&#1080;&#1077;\&#1084;&#1072;&#1088;&#1090;_2022\&#1057;&#1087;&#1088;&#1072;&#1074;&#1082;&#1072;_&#1047;&#1072;&#1082;&#1089;&#1086;&#1073;&#1088;&#1072;&#1085;&#1080;&#1077;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Admin\Documents\&#1047;&#1072;&#1082;&#1086;&#1085;&#1086;&#1076;&#1072;&#1090;&#1077;&#1083;&#1100;&#1085;&#1086;&#1077;%20&#1057;&#1086;&#1073;&#1088;&#1072;&#1085;&#1080;&#1077;\&#1084;&#1072;&#1088;&#1090;_2022\&#1057;&#1087;&#1088;&#1072;&#1074;&#1082;&#1072;_&#1047;&#1072;&#1082;&#1089;&#1086;&#1073;&#1088;&#1072;&#1085;&#1080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67516131364593E-2"/>
          <c:y val="7.1066460660306363E-2"/>
          <c:w val="0.56663435103330673"/>
          <c:h val="0.8621504460267046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A03-4D8C-9457-746BECC7ABB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A03-4D8C-9457-746BECC7ABB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A03-4D8C-9457-746BECC7ABB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A03-4D8C-9457-746BECC7ABB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A03-4D8C-9457-746BECC7ABB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A03-4D8C-9457-746BECC7ABB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EA03-4D8C-9457-746BECC7AB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A03-4D8C-9457-746BECC7ABBC}"/>
                </c:ext>
              </c:extLst>
            </c:dLbl>
            <c:dLbl>
              <c:idx val="1"/>
              <c:layout>
                <c:manualLayout>
                  <c:x val="-8.3985377286121654E-2"/>
                  <c:y val="-0.1327843877668377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A03-4D8C-9457-746BECC7AB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245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A03-4D8C-9457-746BECC7ABB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A03-4D8C-9457-746BECC7ABBC}"/>
                </c:ext>
              </c:extLst>
            </c:dLbl>
            <c:dLbl>
              <c:idx val="4"/>
              <c:layout>
                <c:manualLayout>
                  <c:x val="1.9596588033428373E-2"/>
                  <c:y val="-8.56673469463469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03-4D8C-9457-746BECC7AB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A03-4D8C-9457-746BECC7ABB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Лист1!$A$1:$A$7</c:f>
              <c:strCache>
                <c:ptCount val="7"/>
                <c:pt idx="0">
                  <c:v>Электроэнергетика</c:v>
                </c:pt>
                <c:pt idx="1">
                  <c:v>Теплоэнергетика</c:v>
                </c:pt>
                <c:pt idx="2">
                  <c:v>Водоснабжение, водоотведение</c:v>
                </c:pt>
                <c:pt idx="3">
                  <c:v>Обращение с ТКО</c:v>
                </c:pt>
                <c:pt idx="4">
                  <c:v>Газоснабжение</c:v>
                </c:pt>
                <c:pt idx="5">
                  <c:v>Перевозка пассажиров автотранспортом</c:v>
                </c:pt>
                <c:pt idx="6">
                  <c:v>Перевозка пассажиров ж/д транспортом в пригородном сообщении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27</c:v>
                </c:pt>
                <c:pt idx="1">
                  <c:v>236</c:v>
                </c:pt>
                <c:pt idx="2">
                  <c:v>302</c:v>
                </c:pt>
                <c:pt idx="3">
                  <c:v>20</c:v>
                </c:pt>
                <c:pt idx="4">
                  <c:v>5</c:v>
                </c:pt>
                <c:pt idx="5">
                  <c:v>79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03-4D8C-9457-746BECC7A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240107360205122"/>
          <c:y val="2.2002405949256343E-2"/>
          <c:w val="0.3509321274708454"/>
          <c:h val="0.93863407699037626"/>
        </c:manualLayout>
      </c:layout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Динамика учтенных цен на дрова руб./м3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388230415249119"/>
          <c:y val="0.14556866372261867"/>
          <c:w val="0.85342349475032231"/>
          <c:h val="0.6941530119061653"/>
        </c:manualLayout>
      </c:layout>
      <c:lineChart>
        <c:grouping val="standard"/>
        <c:varyColors val="0"/>
        <c:ser>
          <c:idx val="0"/>
          <c:order val="0"/>
          <c:tx>
            <c:strRef>
              <c:f>'цены топлива'!$A$10:$B$10</c:f>
              <c:strCache>
                <c:ptCount val="2"/>
                <c:pt idx="0">
                  <c:v>Дрова</c:v>
                </c:pt>
                <c:pt idx="1">
                  <c:v>руб/м3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33-409C-8CE5-117D745B7CD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33-409C-8CE5-117D745B7CD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33-409C-8CE5-117D745B7CD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33-409C-8CE5-117D745B7CDA}"/>
                </c:ext>
              </c:extLst>
            </c:dLbl>
            <c:dLbl>
              <c:idx val="4"/>
              <c:layout>
                <c:manualLayout>
                  <c:x val="-5.3499601795396083E-2"/>
                  <c:y val="5.7581225800016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33-409C-8CE5-117D745B7CDA}"/>
                </c:ext>
              </c:extLst>
            </c:dLbl>
            <c:dLbl>
              <c:idx val="5"/>
              <c:layout>
                <c:manualLayout>
                  <c:x val="-2.3777600797953817E-2"/>
                  <c:y val="5.7581225800016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33-409C-8CE5-117D745B7CDA}"/>
                </c:ext>
              </c:extLst>
            </c:dLbl>
            <c:dLbl>
              <c:idx val="6"/>
              <c:layout>
                <c:manualLayout>
                  <c:x val="-1.1888800398976909E-2"/>
                  <c:y val="-3.1989569888897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33-409C-8CE5-117D745B7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('цены топлива'!$D$6,'цены топлива'!$F$6,'цены топлива'!$H$6,'цены топлива'!$K$6,'цены топлива'!$N$6,'цены топлива'!$P$6,'цены топлива'!$S$6)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('цены топлива'!$D$10,'цены топлива'!$F$10,'цены топлива'!$H$10,'цены топлива'!$K$10,'цены топлива'!$N$10,'цены топлива'!$P$10,'цены топлива'!$S$10)</c:f>
              <c:numCache>
                <c:formatCode>#,##0</c:formatCode>
                <c:ptCount val="7"/>
                <c:pt idx="0">
                  <c:v>734.23572076009111</c:v>
                </c:pt>
                <c:pt idx="1">
                  <c:v>799.56053750462104</c:v>
                </c:pt>
                <c:pt idx="2">
                  <c:v>1001.1442958373351</c:v>
                </c:pt>
                <c:pt idx="3">
                  <c:v>1081.7532481782255</c:v>
                </c:pt>
                <c:pt idx="4">
                  <c:v>1058.2692830221545</c:v>
                </c:pt>
                <c:pt idx="5">
                  <c:v>1083.5117182455595</c:v>
                </c:pt>
                <c:pt idx="6">
                  <c:v>1212.8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33-409C-8CE5-117D745B7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387128"/>
        <c:axId val="514386472"/>
      </c:lineChart>
      <c:catAx>
        <c:axId val="51438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386472"/>
        <c:crosses val="autoZero"/>
        <c:auto val="1"/>
        <c:lblAlgn val="ctr"/>
        <c:lblOffset val="100"/>
        <c:noMultiLvlLbl val="0"/>
      </c:catAx>
      <c:valAx>
        <c:axId val="514386472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38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effectLst/>
              </a:rPr>
              <a:t>Структура учтенной выручки в сфере водоснабжения при регулировании на 2023 г.</a:t>
            </a:r>
            <a:endParaRPr lang="ru-RU" sz="14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5786445730036378"/>
          <c:w val="0.92222222222222228"/>
          <c:h val="0.48034453921951137"/>
        </c:manualLayout>
      </c:layout>
      <c:pie3DChart>
        <c:varyColors val="1"/>
        <c:ser>
          <c:idx val="0"/>
          <c:order val="0"/>
          <c:tx>
            <c:strRef>
              <c:f>'структура вода'!$A$31</c:f>
              <c:strCache>
                <c:ptCount val="1"/>
                <c:pt idx="0">
                  <c:v>% к итогу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07B-4E1A-84C4-3CA26445FB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07B-4E1A-84C4-3CA26445FB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07B-4E1A-84C4-3CA26445FB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07B-4E1A-84C4-3CA26445FB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07B-4E1A-84C4-3CA26445FB3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07B-4E1A-84C4-3CA26445FB30}"/>
              </c:ext>
            </c:extLst>
          </c:dPt>
          <c:dLbls>
            <c:dLbl>
              <c:idx val="0"/>
              <c:layout>
                <c:manualLayout>
                  <c:x val="-3.8365266841644798E-2"/>
                  <c:y val="-0.346875328070684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67,9%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07B-4E1A-84C4-3CA26445FB30}"/>
                </c:ext>
              </c:extLst>
            </c:dLbl>
            <c:dLbl>
              <c:idx val="1"/>
              <c:layout>
                <c:manualLayout>
                  <c:x val="-3.1586395450568676E-2"/>
                  <c:y val="-4.1890681369902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07B-4E1A-84C4-3CA26445FB30}"/>
                </c:ext>
              </c:extLst>
            </c:dLbl>
            <c:dLbl>
              <c:idx val="2"/>
              <c:layout>
                <c:manualLayout>
                  <c:x val="-5.7633967629046372E-2"/>
                  <c:y val="4.14825246455691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07B-4E1A-84C4-3CA26445FB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07B-4E1A-84C4-3CA26445FB3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07B-4E1A-84C4-3CA26445FB30}"/>
                </c:ext>
              </c:extLst>
            </c:dLbl>
            <c:dLbl>
              <c:idx val="5"/>
              <c:layout>
                <c:manualLayout>
                  <c:x val="5.5705599300087491E-2"/>
                  <c:y val="-9.187123832722460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07B-4E1A-84C4-3CA26445FB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('структура вода'!$C$29,'структура вода'!$G$29,'структура вода'!$K$29,'структура вода'!$L$29,'структура вода'!$M$29,'структура вода'!$O$29)</c:f>
              <c:strCache>
                <c:ptCount val="6"/>
                <c:pt idx="0">
                  <c:v>Операционные расходы</c:v>
                </c:pt>
                <c:pt idx="1">
                  <c:v>Неподконтрольные расходы</c:v>
                </c:pt>
                <c:pt idx="2">
                  <c:v>Расходы на энергоресурсы</c:v>
                </c:pt>
                <c:pt idx="3">
                  <c:v>Амортизация</c:v>
                </c:pt>
                <c:pt idx="4">
                  <c:v>Прибыль</c:v>
                </c:pt>
                <c:pt idx="5">
                  <c:v>Корректировки</c:v>
                </c:pt>
              </c:strCache>
            </c:strRef>
          </c:cat>
          <c:val>
            <c:numRef>
              <c:f>('структура вода'!$C$31,'структура вода'!$G$31,'структура вода'!$K$31,'структура вода'!$L$31,'структура вода'!$M$31,'структура вода'!$O$31)</c:f>
              <c:numCache>
                <c:formatCode>0.0%</c:formatCode>
                <c:ptCount val="6"/>
                <c:pt idx="0">
                  <c:v>0.66694776938741951</c:v>
                </c:pt>
                <c:pt idx="1">
                  <c:v>6.1945921337473939E-2</c:v>
                </c:pt>
                <c:pt idx="2">
                  <c:v>0.22674816359983355</c:v>
                </c:pt>
                <c:pt idx="3">
                  <c:v>2.0846707451481948E-2</c:v>
                </c:pt>
                <c:pt idx="4">
                  <c:v>1.3412801497543647E-2</c:v>
                </c:pt>
                <c:pt idx="5">
                  <c:v>1.0098636726247306E-2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7B-4E1A-84C4-3CA26445F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effectLst/>
              </a:rPr>
              <a:t>Структура учтенной выручки в сфере водоотведения при регулировании на 2023 г.</a:t>
            </a:r>
            <a:endParaRPr lang="ru-RU" sz="14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611111111111113E-2"/>
          <c:y val="0.26359102490992936"/>
          <c:w val="0.92638888888888893"/>
          <c:h val="0.49816430598636002"/>
        </c:manualLayout>
      </c:layout>
      <c:pie3DChart>
        <c:varyColors val="1"/>
        <c:ser>
          <c:idx val="0"/>
          <c:order val="0"/>
          <c:tx>
            <c:strRef>
              <c:f>'структура вода'!$A$34</c:f>
              <c:strCache>
                <c:ptCount val="1"/>
                <c:pt idx="0">
                  <c:v>% к итогу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CA-4B18-979A-E284730D72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CA-4B18-979A-E284730D72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3CA-4B18-979A-E284730D72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3CA-4B18-979A-E284730D72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3CA-4B18-979A-E284730D72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3CA-4B18-979A-E284730D7225}"/>
              </c:ext>
            </c:extLst>
          </c:dPt>
          <c:dLbls>
            <c:dLbl>
              <c:idx val="0"/>
              <c:layout>
                <c:manualLayout>
                  <c:x val="5.0608267716535434E-2"/>
                  <c:y val="-8.15890009987704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3CA-4B18-979A-E284730D72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3CA-4B18-979A-E284730D7225}"/>
                </c:ext>
              </c:extLst>
            </c:dLbl>
            <c:dLbl>
              <c:idx val="2"/>
              <c:layout>
                <c:manualLayout>
                  <c:x val="9.54899387576553E-3"/>
                  <c:y val="-4.1345802032481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3CA-4B18-979A-E284730D722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3CA-4B18-979A-E284730D722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3CA-4B18-979A-E284730D722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3CA-4B18-979A-E284730D7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('структура вода'!$C$29,'структура вода'!$G$29,'структура вода'!$K$29,'структура вода'!$L$29,'структура вода'!$M$29,'структура вода'!$O$29)</c:f>
              <c:strCache>
                <c:ptCount val="6"/>
                <c:pt idx="0">
                  <c:v>Операционные расходы</c:v>
                </c:pt>
                <c:pt idx="1">
                  <c:v>Неподконтрольные расходы</c:v>
                </c:pt>
                <c:pt idx="2">
                  <c:v>Расходы на энергоресурсы</c:v>
                </c:pt>
                <c:pt idx="3">
                  <c:v>Амортизация</c:v>
                </c:pt>
                <c:pt idx="4">
                  <c:v>Прибыль</c:v>
                </c:pt>
                <c:pt idx="5">
                  <c:v>Корректировки</c:v>
                </c:pt>
              </c:strCache>
            </c:strRef>
          </c:cat>
          <c:val>
            <c:numRef>
              <c:f>('структура вода'!$C$34,'структура вода'!$G$34,'структура вода'!$K$34,'структура вода'!$L$34,'структура вода'!$M$34,'структура вода'!$O$34)</c:f>
              <c:numCache>
                <c:formatCode>0.0%</c:formatCode>
                <c:ptCount val="6"/>
                <c:pt idx="0">
                  <c:v>0.64270813968528295</c:v>
                </c:pt>
                <c:pt idx="1">
                  <c:v>5.5446835148049323E-2</c:v>
                </c:pt>
                <c:pt idx="2">
                  <c:v>0.20735638172431994</c:v>
                </c:pt>
                <c:pt idx="3">
                  <c:v>3.4774923272148504E-2</c:v>
                </c:pt>
                <c:pt idx="4">
                  <c:v>2.5888948783025729E-2</c:v>
                </c:pt>
                <c:pt idx="5">
                  <c:v>3.3824771387173484E-2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3CA-4B18-979A-E284730D7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Динамика учтенных объемов оказанных услуг в тарифах по водоснабжению и водоотведению, млн. м3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'динамика объемов вода'!$A$3</c:f>
              <c:strCache>
                <c:ptCount val="1"/>
                <c:pt idx="0">
                  <c:v>Водоснабжение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326798938049041E-2"/>
                  <c:y val="-4.336710883664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CA-449C-9F49-8224D7E44ECE}"/>
                </c:ext>
              </c:extLst>
            </c:dLbl>
            <c:dLbl>
              <c:idx val="1"/>
              <c:layout>
                <c:manualLayout>
                  <c:x val="-2.4326798938049086E-2"/>
                  <c:y val="-5.7822811782194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CA-449C-9F49-8224D7E44ECE}"/>
                </c:ext>
              </c:extLst>
            </c:dLbl>
            <c:dLbl>
              <c:idx val="2"/>
              <c:layout>
                <c:manualLayout>
                  <c:x val="-2.5847223871677094E-2"/>
                  <c:y val="-4.8185676485162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CA-449C-9F49-8224D7E44ECE}"/>
                </c:ext>
              </c:extLst>
            </c:dLbl>
            <c:dLbl>
              <c:idx val="3"/>
              <c:layout>
                <c:manualLayout>
                  <c:x val="-2.5847223871677205E-2"/>
                  <c:y val="-4.336710883664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CA-449C-9F49-8224D7E44ECE}"/>
                </c:ext>
              </c:extLst>
            </c:dLbl>
            <c:dLbl>
              <c:idx val="4"/>
              <c:layout>
                <c:manualLayout>
                  <c:x val="-2.4326798938049028E-2"/>
                  <c:y val="-5.3004244133678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CA-449C-9F49-8224D7E44E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'динамика объемов вода'!$B$2:$G$2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'динамика объемов вода'!$B$3:$G$3</c:f>
              <c:numCache>
                <c:formatCode>General</c:formatCode>
                <c:ptCount val="6"/>
                <c:pt idx="0">
                  <c:v>29.38</c:v>
                </c:pt>
                <c:pt idx="1">
                  <c:v>26.32</c:v>
                </c:pt>
                <c:pt idx="2">
                  <c:v>27.55</c:v>
                </c:pt>
                <c:pt idx="3">
                  <c:v>27.24</c:v>
                </c:pt>
                <c:pt idx="4">
                  <c:v>25.71</c:v>
                </c:pt>
                <c:pt idx="5">
                  <c:v>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CA-449C-9F49-8224D7E44ECE}"/>
            </c:ext>
          </c:extLst>
        </c:ser>
        <c:ser>
          <c:idx val="1"/>
          <c:order val="1"/>
          <c:tx>
            <c:strRef>
              <c:f>'динамика объемов вода'!$A$4</c:f>
              <c:strCache>
                <c:ptCount val="1"/>
                <c:pt idx="0">
                  <c:v>Водоотведение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040825923556386E-2"/>
                  <c:y val="4.6357276682154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CA-449C-9F49-8224D7E44ECE}"/>
                </c:ext>
              </c:extLst>
            </c:dLbl>
            <c:dLbl>
              <c:idx val="1"/>
              <c:layout>
                <c:manualLayout>
                  <c:x val="-3.3449348539817417E-2"/>
                  <c:y val="3.8548541188129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CA-449C-9F49-8224D7E44ECE}"/>
                </c:ext>
              </c:extLst>
            </c:dLbl>
            <c:dLbl>
              <c:idx val="2"/>
              <c:layout>
                <c:manualLayout>
                  <c:x val="-2.2806374004420964E-2"/>
                  <c:y val="4.818567648516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CA-449C-9F49-8224D7E44ECE}"/>
                </c:ext>
              </c:extLst>
            </c:dLbl>
            <c:dLbl>
              <c:idx val="3"/>
              <c:layout>
                <c:manualLayout>
                  <c:x val="-1.9765524137164835E-2"/>
                  <c:y val="5.7822811782194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CA-449C-9F49-8224D7E44ECE}"/>
                </c:ext>
              </c:extLst>
            </c:dLbl>
            <c:dLbl>
              <c:idx val="4"/>
              <c:layout>
                <c:manualLayout>
                  <c:x val="-1.0642974535396451E-2"/>
                  <c:y val="4.8185676485162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CA-449C-9F49-8224D7E44EC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68C-4E74-A251-8B795C7363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'динамика объемов вода'!$B$2:$G$2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'динамика объемов вода'!$B$4:$G$4</c:f>
              <c:numCache>
                <c:formatCode>General</c:formatCode>
                <c:ptCount val="6"/>
                <c:pt idx="0">
                  <c:v>22.11</c:v>
                </c:pt>
                <c:pt idx="1">
                  <c:v>18.84</c:v>
                </c:pt>
                <c:pt idx="2">
                  <c:v>18.579999999999998</c:v>
                </c:pt>
                <c:pt idx="3">
                  <c:v>19.82</c:v>
                </c:pt>
                <c:pt idx="4">
                  <c:v>17.690000000000001</c:v>
                </c:pt>
                <c:pt idx="5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CA-449C-9F49-8224D7E44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025152"/>
        <c:axId val="520024824"/>
      </c:lineChart>
      <c:catAx>
        <c:axId val="52002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0024824"/>
        <c:crosses val="autoZero"/>
        <c:auto val="1"/>
        <c:lblAlgn val="ctr"/>
        <c:lblOffset val="100"/>
        <c:noMultiLvlLbl val="0"/>
      </c:catAx>
      <c:valAx>
        <c:axId val="520024824"/>
        <c:scaling>
          <c:orientation val="minMax"/>
          <c:max val="32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002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6.666666666666666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CB-4F7E-A7CD-C7B3827691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20 717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962-432D-BE5D-45817760FF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5 091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962-432D-BE5D-45817760FF2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(Лист1!$A$21:$A$23,Лист1!$A$25:$A$26)</c:f>
              <c:strCache>
                <c:ptCount val="5"/>
                <c:pt idx="0">
                  <c:v>Электроэнергетика</c:v>
                </c:pt>
                <c:pt idx="1">
                  <c:v>Газоснабжение</c:v>
                </c:pt>
                <c:pt idx="2">
                  <c:v>Теплоэнергетика</c:v>
                </c:pt>
                <c:pt idx="3">
                  <c:v>Водоснабжение, водоотведение</c:v>
                </c:pt>
                <c:pt idx="4">
                  <c:v>Обращение с ТКО</c:v>
                </c:pt>
              </c:strCache>
            </c:strRef>
          </c:cat>
          <c:val>
            <c:numRef>
              <c:f>(Лист1!$C$21:$C$23,Лист1!$C$25:$C$26)</c:f>
              <c:numCache>
                <c:formatCode>#,##0</c:formatCode>
                <c:ptCount val="5"/>
                <c:pt idx="0">
                  <c:v>16151.7</c:v>
                </c:pt>
                <c:pt idx="1">
                  <c:v>2257.239</c:v>
                </c:pt>
                <c:pt idx="2">
                  <c:v>19875</c:v>
                </c:pt>
                <c:pt idx="3">
                  <c:v>4622.4549999999999</c:v>
                </c:pt>
                <c:pt idx="4">
                  <c:v>2299.1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CB-4F7E-A7CD-C7B382769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Плата за коммунальные услуги до внесения</a:t>
            </a:r>
            <a:r>
              <a:rPr lang="ru-RU" sz="1400" b="1" baseline="0" dirty="0"/>
              <a:t> изменений в законодательство</a:t>
            </a:r>
            <a:endParaRPr lang="ru-RU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Платеж за коммунальные услуги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Лист1!$B$2:$G$2</c:f>
              <c:numCache>
                <c:formatCode>m/d/yyyy</c:formatCode>
                <c:ptCount val="6"/>
                <c:pt idx="0">
                  <c:v>44562</c:v>
                </c:pt>
                <c:pt idx="1">
                  <c:v>44743</c:v>
                </c:pt>
                <c:pt idx="2">
                  <c:v>44927</c:v>
                </c:pt>
                <c:pt idx="3">
                  <c:v>45108</c:v>
                </c:pt>
                <c:pt idx="4">
                  <c:v>45292</c:v>
                </c:pt>
                <c:pt idx="5">
                  <c:v>45474</c:v>
                </c:pt>
              </c:numCache>
            </c:num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100</c:v>
                </c:pt>
                <c:pt idx="1">
                  <c:v>104</c:v>
                </c:pt>
                <c:pt idx="2">
                  <c:v>104</c:v>
                </c:pt>
                <c:pt idx="3">
                  <c:v>114</c:v>
                </c:pt>
                <c:pt idx="4">
                  <c:v>114</c:v>
                </c:pt>
                <c:pt idx="5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4E-41B9-B29A-655433B31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127384"/>
        <c:axId val="538122136"/>
      </c:lineChart>
      <c:dateAx>
        <c:axId val="5381273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122136"/>
        <c:crosses val="autoZero"/>
        <c:auto val="1"/>
        <c:lblOffset val="100"/>
        <c:baseTimeUnit val="months"/>
        <c:majorUnit val="6"/>
        <c:majorTimeUnit val="months"/>
      </c:dateAx>
      <c:valAx>
        <c:axId val="538122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8127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Плата за коммунальные услуги с учетом нового Постановления Правительства РФ №2053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Платеж за коммунальные услуги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Лист1!$B$6:$G$6</c:f>
              <c:numCache>
                <c:formatCode>m/d/yyyy</c:formatCode>
                <c:ptCount val="6"/>
                <c:pt idx="0">
                  <c:v>44562</c:v>
                </c:pt>
                <c:pt idx="1">
                  <c:v>44743</c:v>
                </c:pt>
                <c:pt idx="2">
                  <c:v>44896</c:v>
                </c:pt>
                <c:pt idx="3">
                  <c:v>45108</c:v>
                </c:pt>
                <c:pt idx="4">
                  <c:v>45292</c:v>
                </c:pt>
                <c:pt idx="5">
                  <c:v>45474</c:v>
                </c:pt>
              </c:numCache>
            </c:numRef>
          </c:cat>
          <c:val>
            <c:numRef>
              <c:f>Лист1!$B$7:$G$7</c:f>
              <c:numCache>
                <c:formatCode>General</c:formatCode>
                <c:ptCount val="6"/>
                <c:pt idx="0">
                  <c:v>100</c:v>
                </c:pt>
                <c:pt idx="1">
                  <c:v>104</c:v>
                </c:pt>
                <c:pt idx="2">
                  <c:v>114</c:v>
                </c:pt>
                <c:pt idx="3">
                  <c:v>114</c:v>
                </c:pt>
                <c:pt idx="4">
                  <c:v>114</c:v>
                </c:pt>
                <c:pt idx="5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85-482A-B2FA-D62655954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3666328"/>
        <c:axId val="543659112"/>
      </c:lineChart>
      <c:dateAx>
        <c:axId val="5436663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3659112"/>
        <c:crosses val="autoZero"/>
        <c:auto val="1"/>
        <c:lblOffset val="100"/>
        <c:baseTimeUnit val="months"/>
        <c:majorUnit val="6"/>
        <c:majorTimeUnit val="months"/>
      </c:dateAx>
      <c:valAx>
        <c:axId val="543659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3666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350" b="1" dirty="0"/>
              <a:t>Структура формирования затрат по организациям "малой энергетики" на 2023 г.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026371754089291E-2"/>
          <c:y val="0.22439829039802572"/>
          <c:w val="0.93550977601854723"/>
          <c:h val="0.56733034405404958"/>
        </c:manualLayout>
      </c:layout>
      <c:pie3DChart>
        <c:varyColors val="1"/>
        <c:ser>
          <c:idx val="0"/>
          <c:order val="0"/>
          <c:tx>
            <c:strRef>
              <c:f>'структура тепло мэ'!$A$7</c:f>
              <c:strCache>
                <c:ptCount val="1"/>
                <c:pt idx="0">
                  <c:v>Кировская область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40-4A9B-A12E-0E49D0ADDB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140-4A9B-A12E-0E49D0ADDB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140-4A9B-A12E-0E49D0ADDB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140-4A9B-A12E-0E49D0ADDB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140-4A9B-A12E-0E49D0ADDB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140-4A9B-A12E-0E49D0ADDB06}"/>
              </c:ext>
            </c:extLst>
          </c:dPt>
          <c:dLbls>
            <c:dLbl>
              <c:idx val="0"/>
              <c:layout>
                <c:manualLayout>
                  <c:x val="-6.199288042069389E-2"/>
                  <c:y val="-3.4366092036714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140-4A9B-A12E-0E49D0ADDB06}"/>
                </c:ext>
              </c:extLst>
            </c:dLbl>
            <c:dLbl>
              <c:idx val="1"/>
              <c:layout>
                <c:manualLayout>
                  <c:x val="-7.1033079657815912E-2"/>
                  <c:y val="5.21639757080516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140-4A9B-A12E-0E49D0ADDB06}"/>
                </c:ext>
              </c:extLst>
            </c:dLbl>
            <c:dLbl>
              <c:idx val="2"/>
              <c:layout>
                <c:manualLayout>
                  <c:x val="7.3593321514604071E-2"/>
                  <c:y val="8.4064534830358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140-4A9B-A12E-0E49D0ADDB06}"/>
                </c:ext>
              </c:extLst>
            </c:dLbl>
            <c:dLbl>
              <c:idx val="3"/>
              <c:layout>
                <c:manualLayout>
                  <c:x val="-1.0590489945561605E-2"/>
                  <c:y val="1.4862062609090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40-4A9B-A12E-0E49D0ADD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('структура тепло мэ'!$B$6:$C$6,'структура тепло мэ'!$G$6,'структура тепло мэ'!$K$6:$M$6,'структура тепло мэ'!$O$6:$P$6)</c:f>
              <c:strCache>
                <c:ptCount val="6"/>
                <c:pt idx="0">
                  <c:v>Операционные расходы</c:v>
                </c:pt>
                <c:pt idx="1">
                  <c:v>Неподконтрольные расходы</c:v>
                </c:pt>
                <c:pt idx="2">
                  <c:v>Расходы на энергоресурсы</c:v>
                </c:pt>
                <c:pt idx="3">
                  <c:v>Прибыль</c:v>
                </c:pt>
                <c:pt idx="4">
                  <c:v>Корректировки</c:v>
                </c:pt>
                <c:pt idx="5">
                  <c:v>Транспортировка т/э</c:v>
                </c:pt>
              </c:strCache>
            </c:strRef>
          </c:cat>
          <c:val>
            <c:numRef>
              <c:f>('структура тепло мэ'!$B$7:$C$7,'структура тепло мэ'!$G$7,'структура тепло мэ'!$K$7:$M$7,'структура тепло мэ'!$O$7:$P$7)</c:f>
              <c:numCache>
                <c:formatCode>#\ ##0.0</c:formatCode>
                <c:ptCount val="6"/>
                <c:pt idx="0">
                  <c:v>1748510.8275631205</c:v>
                </c:pt>
                <c:pt idx="1">
                  <c:v>769800.17791942321</c:v>
                </c:pt>
                <c:pt idx="2">
                  <c:v>3326708.7363582104</c:v>
                </c:pt>
                <c:pt idx="3">
                  <c:v>123058.08067257908</c:v>
                </c:pt>
                <c:pt idx="4">
                  <c:v>123001.7529141199</c:v>
                </c:pt>
                <c:pt idx="5">
                  <c:v>75775.299999999988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140-4A9B-A12E-0E49D0ADDB06}"/>
            </c:ext>
          </c:extLst>
        </c:ser>
        <c:ser>
          <c:idx val="1"/>
          <c:order val="1"/>
          <c:tx>
            <c:strRef>
              <c:f>'структура тепло мэ'!$A$8</c:f>
              <c:strCache>
                <c:ptCount val="1"/>
                <c:pt idx="0">
                  <c:v>% к итогу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B140-4A9B-A12E-0E49D0ADDB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B140-4A9B-A12E-0E49D0ADDB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B140-4A9B-A12E-0E49D0ADDB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B140-4A9B-A12E-0E49D0ADDB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B140-4A9B-A12E-0E49D0ADDB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B140-4A9B-A12E-0E49D0ADDB06}"/>
              </c:ext>
            </c:extLst>
          </c:dPt>
          <c:cat>
            <c:strRef>
              <c:f>('структура тепло мэ'!$B$6:$C$6,'структура тепло мэ'!$G$6,'структура тепло мэ'!$K$6:$M$6,'структура тепло мэ'!$O$6:$P$6)</c:f>
              <c:strCache>
                <c:ptCount val="6"/>
                <c:pt idx="0">
                  <c:v>Операционные расходы</c:v>
                </c:pt>
                <c:pt idx="1">
                  <c:v>Неподконтрольные расходы</c:v>
                </c:pt>
                <c:pt idx="2">
                  <c:v>Расходы на энергоресурсы</c:v>
                </c:pt>
                <c:pt idx="3">
                  <c:v>Прибыль</c:v>
                </c:pt>
                <c:pt idx="4">
                  <c:v>Корректировки</c:v>
                </c:pt>
                <c:pt idx="5">
                  <c:v>Транспортировка т/э</c:v>
                </c:pt>
              </c:strCache>
            </c:strRef>
          </c:cat>
          <c:val>
            <c:numRef>
              <c:f>('структура тепло мэ'!$B$8:$C$8,'структура тепло мэ'!$G$8,'структура тепло мэ'!$K$8:$M$8,'структура тепло мэ'!$O$8:$P$8)</c:f>
              <c:numCache>
                <c:formatCode>0.0%</c:formatCode>
                <c:ptCount val="6"/>
                <c:pt idx="0">
                  <c:v>0.283533642818524</c:v>
                </c:pt>
                <c:pt idx="1">
                  <c:v>0.12482865147139773</c:v>
                </c:pt>
                <c:pt idx="2">
                  <c:v>0.53944981737998521</c:v>
                </c:pt>
                <c:pt idx="3">
                  <c:v>1.9954755407479794E-2</c:v>
                </c:pt>
                <c:pt idx="4">
                  <c:v>1.9945621455149633E-2</c:v>
                </c:pt>
                <c:pt idx="5">
                  <c:v>1.228751146746382E-2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140-4A9B-A12E-0E49D0ADD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Динамика изменения полезного отпуска теплоэнергии сторонним потребителям,  тыс. Гкал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481200740966823E-2"/>
          <c:y val="0.16107148249355344"/>
          <c:w val="0.8970228448071268"/>
          <c:h val="0.729917759594962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'структура тепло мэ'!$T$30</c:f>
              <c:strCache>
                <c:ptCount val="1"/>
                <c:pt idx="0">
                  <c:v>Полезный отпуск сторонним потребителям,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'структура тепло мэ'!$U$29:$Z$29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'структура тепло мэ'!$U$30:$Z$30</c:f>
            </c:numRef>
          </c:val>
          <c:extLst>
            <c:ext xmlns:c16="http://schemas.microsoft.com/office/drawing/2014/chart" uri="{C3380CC4-5D6E-409C-BE32-E72D297353CC}">
              <c16:uniqueId val="{00000000-77D9-411C-86C2-A2DD2CE08AC8}"/>
            </c:ext>
          </c:extLst>
        </c:ser>
        <c:ser>
          <c:idx val="1"/>
          <c:order val="1"/>
          <c:tx>
            <c:strRef>
              <c:f>'структура тепло мэ'!$T$31</c:f>
              <c:strCache>
                <c:ptCount val="1"/>
                <c:pt idx="0">
                  <c:v>Полезный отпуск. тыс. Гкал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905413138096684E-2"/>
                  <c:y val="-1.5157871619988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D9-411C-86C2-A2DD2CE08AC8}"/>
                </c:ext>
              </c:extLst>
            </c:dLbl>
            <c:dLbl>
              <c:idx val="1"/>
              <c:layout>
                <c:manualLayout>
                  <c:x val="9.5432478828580102E-3"/>
                  <c:y val="-1.5157871619988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D9-411C-86C2-A2DD2CE08AC8}"/>
                </c:ext>
              </c:extLst>
            </c:dLbl>
            <c:dLbl>
              <c:idx val="2"/>
              <c:layout>
                <c:manualLayout>
                  <c:x val="1.5905413138096684E-2"/>
                  <c:y val="-1.5157871619988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D9-411C-86C2-A2DD2CE08AC8}"/>
                </c:ext>
              </c:extLst>
            </c:dLbl>
            <c:dLbl>
              <c:idx val="3"/>
              <c:layout>
                <c:manualLayout>
                  <c:x val="1.749595445190635E-2"/>
                  <c:y val="-1.1368403714991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D9-411C-86C2-A2DD2CE08AC8}"/>
                </c:ext>
              </c:extLst>
            </c:dLbl>
            <c:dLbl>
              <c:idx val="4"/>
              <c:layout>
                <c:manualLayout>
                  <c:x val="9.5432478828580102E-3"/>
                  <c:y val="-1.894733952498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D9-411C-86C2-A2DD2CE08AC8}"/>
                </c:ext>
              </c:extLst>
            </c:dLbl>
            <c:dLbl>
              <c:idx val="5"/>
              <c:layout>
                <c:manualLayout>
                  <c:x val="2.3858119707145024E-2"/>
                  <c:y val="-3.0315743239977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D9-411C-86C2-A2DD2CE08A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'структура тепло мэ'!$U$29:$Z$29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'структура тепло мэ'!$U$31:$Z$31</c:f>
              <c:numCache>
                <c:formatCode>#\ ##0.0</c:formatCode>
                <c:ptCount val="6"/>
                <c:pt idx="0">
                  <c:v>2127.5</c:v>
                </c:pt>
                <c:pt idx="1">
                  <c:v>1932.1</c:v>
                </c:pt>
                <c:pt idx="2">
                  <c:v>1876.1</c:v>
                </c:pt>
                <c:pt idx="3">
                  <c:v>1939.5</c:v>
                </c:pt>
                <c:pt idx="4">
                  <c:v>1802.3</c:v>
                </c:pt>
                <c:pt idx="5">
                  <c:v>1776.6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9-411C-86C2-A2DD2CE08A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0344656"/>
        <c:axId val="490344984"/>
        <c:axId val="0"/>
      </c:bar3DChart>
      <c:catAx>
        <c:axId val="49034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344984"/>
        <c:crosses val="autoZero"/>
        <c:auto val="1"/>
        <c:lblAlgn val="ctr"/>
        <c:lblOffset val="100"/>
        <c:noMultiLvlLbl val="0"/>
      </c:catAx>
      <c:valAx>
        <c:axId val="490344984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34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Динамика учтенных</a:t>
            </a:r>
            <a:r>
              <a:rPr lang="ru-RU" sz="1200" b="1" baseline="0"/>
              <a:t> цен на уголь,</a:t>
            </a:r>
            <a:r>
              <a:rPr lang="ru-RU" sz="1200" b="1"/>
              <a:t> руб./т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467511337638699"/>
          <c:y val="0.13439132633600054"/>
          <c:w val="0.85240307980321384"/>
          <c:h val="0.69516333300475286"/>
        </c:manualLayout>
      </c:layout>
      <c:lineChart>
        <c:grouping val="standard"/>
        <c:varyColors val="0"/>
        <c:ser>
          <c:idx val="0"/>
          <c:order val="0"/>
          <c:tx>
            <c:strRef>
              <c:f>'цены топлива'!$A$7:$B$7</c:f>
              <c:strCache>
                <c:ptCount val="2"/>
                <c:pt idx="0">
                  <c:v>Уголь</c:v>
                </c:pt>
                <c:pt idx="1">
                  <c:v>руб/т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69-4A41-A6CE-0ACE6C1D855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69-4A41-A6CE-0ACE6C1D855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69-4A41-A6CE-0ACE6C1D855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69-4A41-A6CE-0ACE6C1D8554}"/>
                </c:ext>
              </c:extLst>
            </c:dLbl>
            <c:dLbl>
              <c:idx val="4"/>
              <c:layout>
                <c:manualLayout>
                  <c:x val="-1.7957349174763184E-2"/>
                  <c:y val="3.4018780509756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69-4A41-A6CE-0ACE6C1D8554}"/>
                </c:ext>
              </c:extLst>
            </c:dLbl>
            <c:dLbl>
              <c:idx val="6"/>
              <c:layout>
                <c:manualLayout>
                  <c:x val="1.0973808836423614E-16"/>
                  <c:y val="-3.4018780509756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69-4A41-A6CE-0ACE6C1D8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('цены топлива'!$D$6,'цены топлива'!$F$6,'цены топлива'!$H$6,'цены топлива'!$K$6,'цены топлива'!$N$6,'цены топлива'!$P$6,'цены топлива'!$S$6)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('цены топлива'!$D$7,'цены топлива'!$F$7,'цены топлива'!$H$7,'цены топлива'!$K$7,'цены топлива'!$N$7,'цены топлива'!$P$7,'цены топлива'!$S$7)</c:f>
              <c:numCache>
                <c:formatCode>#,##0</c:formatCode>
                <c:ptCount val="7"/>
                <c:pt idx="0">
                  <c:v>4118.2486916059688</c:v>
                </c:pt>
                <c:pt idx="1">
                  <c:v>4265.5866919393065</c:v>
                </c:pt>
                <c:pt idx="2">
                  <c:v>5079.7003358900092</c:v>
                </c:pt>
                <c:pt idx="3">
                  <c:v>5250.2996543481822</c:v>
                </c:pt>
                <c:pt idx="4">
                  <c:v>5317.9291881919999</c:v>
                </c:pt>
                <c:pt idx="5">
                  <c:v>5906.4773798349188</c:v>
                </c:pt>
                <c:pt idx="6">
                  <c:v>7008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69-4A41-A6CE-0ACE6C1D8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031856"/>
        <c:axId val="515032184"/>
      </c:lineChart>
      <c:catAx>
        <c:axId val="51503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032184"/>
        <c:crosses val="autoZero"/>
        <c:auto val="1"/>
        <c:lblAlgn val="ctr"/>
        <c:lblOffset val="100"/>
        <c:noMultiLvlLbl val="0"/>
      </c:catAx>
      <c:valAx>
        <c:axId val="515032184"/>
        <c:scaling>
          <c:orientation val="minMax"/>
          <c:min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03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Динамика учтенных цен на мазут, руб./т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5161854768154"/>
          <c:y val="0.138061816142803"/>
          <c:w val="0.84892825896762902"/>
          <c:h val="0.70293698143796546"/>
        </c:manualLayout>
      </c:layout>
      <c:lineChart>
        <c:grouping val="standard"/>
        <c:varyColors val="0"/>
        <c:ser>
          <c:idx val="0"/>
          <c:order val="0"/>
          <c:tx>
            <c:strRef>
              <c:f>'цены топлива'!$A$9:$B$9</c:f>
              <c:strCache>
                <c:ptCount val="2"/>
                <c:pt idx="0">
                  <c:v>Мазут</c:v>
                </c:pt>
                <c:pt idx="1">
                  <c:v>руб/т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52-4DFE-9E06-ABB015780A3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52-4DFE-9E06-ABB015780A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52-4DFE-9E06-ABB015780A3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52-4DFE-9E06-ABB015780A38}"/>
                </c:ext>
              </c:extLst>
            </c:dLbl>
            <c:dLbl>
              <c:idx val="5"/>
              <c:layout>
                <c:manualLayout>
                  <c:x val="-0.11111111111111122"/>
                  <c:y val="-6.346934430669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52-4DFE-9E06-ABB015780A38}"/>
                </c:ext>
              </c:extLst>
            </c:dLbl>
            <c:dLbl>
              <c:idx val="6"/>
              <c:layout>
                <c:manualLayout>
                  <c:x val="-6.1111111111111012E-2"/>
                  <c:y val="6.9816278737369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52-4DFE-9E06-ABB015780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('цены топлива'!$D$6,'цены топлива'!$F$6,'цены топлива'!$H$6,'цены топлива'!$K$6,'цены топлива'!$N$6,'цены топлива'!$P$6,'цены топлива'!$S$6)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('цены топлива'!$D$9,'цены топлива'!$F$9,'цены топлива'!$H$9,'цены топлива'!$K$9,'цены топлива'!$N$9,'цены топлива'!$P$9,'цены топлива'!$S$9)</c:f>
              <c:numCache>
                <c:formatCode>#,##0</c:formatCode>
                <c:ptCount val="7"/>
                <c:pt idx="0">
                  <c:v>14704.609283037047</c:v>
                </c:pt>
                <c:pt idx="1">
                  <c:v>15264.73769211423</c:v>
                </c:pt>
                <c:pt idx="2">
                  <c:v>22750.388462741033</c:v>
                </c:pt>
                <c:pt idx="3">
                  <c:v>19040.788493979402</c:v>
                </c:pt>
                <c:pt idx="4">
                  <c:v>17764.761605392643</c:v>
                </c:pt>
                <c:pt idx="5">
                  <c:v>28057.634961374388</c:v>
                </c:pt>
                <c:pt idx="6">
                  <c:v>24648.11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52-4DFE-9E06-ABB015780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905544"/>
        <c:axId val="551899312"/>
      </c:lineChart>
      <c:catAx>
        <c:axId val="55190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899312"/>
        <c:crosses val="autoZero"/>
        <c:auto val="1"/>
        <c:lblAlgn val="ctr"/>
        <c:lblOffset val="100"/>
        <c:noMultiLvlLbl val="0"/>
      </c:catAx>
      <c:valAx>
        <c:axId val="551899312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905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Динамика учтенных</a:t>
            </a:r>
            <a:r>
              <a:rPr lang="ru-RU" sz="1200" b="1" baseline="0"/>
              <a:t> цен на п</a:t>
            </a:r>
            <a:r>
              <a:rPr lang="ru-RU" sz="1200" b="1"/>
              <a:t>риродный газ, руб./тыс.м3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'цены топлива'!$A$8:$B$8</c:f>
              <c:strCache>
                <c:ptCount val="2"/>
                <c:pt idx="0">
                  <c:v>Природный газ</c:v>
                </c:pt>
                <c:pt idx="1">
                  <c:v>руб/тыс.м3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69-484F-8188-F2E26E1FE9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69-484F-8188-F2E26E1FE9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69-484F-8188-F2E26E1FE9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69-484F-8188-F2E26E1FE94B}"/>
                </c:ext>
              </c:extLst>
            </c:dLbl>
            <c:dLbl>
              <c:idx val="4"/>
              <c:layout>
                <c:manualLayout>
                  <c:x val="-4.788626446603516E-2"/>
                  <c:y val="6.123380491756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69-484F-8188-F2E26E1FE94B}"/>
                </c:ext>
              </c:extLst>
            </c:dLbl>
            <c:dLbl>
              <c:idx val="5"/>
              <c:layout>
                <c:manualLayout>
                  <c:x val="-6.584361364079834E-2"/>
                  <c:y val="-6.123380491756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69-484F-8188-F2E26E1FE94B}"/>
                </c:ext>
              </c:extLst>
            </c:dLbl>
            <c:dLbl>
              <c:idx val="6"/>
              <c:layout>
                <c:manualLayout>
                  <c:x val="-3.5914698349526368E-2"/>
                  <c:y val="-6.8037561019513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69-484F-8188-F2E26E1FE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('цены топлива'!$D$6,'цены топлива'!$F$6,'цены топлива'!$H$6,'цены топлива'!$K$6,'цены топлива'!$N$6,'цены топлива'!$P$6,'цены топлива'!$S$6)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('цены топлива'!$D$8,'цены топлива'!$F$8,'цены топлива'!$H$8,'цены топлива'!$K$8,'цены топлива'!$N$8,'цены топлива'!$P$8,'цены топлива'!$S$8)</c:f>
              <c:numCache>
                <c:formatCode>#,##0</c:formatCode>
                <c:ptCount val="7"/>
                <c:pt idx="0">
                  <c:v>5784.66379036944</c:v>
                </c:pt>
                <c:pt idx="1">
                  <c:v>5931.2841942059549</c:v>
                </c:pt>
                <c:pt idx="2">
                  <c:v>6029.0970308814376</c:v>
                </c:pt>
                <c:pt idx="3">
                  <c:v>6237.9995184274349</c:v>
                </c:pt>
                <c:pt idx="4">
                  <c:v>6480.4881365136762</c:v>
                </c:pt>
                <c:pt idx="5">
                  <c:v>6820.3952611339591</c:v>
                </c:pt>
                <c:pt idx="6">
                  <c:v>7404.28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69-484F-8188-F2E26E1FE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261984"/>
        <c:axId val="493265920"/>
      </c:lineChart>
      <c:catAx>
        <c:axId val="49326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265920"/>
        <c:crosses val="autoZero"/>
        <c:auto val="1"/>
        <c:lblAlgn val="ctr"/>
        <c:lblOffset val="100"/>
        <c:noMultiLvlLbl val="0"/>
      </c:catAx>
      <c:valAx>
        <c:axId val="49326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26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'структура тепло мэ'!$T$54:$T$63</cx:f>
        <cx:lvl ptCount="10">
          <cx:pt idx="0">Топливо всего, тонн усл. топлива</cx:pt>
          <cx:pt idx="1">газ природный</cx:pt>
          <cx:pt idx="2">уголь</cx:pt>
          <cx:pt idx="3">дрова</cx:pt>
          <cx:pt idx="4">щепа</cx:pt>
          <cx:pt idx="5">мазут</cx:pt>
          <cx:pt idx="6">древесные отходы</cx:pt>
          <cx:pt idx="7">опил</cx:pt>
          <cx:pt idx="8">торф</cx:pt>
          <cx:pt idx="9">прочие виды топлива</cx:pt>
        </cx:lvl>
      </cx:strDim>
      <cx:numDim type="val">
        <cx:f>'структура тепло мэ'!$V$54:$V$63</cx:f>
        <cx:lvl ptCount="10" formatCode="0%">
          <cx:pt idx="0">1</cx:pt>
          <cx:pt idx="1">0.40400000000000003</cx:pt>
          <cx:pt idx="2">0.187</cx:pt>
          <cx:pt idx="3">0.152</cx:pt>
          <cx:pt idx="4">0.13600000000000001</cx:pt>
          <cx:pt idx="5">0.041000000000000002</cx:pt>
          <cx:pt idx="6">0.028000000000000001</cx:pt>
          <cx:pt idx="7">0.027</cx:pt>
          <cx:pt idx="8">0.021000000000000001</cx:pt>
          <cx:pt idx="9">0.0040000000000000001</cx:pt>
        </cx:lvl>
      </cx:numDim>
    </cx:data>
  </cx:chartData>
  <cx:chart>
    <cx:title pos="t" align="ctr" overlay="0">
      <cx:tx>
        <cx:txData>
          <cx:v>Доля используемых видов топлива организациями "малой энергетики"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b="1"/>
          </a:pPr>
          <a:r>
            <a:rPr lang="ru-RU" sz="14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Доля используемых видов топлива организациями "малой энергетики"</a:t>
          </a:r>
        </a:p>
      </cx:txPr>
    </cx:title>
    <cx:plotArea>
      <cx:plotAreaRegion>
        <cx:series layoutId="funnel" uniqueId="{F6CF7C10-6D0E-4E37-93C2-4E1AA12B6320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00">
                    <a:solidFill>
                      <a:schemeClr val="bg1"/>
                    </a:solidFill>
                  </a:defRPr>
                </a:pPr>
                <a:endParaRPr lang="ru-RU" sz="1000" b="0" i="0" u="none" strike="noStrike" baseline="0">
                  <a:solidFill>
                    <a:schemeClr val="bg1"/>
                  </a:solidFill>
                  <a:latin typeface="Calibri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159999996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/>
            </a:pPr>
            <a:endParaRPr lang="ru-RU" sz="10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0.40708</cdr:x>
      <cdr:y>0.52877</cdr:y>
    </cdr:from>
    <cdr:to>
      <cdr:x>0.40708</cdr:x>
      <cdr:y>0.80365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AEBF6F54-36ED-F4AA-97E5-67B582AA51E8}"/>
            </a:ext>
          </a:extLst>
        </cdr:cNvPr>
        <cdr:cNvCxnSpPr/>
      </cdr:nvCxnSpPr>
      <cdr:spPr>
        <a:xfrm xmlns:a="http://schemas.openxmlformats.org/drawingml/2006/main">
          <a:off x="3312368" y="969592"/>
          <a:ext cx="0" cy="504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0.37946</cdr:x>
      <cdr:y>0.44009</cdr:y>
    </cdr:from>
    <cdr:to>
      <cdr:x>0.37946</cdr:x>
      <cdr:y>0.7591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54C7CB7A-9FB1-3EB4-D73B-520CEFA6BA7A}"/>
            </a:ext>
          </a:extLst>
        </cdr:cNvPr>
        <cdr:cNvCxnSpPr/>
      </cdr:nvCxnSpPr>
      <cdr:spPr>
        <a:xfrm xmlns:a="http://schemas.openxmlformats.org/drawingml/2006/main">
          <a:off x="3060340" y="843593"/>
          <a:ext cx="0" cy="6114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0.33321</cdr:x>
      <cdr:y>0.72728</cdr:y>
    </cdr:from>
    <cdr:to>
      <cdr:x>0.45945</cdr:x>
      <cdr:y>0.82103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B8ED2D3-4336-16E2-A726-BCD3ECA82C96}"/>
            </a:ext>
          </a:extLst>
        </cdr:cNvPr>
        <cdr:cNvSpPr txBox="1"/>
      </cdr:nvSpPr>
      <cdr:spPr>
        <a:xfrm xmlns:a="http://schemas.openxmlformats.org/drawingml/2006/main">
          <a:off x="2687333" y="1394101"/>
          <a:ext cx="1018112" cy="179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/>
            <a:t>01.12.2022</a:t>
          </a:r>
        </a:p>
      </cdr:txBody>
    </cdr:sp>
  </cdr:relSizeAnchor>
  <cdr:relSizeAnchor xmlns:cdr="http://schemas.openxmlformats.org/drawingml/2006/chartDrawing">
    <cdr:from>
      <cdr:x>0.58482</cdr:x>
      <cdr:y>0.44009</cdr:y>
    </cdr:from>
    <cdr:to>
      <cdr:x>0.58482</cdr:x>
      <cdr:y>0.82644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:a16="http://schemas.microsoft.com/office/drawing/2014/main" id="{1EED9CB5-7554-5D19-90F2-AF5B778B92E8}"/>
            </a:ext>
          </a:extLst>
        </cdr:cNvPr>
        <cdr:cNvCxnSpPr/>
      </cdr:nvCxnSpPr>
      <cdr:spPr>
        <a:xfrm xmlns:a="http://schemas.openxmlformats.org/drawingml/2006/main">
          <a:off x="4716524" y="843593"/>
          <a:ext cx="0" cy="74058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0.82781</cdr:x>
      <cdr:y>0.18608</cdr:y>
    </cdr:from>
    <cdr:to>
      <cdr:x>0.95381</cdr:x>
      <cdr:y>0.30144</cdr:y>
    </cdr:to>
    <cdr:sp macro="" textlink="">
      <cdr:nvSpPr>
        <cdr:cNvPr id="2" name="TextBox 17">
          <a:extLst xmlns:a="http://schemas.openxmlformats.org/drawingml/2006/main">
            <a:ext uri="{FF2B5EF4-FFF2-40B4-BE49-F238E27FC236}">
              <a16:creationId xmlns:a16="http://schemas.microsoft.com/office/drawing/2014/main" id="{1DF2B586-BFA0-6A5B-9320-564D99A1A313}"/>
            </a:ext>
          </a:extLst>
        </cdr:cNvPr>
        <cdr:cNvSpPr txBox="1"/>
      </cdr:nvSpPr>
      <cdr:spPr>
        <a:xfrm xmlns:a="http://schemas.openxmlformats.org/drawingml/2006/main">
          <a:off x="3784758" y="372334"/>
          <a:ext cx="576064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dirty="0"/>
            <a:t>-12,2%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0.81519</cdr:x>
      <cdr:y>0.38642</cdr:y>
    </cdr:from>
    <cdr:to>
      <cdr:x>0.95095</cdr:x>
      <cdr:y>0.51008</cdr:y>
    </cdr:to>
    <cdr:sp macro="" textlink="">
      <cdr:nvSpPr>
        <cdr:cNvPr id="2" name="TextBox 17">
          <a:extLst xmlns:a="http://schemas.openxmlformats.org/drawingml/2006/main">
            <a:ext uri="{FF2B5EF4-FFF2-40B4-BE49-F238E27FC236}">
              <a16:creationId xmlns:a16="http://schemas.microsoft.com/office/drawing/2014/main" id="{5A6A26E2-FE93-47D6-8523-922557B51A9C}"/>
            </a:ext>
          </a:extLst>
        </cdr:cNvPr>
        <cdr:cNvSpPr txBox="1"/>
      </cdr:nvSpPr>
      <cdr:spPr>
        <a:xfrm xmlns:a="http://schemas.openxmlformats.org/drawingml/2006/main">
          <a:off x="3459169" y="721300"/>
          <a:ext cx="576064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dirty="0"/>
            <a:t>+8,6%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0.76014</cdr:x>
      <cdr:y>0.17895</cdr:y>
    </cdr:from>
    <cdr:to>
      <cdr:x>0.89496</cdr:x>
      <cdr:y>0.29524</cdr:y>
    </cdr:to>
    <cdr:sp macro="" textlink="">
      <cdr:nvSpPr>
        <cdr:cNvPr id="2" name="TextBox 17">
          <a:extLst xmlns:a="http://schemas.openxmlformats.org/drawingml/2006/main">
            <a:ext uri="{FF2B5EF4-FFF2-40B4-BE49-F238E27FC236}">
              <a16:creationId xmlns:a16="http://schemas.microsoft.com/office/drawing/2014/main" id="{0147F35F-964B-FFC4-2223-7B45A9F89A1A}"/>
            </a:ext>
          </a:extLst>
        </cdr:cNvPr>
        <cdr:cNvSpPr txBox="1"/>
      </cdr:nvSpPr>
      <cdr:spPr>
        <a:xfrm xmlns:a="http://schemas.openxmlformats.org/drawingml/2006/main">
          <a:off x="3248027" y="355222"/>
          <a:ext cx="576064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dirty="0"/>
            <a:t>+11,9%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268" cy="493397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262" y="0"/>
            <a:ext cx="2922268" cy="493397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EC9C472D-71F2-4E0B-9A77-647A44BB38F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0" y="4689634"/>
            <a:ext cx="5393374" cy="4442146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691"/>
            <a:ext cx="2922268" cy="493396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262" y="9377691"/>
            <a:ext cx="2922268" cy="493396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82A859D6-C2C2-44EF-851F-6026A216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6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2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8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5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0724-A4EC-4CAB-ABE8-9A615C8E97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17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A18B-0D68-4102-B9B2-1D2EF0AE0B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2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D860-7B4E-4FF6-A9BF-249701D54E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1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5D92-E349-44AB-BCD9-28CA809102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1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06A6-BAFB-49A7-894D-77BEB4CE92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64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C57F-433D-47DC-89D2-4F73FE4F6E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24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AE6-7BF2-4D98-9250-9252647E32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1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1269-1B6C-44DE-90A8-07FD036035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3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37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4962-06EE-458F-B1BF-FD08C56FC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80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2D82-57D2-4E07-8F5C-F013DD4491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46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6730-281B-429E-8E69-C610B5663A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1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8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1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7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3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4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8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084-511F-4459-B981-76D08E8EE61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9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084-511F-4459-B981-76D08E8EE61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E5FF-1A59-4824-8C77-42748A75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52CB-9920-41D5-B994-D3897E79CD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E5FF-1A59-4824-8C77-42748A75A6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5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.xml"/><Relationship Id="rId5" Type="http://schemas.openxmlformats.org/officeDocument/2006/relationships/image" Target="../media/image6.png"/><Relationship Id="rId4" Type="http://schemas.microsoft.com/office/2014/relationships/chartEx" Target="../charts/chartEx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.jp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348880"/>
            <a:ext cx="7772400" cy="2162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формировании тарифов на территории Кировской области</a:t>
            </a:r>
          </a:p>
          <a:p>
            <a:r>
              <a:rPr lang="ru-RU" sz="4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2023 год</a:t>
            </a:r>
          </a:p>
        </p:txBody>
      </p:sp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</p:spTree>
    <p:extLst>
      <p:ext uri="{BB962C8B-B14F-4D97-AF65-F5344CB8AC3E}">
        <p14:creationId xmlns:p14="http://schemas.microsoft.com/office/powerpoint/2010/main" val="101134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682" y="3356992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4814" y="321196"/>
            <a:ext cx="7560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Индексы роста платы граждан на 2023 год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648758" y="1021668"/>
            <a:ext cx="8045588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2469955" y="-426151"/>
            <a:ext cx="374728" cy="40284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48" y="87286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01.07.2022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91372" y="863791"/>
            <a:ext cx="1153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01.12.2022</a:t>
            </a:r>
          </a:p>
        </p:txBody>
      </p:sp>
      <p:sp>
        <p:nvSpPr>
          <p:cNvPr id="36" name="Левая фигурная скобка 35"/>
          <p:cNvSpPr/>
          <p:nvPr/>
        </p:nvSpPr>
        <p:spPr>
          <a:xfrm rot="16200000">
            <a:off x="6492748" y="-425670"/>
            <a:ext cx="374728" cy="40284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7508" y="1693696"/>
            <a:ext cx="4022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+ 4,0% - за исключением г. Кирова, г. Кирово-Чепецка / + 8,0% - г. Киров /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+ 6,3% - г. Кирово-Чепецк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91448" y="2410414"/>
            <a:ext cx="86409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Указами Губернатора Кировской области в соответствии с Распоряжениями и Постановлениями Правительства РФ установлены следующие предельные (максимальные) индексы платы граждан за коммунальные услуги (ИПГ): 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с 01.07.2022 г. -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для всех муниципальных образований Кировской области, за исключением муниципальных образований «Город Киров» и «Город Кирово-Чепецк», в размере 4,0%;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для муниципального образования «Город Киров» в размере 8,0% </a:t>
            </a:r>
            <a:r>
              <a:rPr lang="ru-RU" sz="15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(основания – реализация утвержденной инвестиционной программы и соблюдение долгосрочных параметров, зафиксированных в концессионном соглашении с ПАО «Т Плюс»)</a:t>
            </a: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;</a:t>
            </a:r>
            <a:endParaRPr lang="ru-RU" sz="15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для муниципального образования «Город Кирово-Чепецк» в размере 6,3% </a:t>
            </a:r>
            <a:r>
              <a:rPr lang="ru-RU" sz="15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(основание – переход в ценовую зону теплоснабжения).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с 01.12.2022 г. -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для всех муниципальных образований Кировской области, за исключением муниципального образования «Город Кирово-Чепецк», в размере 9,0%;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для муниципального образования «Город Кирово-Чепецк» в размере 11,0% </a:t>
            </a:r>
            <a:r>
              <a:rPr lang="ru-RU" sz="15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(основание – переход в ценовую зону теплоснабжения).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00E33-F529-2585-3714-27620C361C60}"/>
              </a:ext>
            </a:extLst>
          </p:cNvPr>
          <p:cNvSpPr txBox="1"/>
          <p:nvPr/>
        </p:nvSpPr>
        <p:spPr>
          <a:xfrm>
            <a:off x="4854724" y="1676831"/>
            <a:ext cx="4022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+ 9,0% - за исключением г. Кирово-Чепецка / + 6,0% - г. Кирово-Чепецк</a:t>
            </a:r>
          </a:p>
        </p:txBody>
      </p:sp>
    </p:spTree>
    <p:extLst>
      <p:ext uri="{BB962C8B-B14F-4D97-AF65-F5344CB8AC3E}">
        <p14:creationId xmlns:p14="http://schemas.microsoft.com/office/powerpoint/2010/main" val="293889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47006"/>
            <a:ext cx="7848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Динамика средневзвешенных тарифов по Кировской области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7C465-715F-4713-9ABB-2522C2B68848}"/>
              </a:ext>
            </a:extLst>
          </p:cNvPr>
          <p:cNvSpPr txBox="1"/>
          <p:nvPr/>
        </p:nvSpPr>
        <p:spPr>
          <a:xfrm>
            <a:off x="611560" y="1288166"/>
            <a:ext cx="806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 результатам тарифной кампании на 2023 год индексы роста экономически обоснованных тарифов в среднем по Кировской области составили: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4C47739-AEDF-AE07-BB65-B3AA249F3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516124"/>
              </p:ext>
            </p:extLst>
          </p:nvPr>
        </p:nvGraphicFramePr>
        <p:xfrm>
          <a:off x="323528" y="1962361"/>
          <a:ext cx="8496948" cy="4190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67791828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461682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2558385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272242128"/>
                    </a:ext>
                  </a:extLst>
                </a:gridCol>
                <a:gridCol w="1261688">
                  <a:extLst>
                    <a:ext uri="{9D8B030D-6E8A-4147-A177-3AD203B41FA5}">
                      <a16:colId xmlns:a16="http://schemas.microsoft.com/office/drawing/2014/main" val="3022327370"/>
                    </a:ext>
                  </a:extLst>
                </a:gridCol>
                <a:gridCol w="970560">
                  <a:extLst>
                    <a:ext uri="{9D8B030D-6E8A-4147-A177-3AD203B41FA5}">
                      <a16:colId xmlns:a16="http://schemas.microsoft.com/office/drawing/2014/main" val="3798013730"/>
                    </a:ext>
                  </a:extLst>
                </a:gridCol>
                <a:gridCol w="1224140">
                  <a:extLst>
                    <a:ext uri="{9D8B030D-6E8A-4147-A177-3AD203B41FA5}">
                      <a16:colId xmlns:a16="http://schemas.microsoft.com/office/drawing/2014/main" val="182951257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2020/2019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2021/2020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2022 (июль) / 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Нарастающим итогом за 3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2023 / 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Нарастающим итогом на конец 2023 года 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38281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Электроснабжение (население)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8106212"/>
                  </a:ext>
                </a:extLst>
              </a:tr>
              <a:tr h="4779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Передача электроэнергии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19191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Теплоснабжение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69758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Газоснабжение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695641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Водоснабжение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183262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Водоотведение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672974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Обращение с ТКО (единый тариф регоператора)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107,9%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130443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Инфляция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105,0% - 107,0% (прогноз)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1068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448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47006"/>
            <a:ext cx="7848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Динамика средневзвешенных тарифов по Кировской области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7C465-715F-4713-9ABB-2522C2B68848}"/>
              </a:ext>
            </a:extLst>
          </p:cNvPr>
          <p:cNvSpPr txBox="1"/>
          <p:nvPr/>
        </p:nvSpPr>
        <p:spPr>
          <a:xfrm>
            <a:off x="611560" y="1288166"/>
            <a:ext cx="806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 результатам тарифной кампании на 2023 год индексы роста экономически обоснованных тарифов в среднем по Кировской области составили: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4C47739-AEDF-AE07-BB65-B3AA249F3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503824"/>
              </p:ext>
            </p:extLst>
          </p:nvPr>
        </p:nvGraphicFramePr>
        <p:xfrm>
          <a:off x="323528" y="1962361"/>
          <a:ext cx="8280919" cy="123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3711">
                  <a:extLst>
                    <a:ext uri="{9D8B030D-6E8A-4147-A177-3AD203B41FA5}">
                      <a16:colId xmlns:a16="http://schemas.microsoft.com/office/drawing/2014/main" val="677918286"/>
                    </a:ext>
                  </a:extLst>
                </a:gridCol>
                <a:gridCol w="1147850">
                  <a:extLst>
                    <a:ext uri="{9D8B030D-6E8A-4147-A177-3AD203B41FA5}">
                      <a16:colId xmlns:a16="http://schemas.microsoft.com/office/drawing/2014/main" val="164616824"/>
                    </a:ext>
                  </a:extLst>
                </a:gridCol>
                <a:gridCol w="1147850">
                  <a:extLst>
                    <a:ext uri="{9D8B030D-6E8A-4147-A177-3AD203B41FA5}">
                      <a16:colId xmlns:a16="http://schemas.microsoft.com/office/drawing/2014/main" val="2825583858"/>
                    </a:ext>
                  </a:extLst>
                </a:gridCol>
                <a:gridCol w="1229840">
                  <a:extLst>
                    <a:ext uri="{9D8B030D-6E8A-4147-A177-3AD203B41FA5}">
                      <a16:colId xmlns:a16="http://schemas.microsoft.com/office/drawing/2014/main" val="1272242128"/>
                    </a:ext>
                  </a:extLst>
                </a:gridCol>
                <a:gridCol w="1436575">
                  <a:extLst>
                    <a:ext uri="{9D8B030D-6E8A-4147-A177-3AD203B41FA5}">
                      <a16:colId xmlns:a16="http://schemas.microsoft.com/office/drawing/2014/main" val="3022327370"/>
                    </a:ext>
                  </a:extLst>
                </a:gridCol>
                <a:gridCol w="1105093">
                  <a:extLst>
                    <a:ext uri="{9D8B030D-6E8A-4147-A177-3AD203B41FA5}">
                      <a16:colId xmlns:a16="http://schemas.microsoft.com/office/drawing/2014/main" val="379801373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 01.07.2022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 01.12.2022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-е,%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01.01.2023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-е,%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38281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Теплоснабжение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2 848,40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2 848,40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69758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 т.ч. «малая энергетика»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3 470,20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3 470,20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100,0%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695641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Водоснабжение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100,0%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183262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Водоотведение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672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27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/>
            </a:b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87031"/>
            <a:ext cx="56166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Факторы, влияющие на величину и динамику тарифов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3772" y="1031200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Технические характеристики систем (мощность источников и процент их загрузки, различие в структуре топливного баланса, протяженность инфраструктуры, степень изношенности сетей и оборудования)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Инфляция, индекс потребительских цен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Рост цен на топливо, энергоресурсы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Динамика объемов производства/поставки коммунальных ресурсов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Условия концессионных соглашений, наличие инвестиционных программ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Изменения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18580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7" y="17339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74" y="2407494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4686" y="361144"/>
            <a:ext cx="818931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Тарифы на тепловую энергию организаций «малой энергетики»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620827"/>
              </p:ext>
            </p:extLst>
          </p:nvPr>
        </p:nvGraphicFramePr>
        <p:xfrm>
          <a:off x="640246" y="1686070"/>
          <a:ext cx="7892195" cy="982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5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49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2-е п/г 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 01 дек. 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Средневзвешенные тарифы по Кировской области, за исключением г. Кирова и г. Кирово-Чепецка, руб./Гкал с НДС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3 284,6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3 470,2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Отклонение,%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191897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DCB8AA2-396A-4070-B5FE-B531753F2222}"/>
              </a:ext>
            </a:extLst>
          </p:cNvPr>
          <p:cNvSpPr txBox="1"/>
          <p:nvPr/>
        </p:nvSpPr>
        <p:spPr>
          <a:xfrm>
            <a:off x="395536" y="2770192"/>
            <a:ext cx="8064896" cy="3352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Основные особенности тарифной кампании, характеристики и факторы, влияющие на формирование тарифов в сфере «малой энергетики» в Кировской области: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Рост операционных (подконтрольных) расходов исходя из прогноза ИПЦ, установленный прогнозом СЭР МЭР РФ с учетом необходимости корректировки индекса по текущему году;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Продолжающаяся тенденция к сокращению теплопотребления в Кировской области;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Рост цен на топливо, энергоресурсы;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Развитие института концессионных соглашений;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Кировской области присутствует широкий спектр видов топлива, используемых для организации процесса теплоснабжения.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B123B0-682A-477D-BB0B-3394AEDEC4AF}"/>
              </a:ext>
            </a:extLst>
          </p:cNvPr>
          <p:cNvSpPr txBox="1"/>
          <p:nvPr/>
        </p:nvSpPr>
        <p:spPr>
          <a:xfrm>
            <a:off x="755576" y="800287"/>
            <a:ext cx="78921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Количество регулируемых организаций – 215</a:t>
            </a:r>
          </a:p>
          <a:p>
            <a:pPr algn="just"/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Около 690 котельных общей мощностью 2 300 Гкал/час, </a:t>
            </a:r>
            <a:r>
              <a:rPr lang="en-US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~ 1,</a:t>
            </a: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89</a:t>
            </a:r>
            <a:r>
              <a:rPr lang="en-US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тыс. км тепловых сетей</a:t>
            </a:r>
          </a:p>
          <a:p>
            <a:pPr algn="just"/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Полезный отпуск тепловой энергии сторонним потребителям – 1 776,6 тыс. Гкал</a:t>
            </a:r>
          </a:p>
        </p:txBody>
      </p:sp>
    </p:spTree>
    <p:extLst>
      <p:ext uri="{BB962C8B-B14F-4D97-AF65-F5344CB8AC3E}">
        <p14:creationId xmlns:p14="http://schemas.microsoft.com/office/powerpoint/2010/main" val="409221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7" y="17339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74" y="2407494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4686" y="361144"/>
            <a:ext cx="81893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Структура затрат, учтенных при расчете тарифов на тепловую энергию организаций «малой энергетики»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72198D72-86D1-48D0-B304-2D6416901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617541"/>
              </p:ext>
            </p:extLst>
          </p:nvPr>
        </p:nvGraphicFramePr>
        <p:xfrm>
          <a:off x="1475656" y="1166490"/>
          <a:ext cx="4320480" cy="435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1CB02C7-631B-4A33-BB0C-2E81EE7B9D7F}"/>
              </a:ext>
            </a:extLst>
          </p:cNvPr>
          <p:cNvSpPr txBox="1"/>
          <p:nvPr/>
        </p:nvSpPr>
        <p:spPr>
          <a:xfrm>
            <a:off x="5354112" y="1905002"/>
            <a:ext cx="35283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Расходы на оплату труда – 22%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Материалы – 2,1%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Расходы на капитальный ремонт – 1,6%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C1200-85F7-4E4C-A532-FC16683C6263}"/>
              </a:ext>
            </a:extLst>
          </p:cNvPr>
          <p:cNvSpPr txBox="1"/>
          <p:nvPr/>
        </p:nvSpPr>
        <p:spPr>
          <a:xfrm>
            <a:off x="5577967" y="3967927"/>
            <a:ext cx="3361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Отчисления на </a:t>
            </a:r>
            <a:r>
              <a:rPr lang="ru-RU" sz="1400" dirty="0" err="1">
                <a:solidFill>
                  <a:prstClr val="black"/>
                </a:solidFill>
              </a:rPr>
              <a:t>соцнужды</a:t>
            </a:r>
            <a:r>
              <a:rPr lang="ru-RU" sz="1400" dirty="0">
                <a:solidFill>
                  <a:prstClr val="black"/>
                </a:solidFill>
              </a:rPr>
              <a:t> – 6%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Амортизация – 3%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E5D3F255-991F-4108-93E7-7B48CF330F09}"/>
              </a:ext>
            </a:extLst>
          </p:cNvPr>
          <p:cNvSpPr/>
          <p:nvPr/>
        </p:nvSpPr>
        <p:spPr>
          <a:xfrm>
            <a:off x="5214248" y="2099147"/>
            <a:ext cx="543390" cy="346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CF7C396C-4A7F-45B0-9EE0-51EADA341C7A}"/>
              </a:ext>
            </a:extLst>
          </p:cNvPr>
          <p:cNvSpPr/>
          <p:nvPr/>
        </p:nvSpPr>
        <p:spPr>
          <a:xfrm>
            <a:off x="5523463" y="4056214"/>
            <a:ext cx="543390" cy="346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4A2607-9C81-4837-99AB-F82AF81F36A3}"/>
              </a:ext>
            </a:extLst>
          </p:cNvPr>
          <p:cNvSpPr txBox="1"/>
          <p:nvPr/>
        </p:nvSpPr>
        <p:spPr>
          <a:xfrm>
            <a:off x="299185" y="1813962"/>
            <a:ext cx="19358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Расходы на капитальные вложения – 0,2% </a:t>
            </a:r>
            <a:endParaRPr lang="ru-RU" sz="1400" dirty="0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6C0CC2F7-DD73-487D-997C-B75B2BBB50A2}"/>
              </a:ext>
            </a:extLst>
          </p:cNvPr>
          <p:cNvSpPr/>
          <p:nvPr/>
        </p:nvSpPr>
        <p:spPr>
          <a:xfrm rot="10800000">
            <a:off x="2184299" y="2009971"/>
            <a:ext cx="543390" cy="346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692685-C90B-4118-8E1E-B6E2C6A9D008}"/>
              </a:ext>
            </a:extLst>
          </p:cNvPr>
          <p:cNvSpPr txBox="1"/>
          <p:nvPr/>
        </p:nvSpPr>
        <p:spPr>
          <a:xfrm>
            <a:off x="499589" y="5493069"/>
            <a:ext cx="8415765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Расходы на материалы и капитальный ремонт – менее 4% в структуре средневзвешенного тарифа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Расходы на амортизацию и капитальные вложения из прибыли учтены в тарифах на сумму 232,0 млн. руб. (3,6% в структуре средневзвешенного тарифа). </a:t>
            </a:r>
          </a:p>
        </p:txBody>
      </p:sp>
    </p:spTree>
    <p:extLst>
      <p:ext uri="{BB962C8B-B14F-4D97-AF65-F5344CB8AC3E}">
        <p14:creationId xmlns:p14="http://schemas.microsoft.com/office/powerpoint/2010/main" val="303154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7" y="17339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74" y="2407494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4686" y="361144"/>
            <a:ext cx="818931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Тарифы на тепловую энергию организаций «малой энергетики»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0" name="Диаграмма 9">
                <a:extLst>
                  <a:ext uri="{FF2B5EF4-FFF2-40B4-BE49-F238E27FC236}">
                    <a16:creationId xmlns:a16="http://schemas.microsoft.com/office/drawing/2014/main" id="{3AB67D8E-C02C-4D26-8D0B-26469024C31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7868517"/>
                  </p:ext>
                </p:extLst>
              </p:nvPr>
            </p:nvGraphicFramePr>
            <p:xfrm>
              <a:off x="331712" y="3997456"/>
              <a:ext cx="8632776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0" name="Диаграмма 9">
                <a:extLst>
                  <a:ext uri="{FF2B5EF4-FFF2-40B4-BE49-F238E27FC236}">
                    <a16:creationId xmlns:a16="http://schemas.microsoft.com/office/drawing/2014/main" id="{3AB67D8E-C02C-4D26-8D0B-26469024C3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712" y="3997456"/>
                <a:ext cx="8632776" cy="27432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2C7B7DF6-3FED-4E81-BF38-1759BD94BF94}"/>
              </a:ext>
            </a:extLst>
          </p:cNvPr>
          <p:cNvSpPr/>
          <p:nvPr/>
        </p:nvSpPr>
        <p:spPr>
          <a:xfrm>
            <a:off x="6012160" y="5733256"/>
            <a:ext cx="432048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86651-3167-4D50-AC8A-745343E2AC3A}"/>
              </a:ext>
            </a:extLst>
          </p:cNvPr>
          <p:cNvSpPr txBox="1"/>
          <p:nvPr/>
        </p:nvSpPr>
        <p:spPr>
          <a:xfrm>
            <a:off x="6372200" y="6062808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8%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7E43D57-5083-424B-B25E-4C874E17A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037487"/>
              </p:ext>
            </p:extLst>
          </p:nvPr>
        </p:nvGraphicFramePr>
        <p:xfrm>
          <a:off x="836463" y="646062"/>
          <a:ext cx="7984703" cy="335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2436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9652" y="186629"/>
            <a:ext cx="69127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Динамика тарифов по видам топлива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F3F1E2D-C198-4FCC-BADC-66C6786DD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502306"/>
              </p:ext>
            </p:extLst>
          </p:nvPr>
        </p:nvGraphicFramePr>
        <p:xfrm>
          <a:off x="323527" y="755630"/>
          <a:ext cx="8496945" cy="2175510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3444348578"/>
                    </a:ext>
                  </a:extLst>
                </a:gridCol>
                <a:gridCol w="863780">
                  <a:extLst>
                    <a:ext uri="{9D8B030D-6E8A-4147-A177-3AD203B41FA5}">
                      <a16:colId xmlns:a16="http://schemas.microsoft.com/office/drawing/2014/main" val="180259482"/>
                    </a:ext>
                  </a:extLst>
                </a:gridCol>
                <a:gridCol w="874801">
                  <a:extLst>
                    <a:ext uri="{9D8B030D-6E8A-4147-A177-3AD203B41FA5}">
                      <a16:colId xmlns:a16="http://schemas.microsoft.com/office/drawing/2014/main" val="3804561785"/>
                    </a:ext>
                  </a:extLst>
                </a:gridCol>
                <a:gridCol w="873931">
                  <a:extLst>
                    <a:ext uri="{9D8B030D-6E8A-4147-A177-3AD203B41FA5}">
                      <a16:colId xmlns:a16="http://schemas.microsoft.com/office/drawing/2014/main" val="3975705650"/>
                    </a:ext>
                  </a:extLst>
                </a:gridCol>
                <a:gridCol w="874801">
                  <a:extLst>
                    <a:ext uri="{9D8B030D-6E8A-4147-A177-3AD203B41FA5}">
                      <a16:colId xmlns:a16="http://schemas.microsoft.com/office/drawing/2014/main" val="2453947647"/>
                    </a:ext>
                  </a:extLst>
                </a:gridCol>
                <a:gridCol w="873931">
                  <a:extLst>
                    <a:ext uri="{9D8B030D-6E8A-4147-A177-3AD203B41FA5}">
                      <a16:colId xmlns:a16="http://schemas.microsoft.com/office/drawing/2014/main" val="356672114"/>
                    </a:ext>
                  </a:extLst>
                </a:gridCol>
                <a:gridCol w="874801">
                  <a:extLst>
                    <a:ext uri="{9D8B030D-6E8A-4147-A177-3AD203B41FA5}">
                      <a16:colId xmlns:a16="http://schemas.microsoft.com/office/drawing/2014/main" val="1549958009"/>
                    </a:ext>
                  </a:extLst>
                </a:gridCol>
                <a:gridCol w="873931">
                  <a:extLst>
                    <a:ext uri="{9D8B030D-6E8A-4147-A177-3AD203B41FA5}">
                      <a16:colId xmlns:a16="http://schemas.microsoft.com/office/drawing/2014/main" val="964030347"/>
                    </a:ext>
                  </a:extLst>
                </a:gridCol>
                <a:gridCol w="874801">
                  <a:extLst>
                    <a:ext uri="{9D8B030D-6E8A-4147-A177-3AD203B41FA5}">
                      <a16:colId xmlns:a16="http://schemas.microsoft.com/office/drawing/2014/main" val="2329565843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ru-RU" sz="11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 топлива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Природ. газ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Мазут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Камен. уголь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Торф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Дрова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Щепа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Эл. котлы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Исп-е двух и более видов топлива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87073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Ср.взвешен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тариф, руб./ Гкал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2 511,5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5 012,3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4 597,0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3 618,1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3 494,8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6 641,4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3 360,0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0583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топливная состав-я, руб./ Гкал</a:t>
                      </a:r>
                      <a:endParaRPr lang="ru-RU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1 197,3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3 553,3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2 460,3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1 908,4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1 187,6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4 582,1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1 419,3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889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оплата труда с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отч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-ми, руб./ Гкал</a:t>
                      </a:r>
                      <a:endParaRPr lang="ru-RU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1 689,4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28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роста, % к 2021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28973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F40CCE7-6319-4A66-8DD4-D469ED4942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785331"/>
              </p:ext>
            </p:extLst>
          </p:nvPr>
        </p:nvGraphicFramePr>
        <p:xfrm>
          <a:off x="311374" y="3038476"/>
          <a:ext cx="4243388" cy="186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0012EF3-F2E8-4485-AD37-5FCED3047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006138"/>
              </p:ext>
            </p:extLst>
          </p:nvPr>
        </p:nvGraphicFramePr>
        <p:xfrm>
          <a:off x="234730" y="4729961"/>
          <a:ext cx="4572000" cy="200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D4F2B2F-2954-4116-9338-2E1D3EA86D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181340"/>
              </p:ext>
            </p:extLst>
          </p:nvPr>
        </p:nvGraphicFramePr>
        <p:xfrm>
          <a:off x="4631406" y="3038476"/>
          <a:ext cx="4243388" cy="186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44983978-B429-456A-AF61-BC4E0CDB7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555954"/>
              </p:ext>
            </p:extLst>
          </p:nvPr>
        </p:nvGraphicFramePr>
        <p:xfrm>
          <a:off x="4636341" y="4729962"/>
          <a:ext cx="4272929" cy="198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A6A26E2-FE93-47D6-8523-922557B51A9C}"/>
              </a:ext>
            </a:extLst>
          </p:cNvPr>
          <p:cNvSpPr txBox="1"/>
          <p:nvPr/>
        </p:nvSpPr>
        <p:spPr>
          <a:xfrm>
            <a:off x="3491880" y="3351095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+18,6%</a:t>
            </a:r>
          </a:p>
        </p:txBody>
      </p:sp>
    </p:spTree>
    <p:extLst>
      <p:ext uri="{BB962C8B-B14F-4D97-AF65-F5344CB8AC3E}">
        <p14:creationId xmlns:p14="http://schemas.microsoft.com/office/powerpoint/2010/main" val="1843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1161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7824" y="354874"/>
            <a:ext cx="76328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Регулирование тарифов в сфере водоснабжения и водоотведения на 2023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11704" y="1229397"/>
            <a:ext cx="1909878" cy="20389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Совокупная необходимая валовая выручка регулируемых организаций составила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 5,1 млрд. руб. с НДС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64111" y="3312922"/>
            <a:ext cx="2005063" cy="20389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Экономический эффект от тарифного регулирования составил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 1,2 млрд. руб.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328" y="1258512"/>
            <a:ext cx="5936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Количество регулируемых организаций – 245</a:t>
            </a:r>
          </a:p>
          <a:p>
            <a:pPr algn="just"/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Объем оказанных услуг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сфере водоснабжения – 59,9 млн. м3;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сфере водоотведения – 52,3 млн. м3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134" y="2580627"/>
            <a:ext cx="644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Динамика средневзвешенных тарифов по Кировской области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50014"/>
              </p:ext>
            </p:extLst>
          </p:nvPr>
        </p:nvGraphicFramePr>
        <p:xfrm>
          <a:off x="438066" y="3109697"/>
          <a:ext cx="6078148" cy="1548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5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2-е п/г 2022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с 01 дек. 2022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Водоснабжение, руб./м3 с НДС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633643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Водоотведение, руб./м3 с НДС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35,74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188137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107,6%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958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776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7" y="17339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74" y="2407494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4686" y="361144"/>
            <a:ext cx="81893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Тарифы на водоснабжение и водоотведение на территории Кировской области, за исключением г. Кирова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42346"/>
              </p:ext>
            </p:extLst>
          </p:nvPr>
        </p:nvGraphicFramePr>
        <p:xfrm>
          <a:off x="951739" y="2630720"/>
          <a:ext cx="5991008" cy="136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4883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2- п/г 2022 г.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с 01 дек. 2022 г.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Водоснабжение, руб./м3 с НДС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Отклонение,%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1918978"/>
                  </a:ext>
                </a:extLst>
              </a:tr>
              <a:tr h="2883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Водоотведение, руб./м3 с НДС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901816"/>
                  </a:ext>
                </a:extLst>
              </a:tr>
              <a:tr h="2883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Отклонение,%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329627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DCB8AA2-396A-4070-B5FE-B531753F2222}"/>
              </a:ext>
            </a:extLst>
          </p:cNvPr>
          <p:cNvSpPr txBox="1"/>
          <p:nvPr/>
        </p:nvSpPr>
        <p:spPr>
          <a:xfrm>
            <a:off x="467990" y="3982192"/>
            <a:ext cx="8064896" cy="2439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Основные особенности тарифной кампании, характеристики и факторы, влияющие на формирование тарифов на водоснабжение и водоотведение в Кировской области: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Рост операционных (подконтрольных) расходов исходя из прогноза ИПЦ, установленный прогнозом СЭР МЭР РФ с учетом необходимости корректировки индекса по текущему году;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Продолжающаяся тенденция к сокращению потребления ресурсов в Кировской области;</a:t>
            </a:r>
          </a:p>
          <a:p>
            <a:pPr marL="342900" indent="-342900" algn="just"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Рост цен на энергоресурсы;</a:t>
            </a:r>
          </a:p>
          <a:p>
            <a:pPr marL="342900" indent="-342900" algn="just"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Развитие института концессионных соглашений;</a:t>
            </a:r>
          </a:p>
          <a:p>
            <a:pPr marL="342900" indent="-342900" algn="just">
              <a:buFont typeface="Wingdings" panose="05000000000000000000" pitchFamily="2" charset="2"/>
              <a:buChar char=""/>
              <a:tabLst>
                <a:tab pos="450215" algn="l"/>
              </a:tabLst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Передача полномочий по организации водоснабжения и водоотведения с уровня сельских поселений на уровень муниципальных районов.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B123B0-682A-477D-BB0B-3394AEDEC4AF}"/>
              </a:ext>
            </a:extLst>
          </p:cNvPr>
          <p:cNvSpPr txBox="1"/>
          <p:nvPr/>
        </p:nvSpPr>
        <p:spPr>
          <a:xfrm>
            <a:off x="755576" y="1069211"/>
            <a:ext cx="78921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Объем обслуживания: 5,3 тыс. км водопроводных сетей, </a:t>
            </a:r>
            <a:r>
              <a:rPr lang="en-US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1,</a:t>
            </a: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2</a:t>
            </a:r>
            <a:r>
              <a:rPr lang="en-US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тыс. км сетей водоотведения, более 1,4 тыс. скважин, около 200 канализационно-насосных станций</a:t>
            </a:r>
          </a:p>
          <a:p>
            <a:pPr algn="just"/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Полезный отпуск: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сфере водоснабжения – 25,5 млн. м3;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сфере водоотведения – 19,0 млн. м3</a:t>
            </a:r>
          </a:p>
        </p:txBody>
      </p:sp>
    </p:spTree>
    <p:extLst>
      <p:ext uri="{BB962C8B-B14F-4D97-AF65-F5344CB8AC3E}">
        <p14:creationId xmlns:p14="http://schemas.microsoft.com/office/powerpoint/2010/main" val="225312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326170"/>
            <a:ext cx="59046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Основные направления тарифного регулирования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1277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Электроэнергетика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Теплоэнергетика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Газоснабжение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Водоснабжение, водоотведение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Обращение с твердыми коммунальными отходами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Предельные надбавки к ценам на жизненно необходимые и важнейшие лекарственные препараты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Предельные оптовые надбавки на медицинские изделия, имплантируемые в организм человека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Перевозка пассажиров, ручной клади и багажа в автомобильном и электрифицированном транспорте городского и пригородного сообщения, перевозка пассажиров железнодорожным транспортом в пригородном сообщении, а также перевозка пассажиров и багажа на переправах</a:t>
            </a:r>
          </a:p>
        </p:txBody>
      </p:sp>
    </p:spTree>
    <p:extLst>
      <p:ext uri="{BB962C8B-B14F-4D97-AF65-F5344CB8AC3E}">
        <p14:creationId xmlns:p14="http://schemas.microsoft.com/office/powerpoint/2010/main" val="1365615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7" y="17339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074" y="2407494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4686" y="361144"/>
            <a:ext cx="81893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Тарифы на водоснабжение и водоотведение на территории Кировской области, за исключением г. Кирова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B96208C-0A4E-4856-988C-9E3C386147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11932"/>
              </p:ext>
            </p:extLst>
          </p:nvPr>
        </p:nvGraphicFramePr>
        <p:xfrm>
          <a:off x="87630" y="3681510"/>
          <a:ext cx="4572000" cy="305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43E9DEF-DAAD-4637-9D4F-28D4F6C619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383129"/>
              </p:ext>
            </p:extLst>
          </p:nvPr>
        </p:nvGraphicFramePr>
        <p:xfrm>
          <a:off x="4743848" y="3707637"/>
          <a:ext cx="4572000" cy="303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A57FD52-07B9-4412-9BBF-6FCF96E3919A}"/>
              </a:ext>
            </a:extLst>
          </p:cNvPr>
          <p:cNvSpPr txBox="1"/>
          <p:nvPr/>
        </p:nvSpPr>
        <p:spPr>
          <a:xfrm>
            <a:off x="4095350" y="4724667"/>
            <a:ext cx="138534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</a:rPr>
              <a:t>Расходы на оплату труда с отчислениями</a:t>
            </a:r>
          </a:p>
          <a:p>
            <a:pPr algn="ctr"/>
            <a:endParaRPr lang="ru-RU" sz="1000" dirty="0">
              <a:solidFill>
                <a:prstClr val="black"/>
              </a:solidFill>
            </a:endParaRP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Материалы</a:t>
            </a:r>
          </a:p>
          <a:p>
            <a:pPr algn="ctr"/>
            <a:endParaRPr lang="ru-RU" sz="1000" dirty="0">
              <a:solidFill>
                <a:prstClr val="black"/>
              </a:solidFill>
            </a:endParaRP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Расходы на капитальный ремонт</a:t>
            </a:r>
            <a:endParaRPr lang="ru-RU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06D32-E34A-47C8-B50E-B72075E6E7C4}"/>
              </a:ext>
            </a:extLst>
          </p:cNvPr>
          <p:cNvSpPr txBox="1"/>
          <p:nvPr/>
        </p:nvSpPr>
        <p:spPr>
          <a:xfrm>
            <a:off x="3745490" y="5561633"/>
            <a:ext cx="531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4,9%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91385-530E-4AC8-B54F-FE5E83AE28FE}"/>
              </a:ext>
            </a:extLst>
          </p:cNvPr>
          <p:cNvSpPr txBox="1"/>
          <p:nvPr/>
        </p:nvSpPr>
        <p:spPr>
          <a:xfrm>
            <a:off x="3745045" y="4719770"/>
            <a:ext cx="531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44,9%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EBEDA3-B656-41D5-9A64-86C716141EFC}"/>
              </a:ext>
            </a:extLst>
          </p:cNvPr>
          <p:cNvSpPr txBox="1"/>
          <p:nvPr/>
        </p:nvSpPr>
        <p:spPr>
          <a:xfrm>
            <a:off x="5395252" y="4756074"/>
            <a:ext cx="531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47,6%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B72FB4-14CD-415F-AE91-86A34E23C12F}"/>
              </a:ext>
            </a:extLst>
          </p:cNvPr>
          <p:cNvSpPr txBox="1"/>
          <p:nvPr/>
        </p:nvSpPr>
        <p:spPr>
          <a:xfrm>
            <a:off x="5397333" y="5212215"/>
            <a:ext cx="531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2,5%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F52BDA-3BB3-45E0-9C96-D6F04628CB66}"/>
              </a:ext>
            </a:extLst>
          </p:cNvPr>
          <p:cNvSpPr txBox="1"/>
          <p:nvPr/>
        </p:nvSpPr>
        <p:spPr>
          <a:xfrm>
            <a:off x="3745490" y="5197441"/>
            <a:ext cx="531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2,9%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FFC9D5-F1FB-4231-9AAD-41880C544D4A}"/>
              </a:ext>
            </a:extLst>
          </p:cNvPr>
          <p:cNvSpPr txBox="1"/>
          <p:nvPr/>
        </p:nvSpPr>
        <p:spPr>
          <a:xfrm>
            <a:off x="5397333" y="5561633"/>
            <a:ext cx="531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3,1%</a:t>
            </a:r>
          </a:p>
        </p:txBody>
      </p:sp>
      <p:sp>
        <p:nvSpPr>
          <p:cNvPr id="22" name="Стрелка: изогнутая 21">
            <a:extLst>
              <a:ext uri="{FF2B5EF4-FFF2-40B4-BE49-F238E27FC236}">
                <a16:creationId xmlns:a16="http://schemas.microsoft.com/office/drawing/2014/main" id="{95ECA9A7-3680-4FE9-B1EB-EE963403556F}"/>
              </a:ext>
            </a:extLst>
          </p:cNvPr>
          <p:cNvSpPr/>
          <p:nvPr/>
        </p:nvSpPr>
        <p:spPr>
          <a:xfrm rot="5400000">
            <a:off x="3786197" y="4496006"/>
            <a:ext cx="268002" cy="2218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изогнутая 22">
            <a:extLst>
              <a:ext uri="{FF2B5EF4-FFF2-40B4-BE49-F238E27FC236}">
                <a16:creationId xmlns:a16="http://schemas.microsoft.com/office/drawing/2014/main" id="{4B4065C5-2628-4BED-A1A8-04020B5FAB6D}"/>
              </a:ext>
            </a:extLst>
          </p:cNvPr>
          <p:cNvSpPr/>
          <p:nvPr/>
        </p:nvSpPr>
        <p:spPr>
          <a:xfrm rot="16200000" flipH="1">
            <a:off x="5522313" y="4509390"/>
            <a:ext cx="277343" cy="21602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5C35564-A9D3-4FF8-97A2-EAD04BEF4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430435"/>
              </p:ext>
            </p:extLst>
          </p:nvPr>
        </p:nvGraphicFramePr>
        <p:xfrm>
          <a:off x="395536" y="1045873"/>
          <a:ext cx="8352928" cy="263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63634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/>
            </a:b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  <a:b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4398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4" b="41129"/>
          <a:stretch/>
        </p:blipFill>
        <p:spPr>
          <a:xfrm>
            <a:off x="-12195" y="0"/>
            <a:ext cx="2394357" cy="7146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t="4716" r="6412" b="2111"/>
          <a:stretch/>
        </p:blipFill>
        <p:spPr>
          <a:xfrm>
            <a:off x="179512" y="132309"/>
            <a:ext cx="504056" cy="651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187031"/>
            <a:ext cx="59046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Основные характеристики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815207"/>
            <a:ext cx="32403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2022 году проведено 51 заседание правления Службы, принято 842 тарифных решения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46709" y="4149080"/>
            <a:ext cx="3384376" cy="9793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Совокупная необходимая валовая выручка (НВВ) регулируемых организаций –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46 516,4 млн. руб.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46709" y="5290319"/>
            <a:ext cx="3384376" cy="8280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Экономический эффект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 от тарифного регулирования -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17 064,5 млн. руб. 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44D9B53-AEE1-4B7F-893F-368728377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188141"/>
              </p:ext>
            </p:extLst>
          </p:nvPr>
        </p:nvGraphicFramePr>
        <p:xfrm>
          <a:off x="4211960" y="710251"/>
          <a:ext cx="4536504" cy="351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Объект 4">
            <a:extLst>
              <a:ext uri="{FF2B5EF4-FFF2-40B4-BE49-F238E27FC236}">
                <a16:creationId xmlns:a16="http://schemas.microsoft.com/office/drawing/2014/main" id="{EF916487-A0CD-4914-B6AD-1F44D192B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25E8AF5-21AB-C84B-C979-04B862C77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732406"/>
              </p:ext>
            </p:extLst>
          </p:nvPr>
        </p:nvGraphicFramePr>
        <p:xfrm>
          <a:off x="251520" y="2869378"/>
          <a:ext cx="4689379" cy="374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6628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/>
            </a:b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26170"/>
            <a:ext cx="79928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принципы и особенности государственной тарифной политики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1045E-A2CC-4638-B295-DB8F14D54B4C}"/>
              </a:ext>
            </a:extLst>
          </p:cNvPr>
          <p:cNvSpPr txBox="1"/>
          <p:nvPr/>
        </p:nvSpPr>
        <p:spPr>
          <a:xfrm>
            <a:off x="611560" y="1221663"/>
            <a:ext cx="820891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стремление к обеспечению баланса интересов поставщиков и потребителей коммунальных услуг;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внедрение и реализация долгосрочных подходов в тарифном регулировании;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внедрение и реализация подходов, направленных на сдерживание роста тарифов (через применение принципа «инфляция минус», то есть рост операционных расходов темпами ниже инфляции);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увеличение доли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либерализованных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рынков;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выстроенная система защиты населения от тарифных скачков;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расширение и усложнение методического инструментария тарифного регулирования;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информационная открытость и доступность для потребителей информации;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появление элементов стимулирующего тарифного регулирования (сохранение экономии, достигнутой регулируемыми организациями; планы по внедрению «эталонов затрат»);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государственный контроль (надзор) за исполнением действующего законодательства РФ в сфере государственного регулирования тарифов на коммунальные услуги.</a:t>
            </a:r>
          </a:p>
        </p:txBody>
      </p:sp>
    </p:spTree>
    <p:extLst>
      <p:ext uri="{BB962C8B-B14F-4D97-AF65-F5344CB8AC3E}">
        <p14:creationId xmlns:p14="http://schemas.microsoft.com/office/powerpoint/2010/main" val="340324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/>
            </a:b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5534" y="59051"/>
            <a:ext cx="61325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Особенности законодательства в сфере тарифного регулирования с 01.12.2022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4959" y="1008921"/>
            <a:ext cx="8352928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Постановление Правительства  РФ от 14 ноября 2022 г. №2053 «Об особенностях индексации регулируемых цен (тарифов) с 1 декабря 2022 г. по 31 декабря 2023 г. и о внесении изменений в некоторые акты Правительства Российской Федерации»</a:t>
            </a:r>
          </a:p>
          <a:p>
            <a:pPr lvl="0" algn="just"/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450215" algn="just">
              <a:lnSpc>
                <a:spcPts val="18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Правительство Российской Федерации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 о с т а н о в л я е т :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Исполнительным органам субъектов Российской Федерации в области государственного регулирования тарифов не позднее 15 дней со дня вступления в силу настоящего постановления установить (скорректировать) на 2023 год без календарной разбивки и ввести в действие с 1 декабря 2022 г.: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единые (котловые) тарифы на услуги по передаче электрической энергии;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цены (тарифы) на электрическую энергию (мощность), поставляемую населению и приравненным к нему категориям потребителей;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сбытовые надбавки гарантирующих поставщиков;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предельные уровни цен на тепловую энергию (мощность) (в части поселений, городских округов, отнесенных к ценовым зонам теплоснабжения);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регулируемые цены (тарифы) в сферах теплоснабжения, горячего водоснабжения, холодного водоснабжения и водоотведения, а также в области обращения с твердыми коммунальными отходами, за исключением тарифов на подключение (технологическое присоединение) к системе теплоснабжения, тарифов на подключение (технологическое присоединение) к централизованной системе горячего водоснабжения, холодного водоснабжения и (или) водоотведения;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розничные цены: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сжиженный газ, реализуемый населению для бытовых нужд;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газ, реализуемый населению;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стандартизированные тарифные ставки платы за технологическое присоединение к электрическим сетям территориальных сетевых организаций.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54" y="803224"/>
            <a:ext cx="360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3481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/>
            </a:b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87031"/>
            <a:ext cx="59046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Тарифная кампания на 2023 г.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672836" y="1916832"/>
            <a:ext cx="784887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672836" y="1124744"/>
            <a:ext cx="1594908" cy="7920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Подача тарифных заявок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8997" y="2725391"/>
            <a:ext cx="115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01.05.</a:t>
            </a:r>
          </a:p>
          <a:p>
            <a:pPr algn="ctr"/>
            <a:r>
              <a:rPr lang="ru-RU" sz="1200" dirty="0"/>
              <a:t>(по ТКО – 01.09.)</a:t>
            </a:r>
          </a:p>
        </p:txBody>
      </p:sp>
      <p:cxnSp>
        <p:nvCxnSpPr>
          <p:cNvPr id="11" name="Прямая со стрелкой 10"/>
          <p:cNvCxnSpPr>
            <a:stCxn id="9" idx="0"/>
          </p:cNvCxnSpPr>
          <p:nvPr/>
        </p:nvCxnSpPr>
        <p:spPr>
          <a:xfrm flipV="1">
            <a:off x="2267744" y="2492897"/>
            <a:ext cx="0" cy="232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519097" y="1728367"/>
            <a:ext cx="0" cy="30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8521708" y="2546473"/>
            <a:ext cx="0" cy="232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68966" y="1509160"/>
            <a:ext cx="1157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28.11.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2520" y="2778968"/>
            <a:ext cx="1013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28.11.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5239717" y="-1246302"/>
            <a:ext cx="298316" cy="62604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881152" y="1393612"/>
            <a:ext cx="359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Работа с тарифными заявками, утверждение тарифов на коммунальные услуги</a:t>
            </a:r>
          </a:p>
        </p:txBody>
      </p:sp>
      <p:sp>
        <p:nvSpPr>
          <p:cNvPr id="21" name="Левая фигурная скобка 20"/>
          <p:cNvSpPr/>
          <p:nvPr/>
        </p:nvSpPr>
        <p:spPr>
          <a:xfrm rot="5400000">
            <a:off x="5231044" y="-380996"/>
            <a:ext cx="335163" cy="62617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75857" y="2894290"/>
            <a:ext cx="424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Работа с тарифными заявками, утверждение тарифов на электроэнергию</a:t>
            </a:r>
          </a:p>
        </p:txBody>
      </p:sp>
    </p:spTree>
    <p:extLst>
      <p:ext uri="{BB962C8B-B14F-4D97-AF65-F5344CB8AC3E}">
        <p14:creationId xmlns:p14="http://schemas.microsoft.com/office/powerpoint/2010/main" val="122560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651" y="348600"/>
            <a:ext cx="81668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Причины пересмотра тарифов с 01 декабря 2022 г.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6026" y="3898289"/>
            <a:ext cx="3888432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Каменный уголь – рост цен до </a:t>
            </a:r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~ </a:t>
            </a: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40%</a:t>
            </a:r>
          </a:p>
          <a:p>
            <a:pPr algn="just">
              <a:spcAft>
                <a:spcPts val="500"/>
              </a:spcAft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Топочный мазут – рост цен до </a:t>
            </a:r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~ </a:t>
            </a: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8</a:t>
            </a:r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5%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just">
              <a:spcAft>
                <a:spcPts val="500"/>
              </a:spcAft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Дрова – рост цен </a:t>
            </a:r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~</a:t>
            </a: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 17% </a:t>
            </a:r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4477407" y="1568250"/>
            <a:ext cx="1080120" cy="2409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79190" y="2377199"/>
            <a:ext cx="1299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108,4%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64" y="2431417"/>
            <a:ext cx="1109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3AF14A-F6DF-988F-68E1-6A9446E51AB6}"/>
              </a:ext>
            </a:extLst>
          </p:cNvPr>
          <p:cNvSpPr txBox="1"/>
          <p:nvPr/>
        </p:nvSpPr>
        <p:spPr>
          <a:xfrm>
            <a:off x="439977" y="1165086"/>
            <a:ext cx="40374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Предельный индекс роста платы граждан за коммунальные услуги (установлен Правительством РФ в среднем для Кировской области)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E2FB7-ED6C-8869-6258-84893FEF096B}"/>
              </a:ext>
            </a:extLst>
          </p:cNvPr>
          <p:cNvSpPr txBox="1"/>
          <p:nvPr/>
        </p:nvSpPr>
        <p:spPr>
          <a:xfrm>
            <a:off x="486231" y="2392588"/>
            <a:ext cx="3653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Инфляция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38ADD0-EC24-284C-422F-54C1133CDA53}"/>
              </a:ext>
            </a:extLst>
          </p:cNvPr>
          <p:cNvSpPr txBox="1"/>
          <p:nvPr/>
        </p:nvSpPr>
        <p:spPr>
          <a:xfrm>
            <a:off x="450226" y="2802733"/>
            <a:ext cx="3725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Индекс цен производителей в промышленности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7C3F66F-2003-9EBD-7BB8-597C5018327B}"/>
              </a:ext>
            </a:extLst>
          </p:cNvPr>
          <p:cNvSpPr/>
          <p:nvPr/>
        </p:nvSpPr>
        <p:spPr>
          <a:xfrm>
            <a:off x="6791778" y="859210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2022 год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118003-4B9D-6D45-79F0-AD5E71194281}"/>
              </a:ext>
            </a:extLst>
          </p:cNvPr>
          <p:cNvSpPr/>
          <p:nvPr/>
        </p:nvSpPr>
        <p:spPr>
          <a:xfrm>
            <a:off x="5248864" y="855520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2021 год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F5368D-5F70-3161-82D0-5E3BAE996B1C}"/>
              </a:ext>
            </a:extLst>
          </p:cNvPr>
          <p:cNvSpPr/>
          <p:nvPr/>
        </p:nvSpPr>
        <p:spPr>
          <a:xfrm>
            <a:off x="7297108" y="1460350"/>
            <a:ext cx="1131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104,0%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5901C9-7F5E-D45D-78C6-92ED3B783030}"/>
              </a:ext>
            </a:extLst>
          </p:cNvPr>
          <p:cNvSpPr/>
          <p:nvPr/>
        </p:nvSpPr>
        <p:spPr>
          <a:xfrm>
            <a:off x="7297108" y="2392588"/>
            <a:ext cx="1172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111,9%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B5E15BE-046C-B21A-2F7E-5FA5D6A4A3A9}"/>
              </a:ext>
            </a:extLst>
          </p:cNvPr>
          <p:cNvSpPr/>
          <p:nvPr/>
        </p:nvSpPr>
        <p:spPr>
          <a:xfrm>
            <a:off x="5854747" y="1467166"/>
            <a:ext cx="948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104,2%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811568F-1A97-7252-CDF8-71623B62B9B0}"/>
              </a:ext>
            </a:extLst>
          </p:cNvPr>
          <p:cNvSpPr/>
          <p:nvPr/>
        </p:nvSpPr>
        <p:spPr>
          <a:xfrm>
            <a:off x="5697015" y="2988845"/>
            <a:ext cx="1299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124,5%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81A3D8F-E2B0-F794-7AF7-E4E129E323CE}"/>
              </a:ext>
            </a:extLst>
          </p:cNvPr>
          <p:cNvSpPr/>
          <p:nvPr/>
        </p:nvSpPr>
        <p:spPr>
          <a:xfrm>
            <a:off x="7242078" y="2993080"/>
            <a:ext cx="1299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112,1%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86FFE9A4-1240-5E50-0A1C-3ADB96E8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26" y="3040735"/>
            <a:ext cx="1109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76485F5-0436-DF0E-0E68-A4E7441307FA}"/>
              </a:ext>
            </a:extLst>
          </p:cNvPr>
          <p:cNvSpPr txBox="1"/>
          <p:nvPr/>
        </p:nvSpPr>
        <p:spPr>
          <a:xfrm>
            <a:off x="450225" y="3569854"/>
            <a:ext cx="3725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Рост цен на топливо</a:t>
            </a:r>
          </a:p>
        </p:txBody>
      </p:sp>
      <p:sp>
        <p:nvSpPr>
          <p:cNvPr id="29" name="Правая фигурная скобка 28">
            <a:extLst>
              <a:ext uri="{FF2B5EF4-FFF2-40B4-BE49-F238E27FC236}">
                <a16:creationId xmlns:a16="http://schemas.microsoft.com/office/drawing/2014/main" id="{CC0489A0-48C0-3DFE-0659-4BCF97E02D1E}"/>
              </a:ext>
            </a:extLst>
          </p:cNvPr>
          <p:cNvSpPr/>
          <p:nvPr/>
        </p:nvSpPr>
        <p:spPr>
          <a:xfrm>
            <a:off x="4790051" y="3781171"/>
            <a:ext cx="288034" cy="119972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E340515-DCC5-26BC-18BD-8F7A28B03569}"/>
              </a:ext>
            </a:extLst>
          </p:cNvPr>
          <p:cNvSpPr/>
          <p:nvPr/>
        </p:nvSpPr>
        <p:spPr>
          <a:xfrm>
            <a:off x="5078085" y="4043252"/>
            <a:ext cx="2671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С начала 2021 года по декабрь 2022 года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2220E-5B34-4B10-D606-9B6CB1E3C0C4}"/>
              </a:ext>
            </a:extLst>
          </p:cNvPr>
          <p:cNvSpPr txBox="1"/>
          <p:nvPr/>
        </p:nvSpPr>
        <p:spPr>
          <a:xfrm>
            <a:off x="315980" y="4988274"/>
            <a:ext cx="8512040" cy="169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 2021-2022 гг. показатели инфляции, индексы роста потребительских цен и цен производителей, динамика цен на топливо, оказывающие критическое влияние на расходы ресурсоснабжающих организаций, значительно превышают рост платы граждан. В результате рост затрат ресурсоснабжающих компаний всё в большей мере не компенсируется тарифами, что грозит недофинансированием и недоинвестированием коммунальной инфраструктуры. Перенос сроков индексации с июля 2023 г. на декабрь 2022 г. вызваны необходимостью обеспечить бесперебойную работу инфраструктуры ЖКХ; в конечном итоге речь идет о сохранении надежности и качества обеспечения коммунальными ресурсами.</a:t>
            </a:r>
          </a:p>
        </p:txBody>
      </p:sp>
    </p:spTree>
    <p:extLst>
      <p:ext uri="{BB962C8B-B14F-4D97-AF65-F5344CB8AC3E}">
        <p14:creationId xmlns:p14="http://schemas.microsoft.com/office/powerpoint/2010/main" val="225765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8"/>
            <a:ext cx="9036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/>
            </a:b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5534" y="59051"/>
            <a:ext cx="61325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Особенности законодательства в сфере тарифного регулирования с 01.12.2022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4999" y="1008921"/>
            <a:ext cx="7992888" cy="4637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Постановление Правительства  РФ от 14 ноября 2022 г. №2053 «Об особенностях индексации регулируемых цен (тарифов) с 1 декабря 2022 г. по 31 декабря 2023 г. и о внесении изменений в некоторые акты Правительства Российской Федерации»</a:t>
            </a:r>
          </a:p>
          <a:p>
            <a:pPr lvl="0" algn="just"/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450215" algn="just">
              <a:lnSpc>
                <a:spcPts val="18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Правительство Российской Федерации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 о с т а н о в л я е т :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 Установить:</a:t>
            </a:r>
          </a:p>
          <a:p>
            <a:pPr indent="450215" algn="just">
              <a:lnSpc>
                <a:spcPts val="18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1.1. Индексы изменения размера вносимой гражданами платы </a:t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коммунальные услуги по субъектам Российской Федерации (далее - индексы по субъектам Российской Федерации) </a:t>
            </a:r>
            <a:r>
              <a:rPr lang="ru-RU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декабрь 2022</a:t>
            </a:r>
            <a:r>
              <a:rPr lang="en-US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в размере 9%.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 Индексы по субъектам Российской Федерации и предельно допустимые отклонения по отдельным муниципальным образованиям от величины указанных индексов по субъектам Российской Федерации (далее - отклонение по субъекту Российской Федерации) </a:t>
            </a:r>
            <a:r>
              <a:rPr lang="ru-RU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с 1 января 2023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г. по 31 декабря 2023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г. в размере 0%.</a:t>
            </a:r>
          </a:p>
          <a:p>
            <a:pPr algn="just"/>
            <a:endParaRPr lang="ru-RU" sz="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Исключением являются муниципальные образования, отнесенные к ценовым зонам теплоснабжения.</a:t>
            </a:r>
          </a:p>
          <a:p>
            <a:pPr algn="just"/>
            <a:endParaRPr lang="ru-RU" sz="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применении индексов по субъектам Российской Федерации и предельных индексов </a:t>
            </a:r>
            <a:r>
              <a:rPr lang="ru-RU" sz="1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размер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вносимой гражданами </a:t>
            </a:r>
            <a:r>
              <a:rPr lang="ru-RU" sz="1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платы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коммунальные услуги </a:t>
            </a:r>
            <a:r>
              <a:rPr lang="ru-RU" sz="1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за декабрь 2022 г. сравнивается с размером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вносимой гражданами </a:t>
            </a:r>
            <a:r>
              <a:rPr lang="ru-RU" sz="1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платы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коммунальные услуги, предоставленные </a:t>
            </a:r>
            <a:r>
              <a:rPr lang="ru-RU" sz="1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в ноябре 2022 г.</a:t>
            </a:r>
          </a:p>
          <a:p>
            <a:pPr algn="just"/>
            <a:r>
              <a:rPr lang="ru-RU" sz="1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Размер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вносимой гражданами </a:t>
            </a:r>
            <a:r>
              <a:rPr lang="ru-RU" sz="1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платы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коммунальные услуги в </a:t>
            </a:r>
            <a:r>
              <a:rPr lang="ru-RU" sz="1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2023 г. сравнивается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с размером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вносимой гражданами </a:t>
            </a:r>
            <a:r>
              <a:rPr lang="ru-RU" sz="1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платы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коммунальные услуги, предоставленные </a:t>
            </a:r>
            <a:r>
              <a:rPr lang="ru-RU" sz="1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в декабре 2022 г.</a:t>
            </a:r>
            <a:endParaRPr lang="ru-RU" sz="1400" i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959" y="804450"/>
            <a:ext cx="360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A1255-B8C0-39EC-9C5A-98A657FD60DF}"/>
              </a:ext>
            </a:extLst>
          </p:cNvPr>
          <p:cNvSpPr txBox="1"/>
          <p:nvPr/>
        </p:nvSpPr>
        <p:spPr>
          <a:xfrm>
            <a:off x="715160" y="5701401"/>
            <a:ext cx="8208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Жилищный Кодекс РФ (ст. 154) – определяет перечень коммунальных услуг: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«Плата за коммунальные услуги включает в себя плату за холодную воду, горячую воду, электрическую энергию, тепловую энергию, газ, бытовой газ в баллонах, твердое топливо при наличии печного отопления, плату за отведение сточных вод, обращение с твердыми коммунальными отходами».</a:t>
            </a:r>
          </a:p>
        </p:txBody>
      </p:sp>
    </p:spTree>
    <p:extLst>
      <p:ext uri="{BB962C8B-B14F-4D97-AF65-F5344CB8AC3E}">
        <p14:creationId xmlns:p14="http://schemas.microsoft.com/office/powerpoint/2010/main" val="149446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682" y="3356993"/>
            <a:ext cx="9036496" cy="133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500" b="1" dirty="0">
                <a:solidFill>
                  <a:prstClr val="black"/>
                </a:solidFill>
              </a:rPr>
            </a:b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4814" y="321196"/>
            <a:ext cx="73276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Индексы роста платы граждан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B98D372-3281-6FFB-7346-3289DAB06DC7}"/>
              </a:ext>
            </a:extLst>
          </p:cNvPr>
          <p:cNvGraphicFramePr>
            <a:graphicFrameLocks/>
          </p:cNvGraphicFramePr>
          <p:nvPr/>
        </p:nvGraphicFramePr>
        <p:xfrm>
          <a:off x="683568" y="803224"/>
          <a:ext cx="8136904" cy="183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8262E67A-272A-09FA-05CE-8699F2D2B8D9}"/>
              </a:ext>
            </a:extLst>
          </p:cNvPr>
          <p:cNvGraphicFramePr>
            <a:graphicFrameLocks/>
          </p:cNvGraphicFramePr>
          <p:nvPr/>
        </p:nvGraphicFramePr>
        <p:xfrm>
          <a:off x="719572" y="2636912"/>
          <a:ext cx="8064896" cy="191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29A6E2A-4C33-D7AB-8BCA-7B5108399F85}"/>
              </a:ext>
            </a:extLst>
          </p:cNvPr>
          <p:cNvSpPr txBox="1"/>
          <p:nvPr/>
        </p:nvSpPr>
        <p:spPr>
          <a:xfrm rot="16200000">
            <a:off x="14301" y="1458609"/>
            <a:ext cx="1656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Плата за коммунальные услуги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B1C2D-1375-C27B-BCEA-05049336AAB1}"/>
              </a:ext>
            </a:extLst>
          </p:cNvPr>
          <p:cNvSpPr txBox="1"/>
          <p:nvPr/>
        </p:nvSpPr>
        <p:spPr>
          <a:xfrm rot="16200000">
            <a:off x="55532" y="3422638"/>
            <a:ext cx="1656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Плата за коммунальные услуги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7C1EABF6-6BD1-8E28-EFDE-61F19D2B780B}"/>
              </a:ext>
            </a:extLst>
          </p:cNvPr>
          <p:cNvSpPr/>
          <p:nvPr/>
        </p:nvSpPr>
        <p:spPr>
          <a:xfrm rot="10800000">
            <a:off x="3779910" y="3632008"/>
            <a:ext cx="1656185" cy="248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CDF33D-1DA7-A30B-B32F-4553EFEBC82A}"/>
              </a:ext>
            </a:extLst>
          </p:cNvPr>
          <p:cNvSpPr txBox="1"/>
          <p:nvPr/>
        </p:nvSpPr>
        <p:spPr>
          <a:xfrm>
            <a:off x="421672" y="4544584"/>
            <a:ext cx="8627649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Индексация тарифов и платы граждан перенесена с 1 июля 2023 г. на 01 декабря 2022 г. </a:t>
            </a:r>
          </a:p>
          <a:p>
            <a:pPr indent="540385" algn="just">
              <a:lnSpc>
                <a:spcPct val="107000"/>
              </a:lnSpc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При этом далее — до июля 2024 года — тарифы и плата граждан повышаться не будут. Т.е. речь идет о переносе срока индексации с июля 2023 г. на декабрь 2022 г., а не о дополнительной индексации.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52AC3F-03BD-17F8-6320-BB32C32E99EF}"/>
              </a:ext>
            </a:extLst>
          </p:cNvPr>
          <p:cNvSpPr txBox="1"/>
          <p:nvPr/>
        </p:nvSpPr>
        <p:spPr>
          <a:xfrm>
            <a:off x="506505" y="5738473"/>
            <a:ext cx="8542816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Предельные индексы устанавливаются и применяются исходя из принципа неизменности набора и объема потребляемых коммунальных услуг. Т.е. </a:t>
            </a:r>
            <a:r>
              <a:rPr lang="ru-RU" sz="1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ограничение роста касается платы за единицу потребленного коммунального ресурса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C40C1-7568-DBB1-108D-DB4FD8801DE0}"/>
              </a:ext>
            </a:extLst>
          </p:cNvPr>
          <p:cNvSpPr txBox="1"/>
          <p:nvPr/>
        </p:nvSpPr>
        <p:spPr>
          <a:xfrm>
            <a:off x="220795" y="5583848"/>
            <a:ext cx="360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8251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6994</TotalTime>
  <Words>2601</Words>
  <Application>Microsoft Office PowerPoint</Application>
  <PresentationFormat>Экран (4:3)</PresentationFormat>
  <Paragraphs>406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Е. Некрасова</dc:creator>
  <cp:lastModifiedBy>Максим Михайлов</cp:lastModifiedBy>
  <cp:revision>341</cp:revision>
  <cp:lastPrinted>2023-04-04T08:08:08Z</cp:lastPrinted>
  <dcterms:created xsi:type="dcterms:W3CDTF">2016-10-26T11:19:43Z</dcterms:created>
  <dcterms:modified xsi:type="dcterms:W3CDTF">2023-04-04T08:33:44Z</dcterms:modified>
</cp:coreProperties>
</file>