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8" r:id="rId3"/>
    <p:sldId id="294" r:id="rId4"/>
    <p:sldId id="305" r:id="rId5"/>
    <p:sldId id="295" r:id="rId6"/>
    <p:sldId id="296" r:id="rId7"/>
    <p:sldId id="306" r:id="rId8"/>
    <p:sldId id="276" r:id="rId9"/>
    <p:sldId id="291" r:id="rId10"/>
    <p:sldId id="312" r:id="rId11"/>
    <p:sldId id="292" r:id="rId12"/>
    <p:sldId id="293" r:id="rId13"/>
    <p:sldId id="309" r:id="rId14"/>
    <p:sldId id="308" r:id="rId15"/>
    <p:sldId id="297" r:id="rId16"/>
    <p:sldId id="314" r:id="rId17"/>
    <p:sldId id="315" r:id="rId18"/>
    <p:sldId id="270" r:id="rId19"/>
    <p:sldId id="310" r:id="rId20"/>
    <p:sldId id="311" r:id="rId21"/>
    <p:sldId id="316" r:id="rId22"/>
    <p:sldId id="317" r:id="rId2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7516131364593E-2"/>
          <c:y val="7.1066460660306363E-2"/>
          <c:w val="0.56663435103330673"/>
          <c:h val="0.862150446026704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03-4D8C-9457-746BECC7AB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A03-4D8C-9457-746BECC7AB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A03-4D8C-9457-746BECC7ABB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A03-4D8C-9457-746BECC7ABB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A03-4D8C-9457-746BECC7ABB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A03-4D8C-9457-746BECC7ABB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A03-4D8C-9457-746BECC7ABBC}"/>
              </c:ext>
            </c:extLst>
          </c:dPt>
          <c:dLbls>
            <c:dLbl>
              <c:idx val="1"/>
              <c:layout>
                <c:manualLayout>
                  <c:x val="-8.3985377286121654E-2"/>
                  <c:y val="-0.132784387766837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3-4D8C-9457-746BECC7ABBC}"/>
                </c:ext>
              </c:extLst>
            </c:dLbl>
            <c:dLbl>
              <c:idx val="4"/>
              <c:layout>
                <c:manualLayout>
                  <c:x val="1.9596588033428373E-2"/>
                  <c:y val="-8.56673469463469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03-4D8C-9457-746BECC7ABB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Электроэнергетика</c:v>
                </c:pt>
                <c:pt idx="1">
                  <c:v>Теплоэнергетика</c:v>
                </c:pt>
                <c:pt idx="2">
                  <c:v>Водоснабжение, водоотведение</c:v>
                </c:pt>
                <c:pt idx="3">
                  <c:v>Обращение с ТКО</c:v>
                </c:pt>
                <c:pt idx="4">
                  <c:v>Газоснабжение</c:v>
                </c:pt>
                <c:pt idx="5">
                  <c:v>Перевозка пассажиров автотранспортом</c:v>
                </c:pt>
                <c:pt idx="6">
                  <c:v>Перевозка пассажиров ж/д транспортом в пригородном сообщении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27</c:v>
                </c:pt>
                <c:pt idx="1">
                  <c:v>236</c:v>
                </c:pt>
                <c:pt idx="2">
                  <c:v>302</c:v>
                </c:pt>
                <c:pt idx="3">
                  <c:v>20</c:v>
                </c:pt>
                <c:pt idx="4">
                  <c:v>5</c:v>
                </c:pt>
                <c:pt idx="5">
                  <c:v>79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03-4D8C-9457-746BECC7A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40107360205122"/>
          <c:y val="2.2002405949256343E-2"/>
          <c:w val="0.3509321274708454"/>
          <c:h val="0.93863407699037626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</a:rPr>
              <a:t>Структура учтенной выручки в сфере водоснабжения при регулировании на 2022 г.</a:t>
            </a:r>
            <a:endParaRPr lang="ru-RU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11111111111113E-2"/>
          <c:y val="0.26359102490992936"/>
          <c:w val="0.92638888888888893"/>
          <c:h val="0.49816430598636002"/>
        </c:manualLayout>
      </c:layout>
      <c:pie3DChart>
        <c:varyColors val="1"/>
        <c:ser>
          <c:idx val="0"/>
          <c:order val="0"/>
          <c:tx>
            <c:strRef>
              <c:f>'структура вода'!$A$34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CA-4B18-979A-E284730D72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CA-4B18-979A-E284730D72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CA-4B18-979A-E284730D72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CA-4B18-979A-E284730D72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CA-4B18-979A-E284730D72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CA-4B18-979A-E284730D7225}"/>
              </c:ext>
            </c:extLst>
          </c:dPt>
          <c:dLbls>
            <c:dLbl>
              <c:idx val="0"/>
              <c:layout>
                <c:manualLayout>
                  <c:x val="5.0608267716535434E-2"/>
                  <c:y val="-8.158900099877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CA-4B18-979A-E284730D7225}"/>
                </c:ext>
              </c:extLst>
            </c:dLbl>
            <c:dLbl>
              <c:idx val="2"/>
              <c:layout>
                <c:manualLayout>
                  <c:x val="9.54899387576553E-3"/>
                  <c:y val="-4.1345802032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CA-4B18-979A-E284730D7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вода'!$C$29,'структура вода'!$G$29,'структура вода'!$K$29,'структура вода'!$L$29,'структура вода'!$M$29,'структура вода'!$O$29)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Амортизация</c:v>
                </c:pt>
                <c:pt idx="4">
                  <c:v>Прибыль</c:v>
                </c:pt>
                <c:pt idx="5">
                  <c:v>Корректировки</c:v>
                </c:pt>
              </c:strCache>
            </c:strRef>
          </c:cat>
          <c:val>
            <c:numRef>
              <c:f>('структура вода'!$C$34,'структура вода'!$G$34,'структура вода'!$K$34,'структура вода'!$L$34,'структура вода'!$M$34,'структура вода'!$O$34)</c:f>
              <c:numCache>
                <c:formatCode>0.0%</c:formatCode>
                <c:ptCount val="6"/>
                <c:pt idx="0">
                  <c:v>0.64270813968528295</c:v>
                </c:pt>
                <c:pt idx="1">
                  <c:v>5.5446835148049323E-2</c:v>
                </c:pt>
                <c:pt idx="2">
                  <c:v>0.20735638172431994</c:v>
                </c:pt>
                <c:pt idx="3">
                  <c:v>3.4774923272148504E-2</c:v>
                </c:pt>
                <c:pt idx="4">
                  <c:v>2.5888948783025729E-2</c:v>
                </c:pt>
                <c:pt idx="5">
                  <c:v>3.3824771387173484E-2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CA-4B18-979A-E284730D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09855987393519E-2"/>
          <c:y val="5.6747986794428683E-2"/>
          <c:w val="0.92199425675153202"/>
          <c:h val="0.7018760551348096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9EB-43FE-BA5B-45C9C6A6C95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EB-43FE-BA5B-45C9C6A6C95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9EB-43FE-BA5B-45C9C6A6C95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9EB-43FE-BA5B-45C9C6A6C95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9EB-43FE-BA5B-45C9C6A6C95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9EB-43FE-BA5B-45C9C6A6C95A}"/>
              </c:ext>
            </c:extLst>
          </c:dPt>
          <c:dLbls>
            <c:dLbl>
              <c:idx val="0"/>
              <c:layout>
                <c:manualLayout>
                  <c:x val="-6.666666666666666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EB-43FE-BA5B-45C9C6A6C95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Лист1!$A$21:$A$26</c:f>
              <c:strCache>
                <c:ptCount val="6"/>
                <c:pt idx="0">
                  <c:v>Электроэнергетика</c:v>
                </c:pt>
                <c:pt idx="1">
                  <c:v>Газоснабжение</c:v>
                </c:pt>
                <c:pt idx="2">
                  <c:v>Теплоэнергетика</c:v>
                </c:pt>
                <c:pt idx="3">
                  <c:v>Транспортные услуги (ж/д)</c:v>
                </c:pt>
                <c:pt idx="4">
                  <c:v>Водоснабжение, водоотведение</c:v>
                </c:pt>
                <c:pt idx="5">
                  <c:v>Обращение с ТКО</c:v>
                </c:pt>
              </c:strCache>
            </c:strRef>
          </c:cat>
          <c:val>
            <c:numRef>
              <c:f>Лист1!$B$21:$B$26</c:f>
              <c:numCache>
                <c:formatCode>#,##0</c:formatCode>
                <c:ptCount val="6"/>
                <c:pt idx="0">
                  <c:v>14232.7</c:v>
                </c:pt>
                <c:pt idx="1">
                  <c:v>1859.2</c:v>
                </c:pt>
                <c:pt idx="2">
                  <c:v>19711.099999999999</c:v>
                </c:pt>
                <c:pt idx="3">
                  <c:v>675.5</c:v>
                </c:pt>
                <c:pt idx="4">
                  <c:v>4528.1000000000004</c:v>
                </c:pt>
                <c:pt idx="5">
                  <c:v>2261.8000000000002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EB-43FE-BA5B-45C9C6A6C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</a:t>
            </a:r>
            <a:r>
              <a:rPr lang="ru-RU" sz="1200" b="1" baseline="0"/>
              <a:t> цен на уголь,</a:t>
            </a:r>
            <a:r>
              <a:rPr lang="ru-RU" sz="1200" b="1"/>
              <a:t> руб./т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'цены топлива'!$A$7:$B$7</c:f>
              <c:strCache>
                <c:ptCount val="2"/>
                <c:pt idx="0">
                  <c:v>Уголь</c:v>
                </c:pt>
                <c:pt idx="1">
                  <c:v>руб/т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29-4ED2-A79D-6281E9A5A9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29-4ED2-A79D-6281E9A5A9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29-4ED2-A79D-6281E9A5A9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29-4ED2-A79D-6281E9A5A98D}"/>
                </c:ext>
              </c:extLst>
            </c:dLbl>
            <c:dLbl>
              <c:idx val="4"/>
              <c:layout>
                <c:manualLayout>
                  <c:x val="-3.7060003647638153E-2"/>
                  <c:y val="4.58083551554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29-4ED2-A79D-6281E9A5A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топлива'!$P$6)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('цены топлива'!$D$7,'цены топлива'!$F$7,'цены топлива'!$H$7,'цены топлива'!$K$7,'цены топлива'!$N$7,'цены топлива'!$P$7)</c:f>
              <c:numCache>
                <c:formatCode>#,##0</c:formatCode>
                <c:ptCount val="6"/>
                <c:pt idx="0">
                  <c:v>4118.2486916059688</c:v>
                </c:pt>
                <c:pt idx="1">
                  <c:v>4265.5866919393065</c:v>
                </c:pt>
                <c:pt idx="2">
                  <c:v>5079.7003358900092</c:v>
                </c:pt>
                <c:pt idx="3">
                  <c:v>5250.2996543481822</c:v>
                </c:pt>
                <c:pt idx="4">
                  <c:v>5317.9291881919999</c:v>
                </c:pt>
                <c:pt idx="5">
                  <c:v>5906.4773798349188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9C-49A7-8CDD-8AF70DA00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31856"/>
        <c:axId val="515032184"/>
      </c:lineChart>
      <c:catAx>
        <c:axId val="515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032184"/>
        <c:crosses val="autoZero"/>
        <c:auto val="1"/>
        <c:lblAlgn val="ctr"/>
        <c:lblOffset val="100"/>
        <c:noMultiLvlLbl val="0"/>
      </c:catAx>
      <c:valAx>
        <c:axId val="515032184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03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</a:t>
            </a:r>
            <a:r>
              <a:rPr lang="ru-RU" sz="1200" b="1" baseline="0"/>
              <a:t> цен на п</a:t>
            </a:r>
            <a:r>
              <a:rPr lang="ru-RU" sz="1200" b="1"/>
              <a:t>риродный газ, руб./тыс.м3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'цены топлива'!$A$8:$B$8</c:f>
              <c:strCache>
                <c:ptCount val="2"/>
                <c:pt idx="0">
                  <c:v>Природный газ</c:v>
                </c:pt>
                <c:pt idx="1">
                  <c:v>руб/тыс.м3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BB-4D95-8772-6C0D4A1E30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D95-8772-6C0D4A1E307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B-4D95-8772-6C0D4A1E30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BB-4D95-8772-6C0D4A1E3074}"/>
                </c:ext>
              </c:extLst>
            </c:dLbl>
            <c:dLbl>
              <c:idx val="4"/>
              <c:layout>
                <c:manualLayout>
                  <c:x val="0"/>
                  <c:y val="3.926430441893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BB-4D95-8772-6C0D4A1E3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топлива'!$P$6)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('цены топлива'!$D$8,'цены топлива'!$F$8,'цены топлива'!$H$8,'цены топлива'!$K$8,'цены топлива'!$N$8,'цены топлива'!$P$8)</c:f>
              <c:numCache>
                <c:formatCode>#,##0</c:formatCode>
                <c:ptCount val="6"/>
                <c:pt idx="0">
                  <c:v>5784.66379036944</c:v>
                </c:pt>
                <c:pt idx="1">
                  <c:v>5931.2841942059549</c:v>
                </c:pt>
                <c:pt idx="2">
                  <c:v>6029.0970308814376</c:v>
                </c:pt>
                <c:pt idx="3">
                  <c:v>6237.9995184274349</c:v>
                </c:pt>
                <c:pt idx="4">
                  <c:v>6480.4881365136762</c:v>
                </c:pt>
                <c:pt idx="5">
                  <c:v>6820.3952611339591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F-4D24-871A-35F130414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261984"/>
        <c:axId val="493265920"/>
      </c:lineChart>
      <c:catAx>
        <c:axId val="4932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5920"/>
        <c:crosses val="autoZero"/>
        <c:auto val="1"/>
        <c:lblAlgn val="ctr"/>
        <c:lblOffset val="100"/>
        <c:noMultiLvlLbl val="0"/>
      </c:catAx>
      <c:valAx>
        <c:axId val="4932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 цен на мазут, руб./т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'цены топлива'!$A$9:$B$9</c:f>
              <c:strCache>
                <c:ptCount val="2"/>
                <c:pt idx="0">
                  <c:v>Мазут</c:v>
                </c:pt>
                <c:pt idx="1">
                  <c:v>руб/т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28-42A3-95C7-4BD148ADC5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8-42A3-95C7-4BD148ADC5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28-42A3-95C7-4BD148ADC5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8-42A3-95C7-4BD148ADC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топлива'!$P$6)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('цены топлива'!$D$9,'цены топлива'!$F$9,'цены топлива'!$H$9,'цены топлива'!$K$9,'цены топлива'!$N$9,'цены топлива'!$P$9)</c:f>
              <c:numCache>
                <c:formatCode>#,##0</c:formatCode>
                <c:ptCount val="6"/>
                <c:pt idx="0">
                  <c:v>14704.609283037047</c:v>
                </c:pt>
                <c:pt idx="1">
                  <c:v>15264.73769211423</c:v>
                </c:pt>
                <c:pt idx="2">
                  <c:v>22750.388462741033</c:v>
                </c:pt>
                <c:pt idx="3">
                  <c:v>19040.788493979402</c:v>
                </c:pt>
                <c:pt idx="4">
                  <c:v>17764.761605392643</c:v>
                </c:pt>
                <c:pt idx="5">
                  <c:v>28057.634961374388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0-4DC5-BD86-0616D8346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905544"/>
        <c:axId val="551899312"/>
      </c:lineChart>
      <c:catAx>
        <c:axId val="55190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99312"/>
        <c:crosses val="autoZero"/>
        <c:auto val="1"/>
        <c:lblAlgn val="ctr"/>
        <c:lblOffset val="100"/>
        <c:noMultiLvlLbl val="0"/>
      </c:catAx>
      <c:valAx>
        <c:axId val="55189931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90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 цен на дрова руб./м3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'цены топлива'!$A$10:$B$10</c:f>
              <c:strCache>
                <c:ptCount val="2"/>
                <c:pt idx="0">
                  <c:v>Дрова</c:v>
                </c:pt>
                <c:pt idx="1">
                  <c:v>руб/м3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BF-40A3-9AE5-4DAD2D1DB7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BF-40A3-9AE5-4DAD2D1DB7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BF-40A3-9AE5-4DAD2D1DB7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F-40A3-9AE5-4DAD2D1DB732}"/>
                </c:ext>
              </c:extLst>
            </c:dLbl>
            <c:dLbl>
              <c:idx val="4"/>
              <c:layout>
                <c:manualLayout>
                  <c:x val="-3.7060003647638153E-2"/>
                  <c:y val="4.203715819983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BF-40A3-9AE5-4DAD2D1DB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топлива'!$P$6)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('цены топлива'!$D$10,'цены топлива'!$F$10,'цены топлива'!$H$10,'цены топлива'!$K$10,'цены топлива'!$N$10,'цены топлива'!$P$10)</c:f>
              <c:numCache>
                <c:formatCode>#,##0</c:formatCode>
                <c:ptCount val="6"/>
                <c:pt idx="0">
                  <c:v>734.23572076009111</c:v>
                </c:pt>
                <c:pt idx="1">
                  <c:v>799.56053750462104</c:v>
                </c:pt>
                <c:pt idx="2">
                  <c:v>1001.1442958373351</c:v>
                </c:pt>
                <c:pt idx="3">
                  <c:v>1081.7532481782255</c:v>
                </c:pt>
                <c:pt idx="4">
                  <c:v>1058.2692830221545</c:v>
                </c:pt>
                <c:pt idx="5">
                  <c:v>1083.5117182455595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9C-4B36-A646-E6CFC5A6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387128"/>
        <c:axId val="514386472"/>
      </c:lineChart>
      <c:catAx>
        <c:axId val="51438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86472"/>
        <c:crosses val="autoZero"/>
        <c:auto val="1"/>
        <c:lblAlgn val="ctr"/>
        <c:lblOffset val="100"/>
        <c:noMultiLvlLbl val="0"/>
      </c:catAx>
      <c:valAx>
        <c:axId val="514386472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8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50" b="1" dirty="0"/>
              <a:t>Структура формирования затрат по организациям "малой энергетики" на 2022 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026371754089291E-2"/>
          <c:y val="0.22439829039802572"/>
          <c:w val="0.93550977601854723"/>
          <c:h val="0.56733034405404958"/>
        </c:manualLayout>
      </c:layout>
      <c:pie3DChart>
        <c:varyColors val="1"/>
        <c:ser>
          <c:idx val="0"/>
          <c:order val="0"/>
          <c:tx>
            <c:strRef>
              <c:f>'структура тепло мэ'!$A$7</c:f>
              <c:strCache>
                <c:ptCount val="1"/>
                <c:pt idx="0">
                  <c:v>Кировская область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40-4A9B-A12E-0E49D0ADDB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40-4A9B-A12E-0E49D0ADD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40-4A9B-A12E-0E49D0ADD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40-4A9B-A12E-0E49D0ADD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40-4A9B-A12E-0E49D0ADDB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40-4A9B-A12E-0E49D0ADDB06}"/>
              </c:ext>
            </c:extLst>
          </c:dPt>
          <c:dLbls>
            <c:dLbl>
              <c:idx val="0"/>
              <c:layout>
                <c:manualLayout>
                  <c:x val="-6.199288042069389E-2"/>
                  <c:y val="-3.4366092036714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A9B-A12E-0E49D0ADDB06}"/>
                </c:ext>
              </c:extLst>
            </c:dLbl>
            <c:dLbl>
              <c:idx val="1"/>
              <c:layout>
                <c:manualLayout>
                  <c:x val="-7.1033079657815912E-2"/>
                  <c:y val="5.21639757080516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A9B-A12E-0E49D0ADDB06}"/>
                </c:ext>
              </c:extLst>
            </c:dLbl>
            <c:dLbl>
              <c:idx val="2"/>
              <c:layout>
                <c:manualLayout>
                  <c:x val="7.3593321514604071E-2"/>
                  <c:y val="8.4064534830358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40-4A9B-A12E-0E49D0ADDB06}"/>
                </c:ext>
              </c:extLst>
            </c:dLbl>
            <c:dLbl>
              <c:idx val="3"/>
              <c:layout>
                <c:manualLayout>
                  <c:x val="-1.0590489945561605E-2"/>
                  <c:y val="1.486206260909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40-4A9B-A12E-0E49D0ADD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тепло мэ'!$B$6:$C$6,'структура тепло мэ'!$G$6,'структура тепло мэ'!$K$6:$M$6,'структура тепло мэ'!$O$6:$P$6)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Прибыль</c:v>
                </c:pt>
                <c:pt idx="4">
                  <c:v>Корректировки</c:v>
                </c:pt>
                <c:pt idx="5">
                  <c:v>Транспортировка т/э</c:v>
                </c:pt>
              </c:strCache>
            </c:strRef>
          </c:cat>
          <c:val>
            <c:numRef>
              <c:f>('структура тепло мэ'!$B$7:$C$7,'структура тепло мэ'!$G$7,'структура тепло мэ'!$K$7:$M$7,'структура тепло мэ'!$O$7:$P$7)</c:f>
              <c:numCache>
                <c:formatCode>#\ ##0.0</c:formatCode>
                <c:ptCount val="6"/>
                <c:pt idx="0">
                  <c:v>1748510.8275631205</c:v>
                </c:pt>
                <c:pt idx="1">
                  <c:v>769800.17791942321</c:v>
                </c:pt>
                <c:pt idx="2">
                  <c:v>3326708.7363582104</c:v>
                </c:pt>
                <c:pt idx="3">
                  <c:v>123058.08067257908</c:v>
                </c:pt>
                <c:pt idx="4">
                  <c:v>123001.7529141199</c:v>
                </c:pt>
                <c:pt idx="5">
                  <c:v>75775.299999999988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40-4A9B-A12E-0E49D0ADDB06}"/>
            </c:ext>
          </c:extLst>
        </c:ser>
        <c:ser>
          <c:idx val="1"/>
          <c:order val="1"/>
          <c:tx>
            <c:strRef>
              <c:f>'структура тепло мэ'!$A$8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140-4A9B-A12E-0E49D0ADDB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140-4A9B-A12E-0E49D0ADD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140-4A9B-A12E-0E49D0ADD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B140-4A9B-A12E-0E49D0ADD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B140-4A9B-A12E-0E49D0ADDB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B140-4A9B-A12E-0E49D0ADDB06}"/>
              </c:ext>
            </c:extLst>
          </c:dPt>
          <c:cat>
            <c:strRef>
              <c:f>('структура тепло мэ'!$B$6:$C$6,'структура тепло мэ'!$G$6,'структура тепло мэ'!$K$6:$M$6,'структура тепло мэ'!$O$6:$P$6)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Прибыль</c:v>
                </c:pt>
                <c:pt idx="4">
                  <c:v>Корректировки</c:v>
                </c:pt>
                <c:pt idx="5">
                  <c:v>Транспортировка т/э</c:v>
                </c:pt>
              </c:strCache>
            </c:strRef>
          </c:cat>
          <c:val>
            <c:numRef>
              <c:f>('структура тепло мэ'!$B$8:$C$8,'структура тепло мэ'!$G$8,'структура тепло мэ'!$K$8:$M$8,'структура тепло мэ'!$O$8:$P$8)</c:f>
              <c:numCache>
                <c:formatCode>0.0%</c:formatCode>
                <c:ptCount val="6"/>
                <c:pt idx="0">
                  <c:v>0.283533642818524</c:v>
                </c:pt>
                <c:pt idx="1">
                  <c:v>0.12482865147139773</c:v>
                </c:pt>
                <c:pt idx="2">
                  <c:v>0.53944981737998521</c:v>
                </c:pt>
                <c:pt idx="3">
                  <c:v>1.9954755407479794E-2</c:v>
                </c:pt>
                <c:pt idx="4">
                  <c:v>1.9945621455149633E-2</c:v>
                </c:pt>
                <c:pt idx="5">
                  <c:v>1.228751146746382E-2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140-4A9B-A12E-0E49D0ADD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Динамика учтенных объемов оказанных услуг в тарифах по водоснабжению и водоотведению, млн. 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350822130874345E-2"/>
          <c:y val="0.18852634098856741"/>
          <c:w val="0.91999473349115057"/>
          <c:h val="0.59223379941911214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объемов вода'!$A$3</c:f>
              <c:strCache>
                <c:ptCount val="1"/>
                <c:pt idx="0">
                  <c:v>Водоснабжение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175151478895507E-2"/>
                  <c:y val="-3.359415091444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C2-494B-B7DA-CA177E76FC67}"/>
                </c:ext>
              </c:extLst>
            </c:dLbl>
            <c:dLbl>
              <c:idx val="1"/>
              <c:layout>
                <c:manualLayout>
                  <c:x val="-3.3917171596318358E-3"/>
                  <c:y val="-3.779341977875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C2-494B-B7DA-CA177E76FC67}"/>
                </c:ext>
              </c:extLst>
            </c:dLbl>
            <c:dLbl>
              <c:idx val="2"/>
              <c:layout>
                <c:manualLayout>
                  <c:x val="-1.356686863852728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C2-494B-B7DA-CA177E76FC67}"/>
                </c:ext>
              </c:extLst>
            </c:dLbl>
            <c:dLbl>
              <c:idx val="3"/>
              <c:layout>
                <c:manualLayout>
                  <c:x val="-8.4792928990797146E-3"/>
                  <c:y val="-3.3594150914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C2-494B-B7DA-CA177E76FC67}"/>
                </c:ext>
              </c:extLst>
            </c:dLbl>
            <c:dLbl>
              <c:idx val="4"/>
              <c:layout>
                <c:manualLayout>
                  <c:x val="-1.5262727218343385E-2"/>
                  <c:y val="-5.8789598774739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81616358866111E-2"/>
                      <c:h val="9.2321091307315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9C2-494B-B7DA-CA177E76F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'динамика объемов вода'!$B$2:$F$2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'динамика объемов вода'!$B$3:$F$3</c:f>
              <c:numCache>
                <c:formatCode>General</c:formatCode>
                <c:ptCount val="5"/>
                <c:pt idx="0">
                  <c:v>29.38</c:v>
                </c:pt>
                <c:pt idx="1">
                  <c:v>26.32</c:v>
                </c:pt>
                <c:pt idx="2">
                  <c:v>27.55</c:v>
                </c:pt>
                <c:pt idx="3">
                  <c:v>27.24</c:v>
                </c:pt>
                <c:pt idx="4">
                  <c:v>25.71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C2-494B-B7DA-CA177E76FC67}"/>
            </c:ext>
          </c:extLst>
        </c:ser>
        <c:ser>
          <c:idx val="1"/>
          <c:order val="1"/>
          <c:tx>
            <c:strRef>
              <c:f>'динамика объемов вода'!$A$4</c:f>
              <c:strCache>
                <c:ptCount val="1"/>
                <c:pt idx="0">
                  <c:v>Водоотведение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000000000000026E-2"/>
                  <c:y val="-3.073967339097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2-494B-B7DA-CA177E76FC67}"/>
                </c:ext>
              </c:extLst>
            </c:dLbl>
            <c:dLbl>
              <c:idx val="1"/>
              <c:layout>
                <c:manualLayout>
                  <c:x val="-1.8654444377975098E-2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2-494B-B7DA-CA177E76FC67}"/>
                </c:ext>
              </c:extLst>
            </c:dLbl>
            <c:dLbl>
              <c:idx val="2"/>
              <c:layout>
                <c:manualLayout>
                  <c:x val="-2.2046161537606995E-2"/>
                  <c:y val="-5.878976410028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C2-494B-B7DA-CA177E76FC67}"/>
                </c:ext>
              </c:extLst>
            </c:dLbl>
            <c:dLbl>
              <c:idx val="3"/>
              <c:layout>
                <c:manualLayout>
                  <c:x val="-2.2046161537606933E-2"/>
                  <c:y val="-4.619195750736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C2-494B-B7DA-CA177E76FC67}"/>
                </c:ext>
              </c:extLst>
            </c:dLbl>
            <c:dLbl>
              <c:idx val="4"/>
              <c:layout>
                <c:manualLayout>
                  <c:x val="-1.0175151478895507E-2"/>
                  <c:y val="-4.619195750736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C2-494B-B7DA-CA177E76F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объемов вода'!$B$2:$F$2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'динамика объемов вода'!$B$4:$F$4</c:f>
              <c:numCache>
                <c:formatCode>General</c:formatCode>
                <c:ptCount val="5"/>
                <c:pt idx="0">
                  <c:v>22.11</c:v>
                </c:pt>
                <c:pt idx="1">
                  <c:v>18.84</c:v>
                </c:pt>
                <c:pt idx="2">
                  <c:v>18.579999999999998</c:v>
                </c:pt>
                <c:pt idx="3">
                  <c:v>19.82</c:v>
                </c:pt>
                <c:pt idx="4">
                  <c:v>17.690000000000001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2-494B-B7DA-CA177E76F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025152"/>
        <c:axId val="520024824"/>
      </c:lineChart>
      <c:catAx>
        <c:axId val="5200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024824"/>
        <c:crosses val="autoZero"/>
        <c:auto val="1"/>
        <c:lblAlgn val="ctr"/>
        <c:lblOffset val="100"/>
        <c:noMultiLvlLbl val="0"/>
      </c:catAx>
      <c:valAx>
        <c:axId val="520024824"/>
        <c:scaling>
          <c:orientation val="minMax"/>
          <c:max val="32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02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14466982301114"/>
          <c:y val="0.88971048174881906"/>
          <c:w val="0.40127752899250513"/>
          <c:h val="8.7592156649683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</a:rPr>
              <a:t>Структура учтенной выручки в сфере водоснабжения при регулировании на 2022 г.</a:t>
            </a:r>
            <a:endParaRPr lang="ru-RU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786445730036378"/>
          <c:w val="0.92222222222222228"/>
          <c:h val="0.48034453921951137"/>
        </c:manualLayout>
      </c:layout>
      <c:pie3DChart>
        <c:varyColors val="1"/>
        <c:ser>
          <c:idx val="0"/>
          <c:order val="0"/>
          <c:tx>
            <c:strRef>
              <c:f>'структура вода'!$A$31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7B-4E1A-84C4-3CA26445F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7B-4E1A-84C4-3CA26445F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7B-4E1A-84C4-3CA26445F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7B-4E1A-84C4-3CA26445FB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7B-4E1A-84C4-3CA26445FB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07B-4E1A-84C4-3CA26445FB30}"/>
              </c:ext>
            </c:extLst>
          </c:dPt>
          <c:dLbls>
            <c:dLbl>
              <c:idx val="0"/>
              <c:layout>
                <c:manualLayout>
                  <c:x val="-3.8365266841644798E-2"/>
                  <c:y val="-0.3468753280706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7B-4E1A-84C4-3CA26445FB30}"/>
                </c:ext>
              </c:extLst>
            </c:dLbl>
            <c:dLbl>
              <c:idx val="1"/>
              <c:layout>
                <c:manualLayout>
                  <c:x val="-3.1586395450568676E-2"/>
                  <c:y val="-4.18906813699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7B-4E1A-84C4-3CA26445FB30}"/>
                </c:ext>
              </c:extLst>
            </c:dLbl>
            <c:dLbl>
              <c:idx val="2"/>
              <c:layout>
                <c:manualLayout>
                  <c:x val="-5.7633967629046372E-2"/>
                  <c:y val="4.148252464556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7B-4E1A-84C4-3CA26445F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вода'!$C$29,'структура вода'!$G$29,'структура вода'!$K$29,'структура вода'!$L$29,'структура вода'!$M$29,'структура вода'!$O$29)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Амортизация</c:v>
                </c:pt>
                <c:pt idx="4">
                  <c:v>Прибыль</c:v>
                </c:pt>
                <c:pt idx="5">
                  <c:v>Корректировки</c:v>
                </c:pt>
              </c:strCache>
            </c:strRef>
          </c:cat>
          <c:val>
            <c:numRef>
              <c:f>('структура вода'!$C$31,'структура вода'!$G$31,'структура вода'!$K$31,'структура вода'!$L$31,'структура вода'!$M$31,'структура вода'!$O$31)</c:f>
              <c:numCache>
                <c:formatCode>0.0%</c:formatCode>
                <c:ptCount val="6"/>
                <c:pt idx="0">
                  <c:v>0.66694776938741951</c:v>
                </c:pt>
                <c:pt idx="1">
                  <c:v>6.1945921337473939E-2</c:v>
                </c:pt>
                <c:pt idx="2">
                  <c:v>0.22674816359983355</c:v>
                </c:pt>
                <c:pt idx="3">
                  <c:v>2.0846707451481948E-2</c:v>
                </c:pt>
                <c:pt idx="4">
                  <c:v>1.3412801497543647E-2</c:v>
                </c:pt>
                <c:pt idx="5">
                  <c:v>1.0098636726247306E-2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7B-4E1A-84C4-3CA26445F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0.77885</cdr:x>
      <cdr:y>0.26489</cdr:y>
    </cdr:from>
    <cdr:to>
      <cdr:x>0.85577</cdr:x>
      <cdr:y>0.3584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FCEF9E-E4B0-4938-BAAA-C6487D85283B}"/>
            </a:ext>
          </a:extLst>
        </cdr:cNvPr>
        <cdr:cNvSpPr txBox="1"/>
      </cdr:nvSpPr>
      <cdr:spPr>
        <a:xfrm xmlns:a="http://schemas.openxmlformats.org/drawingml/2006/main">
          <a:off x="5832648" y="741077"/>
          <a:ext cx="57606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/>
            <a:t>-6%</a:t>
          </a:r>
        </a:p>
      </cdr:txBody>
    </cdr:sp>
  </cdr:relSizeAnchor>
  <cdr:relSizeAnchor xmlns:cdr="http://schemas.openxmlformats.org/drawingml/2006/chartDrawing">
    <cdr:from>
      <cdr:x>0.79808</cdr:x>
      <cdr:y>0.47665</cdr:y>
    </cdr:from>
    <cdr:to>
      <cdr:x>0.875</cdr:x>
      <cdr:y>0.57016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38AD13F-32CC-4454-811A-3C74E5C79810}"/>
            </a:ext>
          </a:extLst>
        </cdr:cNvPr>
        <cdr:cNvSpPr txBox="1"/>
      </cdr:nvSpPr>
      <cdr:spPr>
        <a:xfrm xmlns:a="http://schemas.openxmlformats.org/drawingml/2006/main">
          <a:off x="5976664" y="1333519"/>
          <a:ext cx="57606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/>
            <a:t>-11%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62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EC9C472D-71F2-4E0B-9A77-647A44BB38F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89634"/>
            <a:ext cx="5393374" cy="444214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62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82A859D6-C2C2-44EF-851F-6026A21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5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0724-A4EC-4CAB-ABE8-9A615C8E97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1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A18B-0D68-4102-B9B2-1D2EF0AE0B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D860-7B4E-4FF6-A9BF-249701D54E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5D92-E349-44AB-BCD9-28CA809102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06A6-BAFB-49A7-894D-77BEB4CE92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57F-433D-47DC-89D2-4F73FE4F6E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2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AE6-7BF2-4D98-9250-9252647E32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269-1B6C-44DE-90A8-07FD036035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3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4962-06EE-458F-B1BF-FD08C56FC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D82-57D2-4E07-8F5C-F013DD4491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4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730-281B-429E-8E69-C610B5663A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1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3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8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9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084-511F-4459-B981-76D08E8EE61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52CB-9920-41D5-B994-D3897E79CD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204864"/>
            <a:ext cx="7772400" cy="2162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деятельности РСТ Кировской области в 2021 году и задачи на 2022 год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</p:spTree>
    <p:extLst>
      <p:ext uri="{BB962C8B-B14F-4D97-AF65-F5344CB8AC3E}">
        <p14:creationId xmlns:p14="http://schemas.microsoft.com/office/powerpoint/2010/main" val="101134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тепловую энергию организаций «малой энергетики»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09269"/>
              </p:ext>
            </p:extLst>
          </p:nvPr>
        </p:nvGraphicFramePr>
        <p:xfrm>
          <a:off x="323528" y="960019"/>
          <a:ext cx="8496944" cy="98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9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2- е п/г 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1-е п/г 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2- п/г 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Средневзвешенные тарифы по Кировской области, за исключением г. Кирова и г. Кирово-Чепецка, руб./Гкал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3 301,9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19189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CB8AA2-396A-4070-B5FE-B531753F2222}"/>
              </a:ext>
            </a:extLst>
          </p:cNvPr>
          <p:cNvSpPr txBox="1"/>
          <p:nvPr/>
        </p:nvSpPr>
        <p:spPr>
          <a:xfrm>
            <a:off x="498874" y="2201419"/>
            <a:ext cx="8064896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Основные особенности тарифной кампании, характеристики и факторы, влияющие на формирование тарифов в сфере «малой энергетики» в Кировской области: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операционных (подконтрольных) расходов исходя из прогноза ИПЦ, установленный прогнозом СЭР МЭР РФ с учетом необходимости корректировки индекса по текущему году в среднем ~ 5,85%;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Продолжающаяся тенденция к сокращению теплопотребления в Кировской области;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цен на топливо, энергоресурсы;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Развитие института концессионных соглашений.</a:t>
            </a:r>
          </a:p>
        </p:txBody>
      </p:sp>
    </p:spTree>
    <p:extLst>
      <p:ext uri="{BB962C8B-B14F-4D97-AF65-F5344CB8AC3E}">
        <p14:creationId xmlns:p14="http://schemas.microsoft.com/office/powerpoint/2010/main" val="409221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9652" y="186629"/>
            <a:ext cx="6912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Динамика тарифов по видам топлива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F3F1E2D-C198-4FCC-BADC-66C6786D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05173"/>
              </p:ext>
            </p:extLst>
          </p:nvPr>
        </p:nvGraphicFramePr>
        <p:xfrm>
          <a:off x="323527" y="839394"/>
          <a:ext cx="8496945" cy="2175510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3444348578"/>
                    </a:ext>
                  </a:extLst>
                </a:gridCol>
                <a:gridCol w="863780">
                  <a:extLst>
                    <a:ext uri="{9D8B030D-6E8A-4147-A177-3AD203B41FA5}">
                      <a16:colId xmlns:a16="http://schemas.microsoft.com/office/drawing/2014/main" val="180259482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3804561785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3975705650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2453947647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356672114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1549958009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964030347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232956584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ru-RU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топлива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Природ. газ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Камен. уголь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Торф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Пеллеты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Эл. котлы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Исп-е двух и более видов топлива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7073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Ср.взвешен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тариф, руб./ Гкал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4 443,7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4 160,5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3 399,2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4 985,5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7 056,6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3 299,6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058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топливная состав-я, руб./ Гкал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1 100,8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3 496,9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1 981,5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1 727,7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1 079,8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2 756,0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4 371,5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1 372,4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889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оплата труда с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отч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-ми, руб./ Гкал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410,0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504,9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951,0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876,8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1 527,7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1 470,2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540,0</a:t>
                      </a:r>
                      <a:endParaRPr lang="ru-RU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881,4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28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роста, % к 2021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2897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F40CCE7-6319-4A66-8DD4-D469ED4942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7632"/>
              </p:ext>
            </p:extLst>
          </p:nvPr>
        </p:nvGraphicFramePr>
        <p:xfrm>
          <a:off x="323527" y="3014904"/>
          <a:ext cx="4112250" cy="194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D4F2B2F-2954-4116-9338-2E1D3EA86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084545"/>
              </p:ext>
            </p:extLst>
          </p:nvPr>
        </p:nvGraphicFramePr>
        <p:xfrm>
          <a:off x="4651801" y="3014904"/>
          <a:ext cx="4280128" cy="194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0012EF3-F2E8-4485-AD37-5FCED3047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41023"/>
              </p:ext>
            </p:extLst>
          </p:nvPr>
        </p:nvGraphicFramePr>
        <p:xfrm>
          <a:off x="251520" y="4909312"/>
          <a:ext cx="4184258" cy="184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4983978-B429-456A-AF61-BC4E0CDB7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53783"/>
              </p:ext>
            </p:extLst>
          </p:nvPr>
        </p:nvGraphicFramePr>
        <p:xfrm>
          <a:off x="4651801" y="4941168"/>
          <a:ext cx="4112250" cy="181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FCEF9E-E4B0-4938-BAAA-C6487D85283B}"/>
              </a:ext>
            </a:extLst>
          </p:cNvPr>
          <p:cNvSpPr txBox="1"/>
          <p:nvPr/>
        </p:nvSpPr>
        <p:spPr>
          <a:xfrm>
            <a:off x="3347864" y="349350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+11,1%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DA53E-2591-4D92-B3D5-FEEB09A36923}"/>
              </a:ext>
            </a:extLst>
          </p:cNvPr>
          <p:cNvSpPr txBox="1"/>
          <p:nvPr/>
        </p:nvSpPr>
        <p:spPr>
          <a:xfrm>
            <a:off x="7803480" y="546479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+2,4%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030CD-AFDA-44FA-B1B2-6A7A6C8F7000}"/>
              </a:ext>
            </a:extLst>
          </p:cNvPr>
          <p:cNvSpPr txBox="1"/>
          <p:nvPr/>
        </p:nvSpPr>
        <p:spPr>
          <a:xfrm>
            <a:off x="7812360" y="360759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+5,2%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E99E1-101B-4B5D-A9EA-891425E7B17B}"/>
              </a:ext>
            </a:extLst>
          </p:cNvPr>
          <p:cNvSpPr txBox="1"/>
          <p:nvPr/>
        </p:nvSpPr>
        <p:spPr>
          <a:xfrm>
            <a:off x="3220120" y="558659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+57,9%</a:t>
            </a:r>
          </a:p>
        </p:txBody>
      </p:sp>
    </p:spTree>
    <p:extLst>
      <p:ext uri="{BB962C8B-B14F-4D97-AF65-F5344CB8AC3E}">
        <p14:creationId xmlns:p14="http://schemas.microsoft.com/office/powerpoint/2010/main" val="1843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Структура затрат, учтенных при расчете тарифов на тепловую энергию организаций «малой энергетики»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2198D72-86D1-48D0-B304-2D6416901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9541"/>
              </p:ext>
            </p:extLst>
          </p:nvPr>
        </p:nvGraphicFramePr>
        <p:xfrm>
          <a:off x="1475656" y="1166490"/>
          <a:ext cx="4320480" cy="435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CB02C7-631B-4A33-BB0C-2E81EE7B9D7F}"/>
              </a:ext>
            </a:extLst>
          </p:cNvPr>
          <p:cNvSpPr txBox="1"/>
          <p:nvPr/>
        </p:nvSpPr>
        <p:spPr>
          <a:xfrm>
            <a:off x="5354112" y="1905002"/>
            <a:ext cx="3528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оплату труда – 21%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Материалы – 2%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капитальный ремонт – 1,6%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C1200-85F7-4E4C-A532-FC16683C6263}"/>
              </a:ext>
            </a:extLst>
          </p:cNvPr>
          <p:cNvSpPr txBox="1"/>
          <p:nvPr/>
        </p:nvSpPr>
        <p:spPr>
          <a:xfrm>
            <a:off x="5577967" y="3967927"/>
            <a:ext cx="3361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Отчисления на </a:t>
            </a:r>
            <a:r>
              <a:rPr lang="ru-RU" sz="1400" dirty="0" err="1">
                <a:solidFill>
                  <a:prstClr val="black"/>
                </a:solidFill>
              </a:rPr>
              <a:t>соцнужды</a:t>
            </a:r>
            <a:r>
              <a:rPr lang="ru-RU" sz="1400" dirty="0">
                <a:solidFill>
                  <a:prstClr val="black"/>
                </a:solidFill>
              </a:rPr>
              <a:t> – 6%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Амортизация – 4%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5D3F255-991F-4108-93E7-7B48CF330F09}"/>
              </a:ext>
            </a:extLst>
          </p:cNvPr>
          <p:cNvSpPr/>
          <p:nvPr/>
        </p:nvSpPr>
        <p:spPr>
          <a:xfrm>
            <a:off x="5214248" y="2099147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F7C396C-4A7F-45B0-9EE0-51EADA341C7A}"/>
              </a:ext>
            </a:extLst>
          </p:cNvPr>
          <p:cNvSpPr/>
          <p:nvPr/>
        </p:nvSpPr>
        <p:spPr>
          <a:xfrm>
            <a:off x="5523463" y="4056214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A2607-9C81-4837-99AB-F82AF81F36A3}"/>
              </a:ext>
            </a:extLst>
          </p:cNvPr>
          <p:cNvSpPr txBox="1"/>
          <p:nvPr/>
        </p:nvSpPr>
        <p:spPr>
          <a:xfrm>
            <a:off x="299185" y="1813962"/>
            <a:ext cx="19358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капитальные вложения – 0,3% </a:t>
            </a:r>
            <a:endParaRPr lang="ru-RU" sz="1400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6C0CC2F7-DD73-487D-997C-B75B2BBB50A2}"/>
              </a:ext>
            </a:extLst>
          </p:cNvPr>
          <p:cNvSpPr/>
          <p:nvPr/>
        </p:nvSpPr>
        <p:spPr>
          <a:xfrm rot="10800000">
            <a:off x="2184299" y="2009971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92685-C90B-4118-8E1E-B6E2C6A9D008}"/>
              </a:ext>
            </a:extLst>
          </p:cNvPr>
          <p:cNvSpPr txBox="1"/>
          <p:nvPr/>
        </p:nvSpPr>
        <p:spPr>
          <a:xfrm>
            <a:off x="499589" y="5493069"/>
            <a:ext cx="8415765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материалы и капитальный ремонт – менее 4% в структуре средневзвешенного тарифа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амортизацию и капитальные вложения из прибыли учтены в тарифах без учета г. Кирова на сумму 270,0 млн. руб. (4,3% в структуре средневзвешенного тарифа). Инвестиционные программы утверждены на 2022 г. на сумму только 41,15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03154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1161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7824" y="354874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тарифов в сфере водоснабжения и водоотведения на 2022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11704" y="1229397"/>
            <a:ext cx="1909878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Совокупная необходимая валовая выручка регулируемых организаций составила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4 528,1 млн. руб. с НДС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64111" y="3312922"/>
            <a:ext cx="2005063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Экономический эффект от тарифного регулирования составил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778,7 млн.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328" y="1258512"/>
            <a:ext cx="593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регулируемых организаций – 302</a:t>
            </a:r>
          </a:p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Объем оказанных услуг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58,7 млн. м3;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50,9 млн. м3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134" y="2580627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Динамика средневзвешенных тарифов по Кировской области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08411"/>
              </p:ext>
            </p:extLst>
          </p:nvPr>
        </p:nvGraphicFramePr>
        <p:xfrm>
          <a:off x="438067" y="3109697"/>
          <a:ext cx="6324851" cy="224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2- е п/г 2021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1-е п/г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2- п/г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Водоснабжение, руб./м3 с 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63364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Водоотведение, руб./м3 с 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88137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958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7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6170"/>
            <a:ext cx="8100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тарифов в сфере водоснабжения, водоотведения на 2022 год в г. Кирове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1111394"/>
            <a:ext cx="820891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МУП «Водоканал» - гарантирующая организация в сфере водоснабжения и водоотведения на территории МО «Город Киров».</a:t>
            </a:r>
          </a:p>
          <a:p>
            <a:endParaRPr lang="ru-RU" sz="1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Доля оказываемых услуг в натуральном выражении на территории Кировской области: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55%;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65%</a:t>
            </a:r>
          </a:p>
          <a:p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Доля выручки на территории Кировской области: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45%;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50%</a:t>
            </a:r>
          </a:p>
          <a:p>
            <a:endParaRPr lang="ru-RU" sz="1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C803395-39AC-4A8A-9E92-DD199C18E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12087"/>
              </p:ext>
            </p:extLst>
          </p:nvPr>
        </p:nvGraphicFramePr>
        <p:xfrm>
          <a:off x="395534" y="3486143"/>
          <a:ext cx="8357868" cy="260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394">
                  <a:extLst>
                    <a:ext uri="{9D8B030D-6E8A-4147-A177-3AD203B41FA5}">
                      <a16:colId xmlns:a16="http://schemas.microsoft.com/office/drawing/2014/main" val="2504601932"/>
                    </a:ext>
                  </a:extLst>
                </a:gridCol>
                <a:gridCol w="874968">
                  <a:extLst>
                    <a:ext uri="{9D8B030D-6E8A-4147-A177-3AD203B41FA5}">
                      <a16:colId xmlns:a16="http://schemas.microsoft.com/office/drawing/2014/main" val="4190416139"/>
                    </a:ext>
                  </a:extLst>
                </a:gridCol>
                <a:gridCol w="859834">
                  <a:extLst>
                    <a:ext uri="{9D8B030D-6E8A-4147-A177-3AD203B41FA5}">
                      <a16:colId xmlns:a16="http://schemas.microsoft.com/office/drawing/2014/main" val="3547143068"/>
                    </a:ext>
                  </a:extLst>
                </a:gridCol>
                <a:gridCol w="819873">
                  <a:extLst>
                    <a:ext uri="{9D8B030D-6E8A-4147-A177-3AD203B41FA5}">
                      <a16:colId xmlns:a16="http://schemas.microsoft.com/office/drawing/2014/main" val="3322752029"/>
                    </a:ext>
                  </a:extLst>
                </a:gridCol>
                <a:gridCol w="894028">
                  <a:extLst>
                    <a:ext uri="{9D8B030D-6E8A-4147-A177-3AD203B41FA5}">
                      <a16:colId xmlns:a16="http://schemas.microsoft.com/office/drawing/2014/main" val="2768614525"/>
                    </a:ext>
                  </a:extLst>
                </a:gridCol>
                <a:gridCol w="843644">
                  <a:extLst>
                    <a:ext uri="{9D8B030D-6E8A-4147-A177-3AD203B41FA5}">
                      <a16:colId xmlns:a16="http://schemas.microsoft.com/office/drawing/2014/main" val="4279767627"/>
                    </a:ext>
                  </a:extLst>
                </a:gridCol>
                <a:gridCol w="887023">
                  <a:extLst>
                    <a:ext uri="{9D8B030D-6E8A-4147-A177-3AD203B41FA5}">
                      <a16:colId xmlns:a16="http://schemas.microsoft.com/office/drawing/2014/main" val="3151771869"/>
                    </a:ext>
                  </a:extLst>
                </a:gridCol>
                <a:gridCol w="813104">
                  <a:extLst>
                    <a:ext uri="{9D8B030D-6E8A-4147-A177-3AD203B41FA5}">
                      <a16:colId xmlns:a16="http://schemas.microsoft.com/office/drawing/2014/main" val="29600139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п/г 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п/г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</a:rPr>
                        <a:t>Откл</a:t>
                      </a:r>
                      <a:r>
                        <a:rPr lang="ru-RU" sz="1200" dirty="0">
                          <a:effectLst/>
                        </a:rPr>
                        <a:t>-е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п/г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</a:rPr>
                        <a:t>Откл</a:t>
                      </a:r>
                      <a:r>
                        <a:rPr lang="ru-RU" sz="1200" dirty="0">
                          <a:effectLst/>
                        </a:rPr>
                        <a:t>-е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п/г 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</a:rPr>
                        <a:t>Откл</a:t>
                      </a:r>
                      <a:r>
                        <a:rPr lang="ru-RU" sz="1200" dirty="0">
                          <a:effectLst/>
                        </a:rPr>
                        <a:t>-е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6389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Водоснабжение , руб./м3 с НДС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5498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Центральная часть г. Кирова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28,38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29,12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102,6%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31,57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3395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с. Бахта, с. Русское, п. Сосновый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70,34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70,34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43,2%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31,57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16364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Нововятск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33,66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33,66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90,2%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31,57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16072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Лянгасово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54,85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54,85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55,4%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31,57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54909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Заречная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33,85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34,56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102,1%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38,41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111,1%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41,72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108,6%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4615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81075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Водоотведение, руб./м3 с НДС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03873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Центральная часть г. Кирова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21,78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22,37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102,7%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23,34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104,3%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24,26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103,9%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606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с. Бахта, с. Русское, п. Сосновый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90,08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90,08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23,34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25,9%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24,26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103,9%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55651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Лянгасово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68,04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68,04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23,34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34,3%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24,26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103,9%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73024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Заречная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58,32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59,68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102,3%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51,46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103,5%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46,00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89,4%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44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96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водоснабжение и водоотведение на территории Кировской области, за исключением г. Кирова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12857"/>
              </p:ext>
            </p:extLst>
          </p:nvPr>
        </p:nvGraphicFramePr>
        <p:xfrm>
          <a:off x="951739" y="2630720"/>
          <a:ext cx="7431168" cy="136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883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2- п/г 2021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1-е п/г 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2- п/г 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Водоснабжение, руб./м3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1918978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Водоотведение, руб./м3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01816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2962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CB8AA2-396A-4070-B5FE-B531753F2222}"/>
              </a:ext>
            </a:extLst>
          </p:cNvPr>
          <p:cNvSpPr txBox="1"/>
          <p:nvPr/>
        </p:nvSpPr>
        <p:spPr>
          <a:xfrm>
            <a:off x="467990" y="3982192"/>
            <a:ext cx="8064896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Основные особенности тарифной кампании, характеристики и факторы, влияющие на формирование тарифов на водоснабжение и водоотведение в Кировской области: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операционных (подконтрольных) расходов исходя из прогноза ИПЦ, установленный прогнозом СЭР МЭР РФ с учетом необходимости корректировки индекса по текущему году в среднем ~ 5,85%;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Продолжающаяся тенденция к сокращению потребления ресурсов в Кировской области;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цен на энергоресурсы;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Развитие института концессионных соглашений;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Передача полномочий по организации водоснабжения и водоотведения с уровня сельских поселений на уровень муниципальных районов.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123B0-682A-477D-BB0B-3394AEDEC4AF}"/>
              </a:ext>
            </a:extLst>
          </p:cNvPr>
          <p:cNvSpPr txBox="1"/>
          <p:nvPr/>
        </p:nvSpPr>
        <p:spPr>
          <a:xfrm>
            <a:off x="755576" y="1069211"/>
            <a:ext cx="7892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регулируемых организаций – около 300</a:t>
            </a:r>
          </a:p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Объем обслуживания: 5,3 тыс. км водопроводных сетей, </a:t>
            </a:r>
            <a:r>
              <a:rPr lang="en-US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1,3 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тыс. км сетей водоотведения, более 1,6 тыс. скважин, более 200 канализационно-насосных станций</a:t>
            </a:r>
          </a:p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Полезный отпуск: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25,7 млн. м3;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17,7 млн. м3</a:t>
            </a:r>
          </a:p>
        </p:txBody>
      </p:sp>
    </p:spTree>
    <p:extLst>
      <p:ext uri="{BB962C8B-B14F-4D97-AF65-F5344CB8AC3E}">
        <p14:creationId xmlns:p14="http://schemas.microsoft.com/office/powerpoint/2010/main" val="225312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водоснабжение и водоотведение на территории Кировской области, за исключением г. Кирова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5C35564-A9D3-4FF8-97A2-EAD04BEF4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769644"/>
              </p:ext>
            </p:extLst>
          </p:nvPr>
        </p:nvGraphicFramePr>
        <p:xfrm>
          <a:off x="1043608" y="963782"/>
          <a:ext cx="7488832" cy="279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B96208C-0A4E-4856-988C-9E3C38614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22488"/>
              </p:ext>
            </p:extLst>
          </p:nvPr>
        </p:nvGraphicFramePr>
        <p:xfrm>
          <a:off x="87630" y="3681510"/>
          <a:ext cx="4572000" cy="305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43E9DEF-DAAD-4637-9D4F-28D4F6C61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9136"/>
              </p:ext>
            </p:extLst>
          </p:nvPr>
        </p:nvGraphicFramePr>
        <p:xfrm>
          <a:off x="4743848" y="3707637"/>
          <a:ext cx="4572000" cy="303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A57FD52-07B9-4412-9BBF-6FCF96E3919A}"/>
              </a:ext>
            </a:extLst>
          </p:cNvPr>
          <p:cNvSpPr txBox="1"/>
          <p:nvPr/>
        </p:nvSpPr>
        <p:spPr>
          <a:xfrm>
            <a:off x="4095350" y="4724667"/>
            <a:ext cx="13853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Расходы на оплату труда с отчислениями</a:t>
            </a:r>
          </a:p>
          <a:p>
            <a:pPr algn="ctr"/>
            <a:endParaRPr lang="ru-RU" sz="1000" dirty="0">
              <a:solidFill>
                <a:prstClr val="black"/>
              </a:solidFill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Материалы</a:t>
            </a:r>
          </a:p>
          <a:p>
            <a:pPr algn="ctr"/>
            <a:endParaRPr lang="ru-RU" sz="1000" dirty="0">
              <a:solidFill>
                <a:prstClr val="black"/>
              </a:solidFill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Расходы на капитальный ремонт</a:t>
            </a:r>
            <a:endParaRPr lang="ru-RU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06D32-E34A-47C8-B50E-B72075E6E7C4}"/>
              </a:ext>
            </a:extLst>
          </p:cNvPr>
          <p:cNvSpPr txBox="1"/>
          <p:nvPr/>
        </p:nvSpPr>
        <p:spPr>
          <a:xfrm>
            <a:off x="3745490" y="5561633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4,9%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91385-530E-4AC8-B54F-FE5E83AE28FE}"/>
              </a:ext>
            </a:extLst>
          </p:cNvPr>
          <p:cNvSpPr txBox="1"/>
          <p:nvPr/>
        </p:nvSpPr>
        <p:spPr>
          <a:xfrm>
            <a:off x="3745045" y="4719770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49,4%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BEDA3-B656-41D5-9A64-86C716141EFC}"/>
              </a:ext>
            </a:extLst>
          </p:cNvPr>
          <p:cNvSpPr txBox="1"/>
          <p:nvPr/>
        </p:nvSpPr>
        <p:spPr>
          <a:xfrm>
            <a:off x="5395252" y="4756074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49,2%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72FB4-14CD-415F-AE91-86A34E23C12F}"/>
              </a:ext>
            </a:extLst>
          </p:cNvPr>
          <p:cNvSpPr txBox="1"/>
          <p:nvPr/>
        </p:nvSpPr>
        <p:spPr>
          <a:xfrm>
            <a:off x="5397333" y="5212215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2,5%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F52BDA-3BB3-45E0-9C96-D6F04628CB66}"/>
              </a:ext>
            </a:extLst>
          </p:cNvPr>
          <p:cNvSpPr txBox="1"/>
          <p:nvPr/>
        </p:nvSpPr>
        <p:spPr>
          <a:xfrm>
            <a:off x="3745490" y="5197441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3,1%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FC9D5-F1FB-4231-9AAD-41880C544D4A}"/>
              </a:ext>
            </a:extLst>
          </p:cNvPr>
          <p:cNvSpPr txBox="1"/>
          <p:nvPr/>
        </p:nvSpPr>
        <p:spPr>
          <a:xfrm>
            <a:off x="5397333" y="5561633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2,9%</a:t>
            </a:r>
          </a:p>
        </p:txBody>
      </p:sp>
      <p:sp>
        <p:nvSpPr>
          <p:cNvPr id="22" name="Стрелка: изогнутая 21">
            <a:extLst>
              <a:ext uri="{FF2B5EF4-FFF2-40B4-BE49-F238E27FC236}">
                <a16:creationId xmlns:a16="http://schemas.microsoft.com/office/drawing/2014/main" id="{95ECA9A7-3680-4FE9-B1EB-EE963403556F}"/>
              </a:ext>
            </a:extLst>
          </p:cNvPr>
          <p:cNvSpPr/>
          <p:nvPr/>
        </p:nvSpPr>
        <p:spPr>
          <a:xfrm rot="5400000">
            <a:off x="3786197" y="4496006"/>
            <a:ext cx="268002" cy="221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22">
            <a:extLst>
              <a:ext uri="{FF2B5EF4-FFF2-40B4-BE49-F238E27FC236}">
                <a16:creationId xmlns:a16="http://schemas.microsoft.com/office/drawing/2014/main" id="{4B4065C5-2628-4BED-A1A8-04020B5FAB6D}"/>
              </a:ext>
            </a:extLst>
          </p:cNvPr>
          <p:cNvSpPr/>
          <p:nvPr/>
        </p:nvSpPr>
        <p:spPr>
          <a:xfrm rot="16200000" flipH="1">
            <a:off x="5522313" y="4509390"/>
            <a:ext cx="277343" cy="2160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3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24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41559"/>
            <a:ext cx="7488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тепловую энергию организаций «малой энергетики»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48C69C-7D2B-43AB-BF37-931457142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18350"/>
              </p:ext>
            </p:extLst>
          </p:nvPr>
        </p:nvGraphicFramePr>
        <p:xfrm>
          <a:off x="683568" y="908720"/>
          <a:ext cx="7920879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880">
                  <a:extLst>
                    <a:ext uri="{9D8B030D-6E8A-4147-A177-3AD203B41FA5}">
                      <a16:colId xmlns:a16="http://schemas.microsoft.com/office/drawing/2014/main" val="1325109033"/>
                    </a:ext>
                  </a:extLst>
                </a:gridCol>
                <a:gridCol w="2047771">
                  <a:extLst>
                    <a:ext uri="{9D8B030D-6E8A-4147-A177-3AD203B41FA5}">
                      <a16:colId xmlns:a16="http://schemas.microsoft.com/office/drawing/2014/main" val="2745180059"/>
                    </a:ext>
                  </a:extLst>
                </a:gridCol>
                <a:gridCol w="2047771">
                  <a:extLst>
                    <a:ext uri="{9D8B030D-6E8A-4147-A177-3AD203B41FA5}">
                      <a16:colId xmlns:a16="http://schemas.microsoft.com/office/drawing/2014/main" val="2224522995"/>
                    </a:ext>
                  </a:extLst>
                </a:gridCol>
                <a:gridCol w="1806457">
                  <a:extLst>
                    <a:ext uri="{9D8B030D-6E8A-4147-A177-3AD203B41FA5}">
                      <a16:colId xmlns:a16="http://schemas.microsoft.com/office/drawing/2014/main" val="1826161234"/>
                    </a:ext>
                  </a:extLst>
                </a:gridCol>
              </a:tblGrid>
              <a:tr h="514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Тариф на тепловую энергию с НДС, руб./Гкал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Рост,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1398707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декабрь 2021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 п/г 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083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г. Котельнич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4 385,1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5 099,4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116,3%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5426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г. Слободской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4 519,9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5 392,3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119,3%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31297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Советский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4 703,7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5 152,7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109,5%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18274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Яранский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3 994,9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4 464,2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111,7%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6033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4F48923-C8C9-4E67-887F-F6F820DAEBD2}"/>
              </a:ext>
            </a:extLst>
          </p:cNvPr>
          <p:cNvSpPr txBox="1"/>
          <p:nvPr/>
        </p:nvSpPr>
        <p:spPr>
          <a:xfrm>
            <a:off x="683568" y="3284984"/>
            <a:ext cx="7908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потребления тепловой энергии от 4% до 7% к уровню прошлого года;</a:t>
            </a: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преобладание в структуре топливного баланса «дорогих» видов топлива, что вызвало рост расходов на приобретение топлива при расчете тарифа: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E883EE5-3277-4BB4-A99F-9AEBC4C4D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38768"/>
              </p:ext>
            </p:extLst>
          </p:nvPr>
        </p:nvGraphicFramePr>
        <p:xfrm>
          <a:off x="683568" y="4293096"/>
          <a:ext cx="7908063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823">
                  <a:extLst>
                    <a:ext uri="{9D8B030D-6E8A-4147-A177-3AD203B41FA5}">
                      <a16:colId xmlns:a16="http://schemas.microsoft.com/office/drawing/2014/main" val="1247597498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2539470032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2438094121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452865135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2568003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г. Котельнич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г. Слободской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Советский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Яранский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8518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газ природный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5907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уголь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74%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70%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99%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332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мазут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115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прочие виды топлива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11%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06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8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41559"/>
            <a:ext cx="7488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тепловую энергию МУП «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Теплосервис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», г. Слободской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378B0CC-3EFA-4925-B675-7A866F59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63183"/>
              </p:ext>
            </p:extLst>
          </p:nvPr>
        </p:nvGraphicFramePr>
        <p:xfrm>
          <a:off x="683568" y="741669"/>
          <a:ext cx="7920880" cy="5796204"/>
        </p:xfrm>
        <a:graphic>
          <a:graphicData uri="http://schemas.openxmlformats.org/drawingml/2006/table">
            <a:tbl>
              <a:tblPr/>
              <a:tblGrid>
                <a:gridCol w="3830458">
                  <a:extLst>
                    <a:ext uri="{9D8B030D-6E8A-4147-A177-3AD203B41FA5}">
                      <a16:colId xmlns:a16="http://schemas.microsoft.com/office/drawing/2014/main" val="3787513954"/>
                    </a:ext>
                  </a:extLst>
                </a:gridCol>
                <a:gridCol w="1199009">
                  <a:extLst>
                    <a:ext uri="{9D8B030D-6E8A-4147-A177-3AD203B41FA5}">
                      <a16:colId xmlns:a16="http://schemas.microsoft.com/office/drawing/2014/main" val="2319497103"/>
                    </a:ext>
                  </a:extLst>
                </a:gridCol>
                <a:gridCol w="1042500">
                  <a:extLst>
                    <a:ext uri="{9D8B030D-6E8A-4147-A177-3AD203B41FA5}">
                      <a16:colId xmlns:a16="http://schemas.microsoft.com/office/drawing/2014/main" val="1661361360"/>
                    </a:ext>
                  </a:extLst>
                </a:gridCol>
                <a:gridCol w="1042500">
                  <a:extLst>
                    <a:ext uri="{9D8B030D-6E8A-4147-A177-3AD203B41FA5}">
                      <a16:colId xmlns:a16="http://schemas.microsoft.com/office/drawing/2014/main" val="1795279245"/>
                    </a:ext>
                  </a:extLst>
                </a:gridCol>
                <a:gridCol w="806413">
                  <a:extLst>
                    <a:ext uri="{9D8B030D-6E8A-4147-A177-3AD203B41FA5}">
                      <a16:colId xmlns:a16="http://schemas.microsoft.com/office/drawing/2014/main" val="3816859785"/>
                    </a:ext>
                  </a:extLst>
                </a:gridCol>
              </a:tblGrid>
              <a:tr h="440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измерения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Откл-е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98951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Полезный отпуск тепловой энергии всего, в том числе: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67 881,18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67 881,18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92656"/>
                  </a:ext>
                </a:extLst>
              </a:tr>
              <a:tr h="156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Операционные (подконтрольные) расходы, всего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87 534,47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92 658,56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5 124,09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83479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сырье и материалы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9 605,99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10 168,31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91762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ремонт основных средств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21274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труда, всего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73 070,21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77 347,59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47478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181,00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181,00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02941"/>
                  </a:ext>
                </a:extLst>
              </a:tr>
              <a:tr h="118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Неподконтрольные расходы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35 060,9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33 718,0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-1 342,9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02167"/>
                  </a:ext>
                </a:extLst>
              </a:tr>
              <a:tr h="21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приобретение энергетических ресурсов, холодной воды и теплоносителя, в том числе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180 657,4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262 076,3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81 418,9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57036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на технологические цели 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158 103,9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239 216,4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81 112,6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68149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топлива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т.у.т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16 944,8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16 944,8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17148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уголь каменный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т.у.т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5 978,1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5 978,1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8791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тонн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7 580,2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7 580,2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80007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цена топлива: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руб./тонн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5 142,0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5 343,5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58530"/>
                  </a:ext>
                </a:extLst>
              </a:tr>
              <a:tr h="127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мазут топочный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т.у.т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10 806,8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10 806,8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9399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тонн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7 888,2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7 888,2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01714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- цена топлива: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руб./тонн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14 905,5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24 994,3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10 088,8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34917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пеллеты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т.у.т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82567"/>
                  </a:ext>
                </a:extLst>
              </a:tr>
              <a:tr h="123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79366"/>
                  </a:ext>
                </a:extLst>
              </a:tr>
              <a:tr h="123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цена топлива: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руб./м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82351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т.у.т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16098"/>
                  </a:ext>
                </a:extLst>
              </a:tr>
              <a:tr h="109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квт.ч.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58405"/>
                  </a:ext>
                </a:extLst>
              </a:tr>
              <a:tr h="11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цена топлива: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руб./квт.ч.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40711"/>
                  </a:ext>
                </a:extLst>
              </a:tr>
              <a:tr h="151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04679"/>
                  </a:ext>
                </a:extLst>
              </a:tr>
              <a:tr h="312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Корректировка с целью учета отклонения фактических значений параметров расчета тарифов от значений, учтенных при установлении тарифов</a:t>
                      </a:r>
                    </a:p>
                  </a:txBody>
                  <a:tcPr marL="4739" marR="473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12 163,8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10 949,8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-1 214,0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45349"/>
                  </a:ext>
                </a:extLst>
              </a:tr>
              <a:tr h="184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Необходимая валовая выручка, всего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315 416,6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399 402,6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83 986,0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62667"/>
                  </a:ext>
                </a:extLst>
              </a:tr>
              <a:tr h="1516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на тепловую энергию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4 646,6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5 883,8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126,6%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29614"/>
                  </a:ext>
                </a:extLst>
              </a:tr>
              <a:tr h="1421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09972"/>
                  </a:ext>
                </a:extLst>
              </a:tr>
              <a:tr h="127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котельных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54079"/>
                  </a:ext>
                </a:extLst>
              </a:tr>
              <a:tr h="208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Суммарная установленная тепловая мощность генерирующих источников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Гкал/час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52325"/>
                  </a:ext>
                </a:extLst>
              </a:tr>
              <a:tr h="16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тепловых сетей в однотрубном исчислении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7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0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26170"/>
            <a:ext cx="5904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Основные направления тарифного регулирования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1277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Электроэнергетика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Теплоэнергетика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Газоснабжение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Водоснабжение, водоотведение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Обращение с твердыми коммунальными отходами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Предельные надбавки к ценам на жизненно необходимые и важнейшие лекарственные препараты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Предельные оптовые надбавки на медицинские изделия, имплантируемые в организм человека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Перевозка пассажиров, ручной клади и багажа в автомобильном и электрифицированном транспорте городского и пригородного сообщения, перевозка пассажиров железнодорожным транспортом в пригородном сообщении, а также перевозка пассажиров и багажа на переправах</a:t>
            </a:r>
          </a:p>
        </p:txBody>
      </p:sp>
    </p:spTree>
    <p:extLst>
      <p:ext uri="{BB962C8B-B14F-4D97-AF65-F5344CB8AC3E}">
        <p14:creationId xmlns:p14="http://schemas.microsoft.com/office/powerpoint/2010/main" val="1365615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41559"/>
            <a:ext cx="7488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и плата за ТКО по регионам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A09B84-83BE-4A9F-B56D-2362F95C2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48493"/>
              </p:ext>
            </p:extLst>
          </p:nvPr>
        </p:nvGraphicFramePr>
        <p:xfrm>
          <a:off x="318177" y="798580"/>
          <a:ext cx="4200071" cy="5927153"/>
        </p:xfrm>
        <a:graphic>
          <a:graphicData uri="http://schemas.openxmlformats.org/drawingml/2006/table">
            <a:tbl>
              <a:tblPr/>
              <a:tblGrid>
                <a:gridCol w="797439">
                  <a:extLst>
                    <a:ext uri="{9D8B030D-6E8A-4147-A177-3AD203B41FA5}">
                      <a16:colId xmlns:a16="http://schemas.microsoft.com/office/drawing/2014/main" val="3090425718"/>
                    </a:ext>
                  </a:extLst>
                </a:gridCol>
                <a:gridCol w="783289">
                  <a:extLst>
                    <a:ext uri="{9D8B030D-6E8A-4147-A177-3AD203B41FA5}">
                      <a16:colId xmlns:a16="http://schemas.microsoft.com/office/drawing/2014/main" val="401977150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317518260"/>
                    </a:ext>
                  </a:extLst>
                </a:gridCol>
                <a:gridCol w="1129844">
                  <a:extLst>
                    <a:ext uri="{9D8B030D-6E8A-4147-A177-3AD203B41FA5}">
                      <a16:colId xmlns:a16="http://schemas.microsoft.com/office/drawing/2014/main" val="1475563643"/>
                    </a:ext>
                  </a:extLst>
                </a:gridCol>
              </a:tblGrid>
              <a:tr h="386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Расчетная плата с человека в МКД по квадратуре, 2 п/г 021 г. (по экономически обоснованному размеру)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Плата с чел., 2 п/г 2021 (по экономически обоснованному размеру)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500460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Башкирия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500,07 - 659,78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80,01 - 107,21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36133"/>
                  </a:ext>
                </a:extLst>
              </a:tr>
              <a:tr h="650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Кировская обл.</a:t>
                      </a:r>
                    </a:p>
                  </a:txBody>
                  <a:tcPr marL="5268" marR="5268" marT="5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812,06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78,12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78,12 - 101,44 - 133,58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5249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Марий Эл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501,89 - 589,10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77,37 - 94,26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05868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Мордовия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385,77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72,17 - 95,77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9816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541,03 - 659,61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81,18 - 99,00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81,18 - 105,05 - 157,76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62291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Оренбургская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517,68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63,19 - 94,12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60453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Пензенская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3 373,51 - 3 788,38 за тн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76,75 - 100,39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97118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Пермский край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6 226,02 за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77,31 - 85,61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2182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598,16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81,72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81,72 - 97,20 - 134,59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4237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Саратовская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418,11 - 482,94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35,10 - 57,96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35,10 - 59,23 - 120,74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63747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Татарстан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466,36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91,72 - 99,49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996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Удмуртия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684,18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99,21-102,63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08568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Ульяновская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428,80 - 567,82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82,19 - 110,25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24524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Чувашия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395,26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51,71 - 64,89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401259"/>
                  </a:ext>
                </a:extLst>
              </a:tr>
              <a:tr h="119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81986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Курганская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565,61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80,13 - 89,55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44561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566,36 - 743,84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95,71 - 141,33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62459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Челябинская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386,89 - 568,09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51,97 - 98,85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73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AB0CBA8-ACEB-4FD5-A7F2-8769529EB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14481"/>
              </p:ext>
            </p:extLst>
          </p:nvPr>
        </p:nvGraphicFramePr>
        <p:xfrm>
          <a:off x="4703196" y="803224"/>
          <a:ext cx="4200071" cy="5733624"/>
        </p:xfrm>
        <a:graphic>
          <a:graphicData uri="http://schemas.openxmlformats.org/drawingml/2006/table">
            <a:tbl>
              <a:tblPr/>
              <a:tblGrid>
                <a:gridCol w="804908">
                  <a:extLst>
                    <a:ext uri="{9D8B030D-6E8A-4147-A177-3AD203B41FA5}">
                      <a16:colId xmlns:a16="http://schemas.microsoft.com/office/drawing/2014/main" val="3090425718"/>
                    </a:ext>
                  </a:extLst>
                </a:gridCol>
                <a:gridCol w="775820">
                  <a:extLst>
                    <a:ext uri="{9D8B030D-6E8A-4147-A177-3AD203B41FA5}">
                      <a16:colId xmlns:a16="http://schemas.microsoft.com/office/drawing/2014/main" val="401977150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317518260"/>
                    </a:ext>
                  </a:extLst>
                </a:gridCol>
                <a:gridCol w="1129844">
                  <a:extLst>
                    <a:ext uri="{9D8B030D-6E8A-4147-A177-3AD203B41FA5}">
                      <a16:colId xmlns:a16="http://schemas.microsoft.com/office/drawing/2014/main" val="1475563643"/>
                    </a:ext>
                  </a:extLst>
                </a:gridCol>
              </a:tblGrid>
              <a:tr h="386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Расчетная плата с человека в МКД по квадратуре, 2 п/г 021 г. (по экономически обоснованному размеру)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Плата с чел., 2 п/г 2021 (по экономически обоснованному размеру)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50046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Белгородская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480,29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88,05 - 96,06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30153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Брянская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455,66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3444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Владимирская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510,97 - 614,74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94,96 - 130,63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96475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Воронежская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522,70 - 574,67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99,75 - 158,67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10469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549,85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06151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459,90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84,24 - 61,32 - 95,81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70909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Костромская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517,11 - 587,41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84,89 - 140,98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47221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524,55 - 785,99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84,37 - 129,03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96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512,72 - 559,36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87,16 - 125,86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25263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765,34 - 986,30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130,86 - 168,66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130,86 - 168,66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78373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Орловская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442,09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73,68 - 92,10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015754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Рязанская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504,96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95,94 - 97,20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98492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Смоленская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617,38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85032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Тамбовская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591,57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117,82 - 138,53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08489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Тверская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558,33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83,98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10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Тульская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563,72 - 672,60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108,05 - 148,53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71863"/>
                  </a:ext>
                </a:extLst>
              </a:tr>
              <a:tr h="128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Ярославская обл.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536,06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95,51 - 108,24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00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7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41559"/>
            <a:ext cx="7488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и плата за ТКО по регионам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9D3441F-75EA-404F-B1D1-BAA0073EF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78895"/>
              </p:ext>
            </p:extLst>
          </p:nvPr>
        </p:nvGraphicFramePr>
        <p:xfrm>
          <a:off x="683568" y="1014363"/>
          <a:ext cx="4968552" cy="1903095"/>
        </p:xfrm>
        <a:graphic>
          <a:graphicData uri="http://schemas.openxmlformats.org/drawingml/2006/table">
            <a:tbl>
              <a:tblPr/>
              <a:tblGrid>
                <a:gridCol w="1183935">
                  <a:extLst>
                    <a:ext uri="{9D8B030D-6E8A-4147-A177-3AD203B41FA5}">
                      <a16:colId xmlns:a16="http://schemas.microsoft.com/office/drawing/2014/main" val="499776950"/>
                    </a:ext>
                  </a:extLst>
                </a:gridCol>
                <a:gridCol w="1374160">
                  <a:extLst>
                    <a:ext uri="{9D8B030D-6E8A-4147-A177-3AD203B41FA5}">
                      <a16:colId xmlns:a16="http://schemas.microsoft.com/office/drawing/2014/main" val="4192329423"/>
                    </a:ext>
                  </a:extLst>
                </a:gridCol>
                <a:gridCol w="2410457">
                  <a:extLst>
                    <a:ext uri="{9D8B030D-6E8A-4147-A177-3AD203B41FA5}">
                      <a16:colId xmlns:a16="http://schemas.microsoft.com/office/drawing/2014/main" val="324058317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Плата с м2, 2 п/г 2021 г. (по экономически обоснованному размеру)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872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Кировская обл.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038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541,03 - 659,61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4,51 - 5,50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91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32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Саратовская обл.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418,11 - 482,94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1,95 - 3,22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7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Калужская обл.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64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765,34 - 986,30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7,27 - 9,37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679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786E8CE-699F-4F6A-ADF0-47E699045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31721"/>
              </p:ext>
            </p:extLst>
          </p:nvPr>
        </p:nvGraphicFramePr>
        <p:xfrm>
          <a:off x="661860" y="3130816"/>
          <a:ext cx="7594600" cy="3510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869">
                  <a:extLst>
                    <a:ext uri="{9D8B030D-6E8A-4147-A177-3AD203B41FA5}">
                      <a16:colId xmlns:a16="http://schemas.microsoft.com/office/drawing/2014/main" val="3394157173"/>
                    </a:ext>
                  </a:extLst>
                </a:gridCol>
                <a:gridCol w="1535416">
                  <a:extLst>
                    <a:ext uri="{9D8B030D-6E8A-4147-A177-3AD203B41FA5}">
                      <a16:colId xmlns:a16="http://schemas.microsoft.com/office/drawing/2014/main" val="174767992"/>
                    </a:ext>
                  </a:extLst>
                </a:gridCol>
                <a:gridCol w="2693323">
                  <a:extLst>
                    <a:ext uri="{9D8B030D-6E8A-4147-A177-3AD203B41FA5}">
                      <a16:colId xmlns:a16="http://schemas.microsoft.com/office/drawing/2014/main" val="1114597914"/>
                    </a:ext>
                  </a:extLst>
                </a:gridCol>
                <a:gridCol w="2042992">
                  <a:extLst>
                    <a:ext uri="{9D8B030D-6E8A-4147-A177-3AD203B41FA5}">
                      <a16:colId xmlns:a16="http://schemas.microsoft.com/office/drawing/2014/main" val="24577983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Регион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Площадь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Население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Плотность, чел/км2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438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Башкирия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142 947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4 013 786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28,1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0279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Кировская обл.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120 374</a:t>
                      </a:r>
                      <a:endParaRPr lang="ru-RU" sz="1300" b="1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1 250 173</a:t>
                      </a:r>
                      <a:endParaRPr lang="ru-RU" sz="1300" b="1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10,4</a:t>
                      </a:r>
                      <a:endParaRPr lang="ru-RU" sz="1300" b="1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03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Марий Эл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23 375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675 332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28,9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4315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Мордовия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26 128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778 965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29,8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1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Нижегородская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76 624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3 176 552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41,5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35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Оренбургская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123 702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1 942 915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15,7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765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Пензенская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43 352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1 290 898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29,8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039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Пермский край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160 236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2 579 261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16,1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533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Самарская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53 565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3 154 164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58,9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440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Саратовская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101 240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2 395 111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23,7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061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Татарстан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67 847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3 894 120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57,4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1567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Удмуртия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42 061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1 493 356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35,5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4755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Ульяновская обл.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37 181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1 218 319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32,8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6133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Чувашия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18 343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1 207 875</a:t>
                      </a:r>
                      <a:endParaRPr lang="ru-RU" sz="1300" b="0" i="0" u="none" strike="noStrike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65,8</a:t>
                      </a:r>
                      <a:endParaRPr lang="ru-RU" sz="13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492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49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26170"/>
            <a:ext cx="79928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принципы и особенности государственной тарифной политики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1045E-A2CC-4638-B295-DB8F14D54B4C}"/>
              </a:ext>
            </a:extLst>
          </p:cNvPr>
          <p:cNvSpPr txBox="1"/>
          <p:nvPr/>
        </p:nvSpPr>
        <p:spPr>
          <a:xfrm>
            <a:off x="611560" y="1221663"/>
            <a:ext cx="820891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стремление к обеспечению баланса интересов поставщиков и потребителей коммунальных услуг;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внедрение и реализация долгосрочных подходов в тарифном регулировании;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внедрение и реализация подходов, направленных на сдерживание роста тарифов (через применение принципа «инфляция минус», то есть рост операционных расходов темпами ниже инфляции);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доли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либерализованных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рынков;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выстроенная система защиты населения от тарифных скачков;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и усложнение методического инструментария тарифного регулирования;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информационная открытость и доступность для потребителей информации;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появление элементов стимулирующего тарифного регулирования (сохранение экономии, достигнутой регулируемыми организациями; планы по внедрению «эталонов затрат»);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государственный контроль (надзор) за исполнением действующего законодательства РФ в сфере государственного регулирования тарифов на коммунальные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340324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7031"/>
            <a:ext cx="590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Основные характеристики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15207"/>
            <a:ext cx="36364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780 подконтрольных субъектов (по состоянию на конец 2021 г.)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2021 году проведено 47 заседаний правления Службы, принято 867 тарифных решений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46709" y="4149080"/>
            <a:ext cx="3384376" cy="979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Совокупная необходимая валовая выручка (НВВ) регулируемых организаций –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43 268,4 млн. 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6709" y="5290319"/>
            <a:ext cx="3384376" cy="8280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Экономический эффект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от тарифного регулирования -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11 943,3 млн.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44D9B53-AEE1-4B7F-893F-368728377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87910"/>
              </p:ext>
            </p:extLst>
          </p:nvPr>
        </p:nvGraphicFramePr>
        <p:xfrm>
          <a:off x="4211960" y="710251"/>
          <a:ext cx="4536504" cy="351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B0AEFD0-2D87-4F19-80B5-A4526BD49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107425"/>
              </p:ext>
            </p:extLst>
          </p:nvPr>
        </p:nvGraphicFramePr>
        <p:xfrm>
          <a:off x="161764" y="3305710"/>
          <a:ext cx="4914292" cy="329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Объект 4">
            <a:extLst>
              <a:ext uri="{FF2B5EF4-FFF2-40B4-BE49-F238E27FC236}">
                <a16:creationId xmlns:a16="http://schemas.microsoft.com/office/drawing/2014/main" id="{EF916487-A0CD-4914-B6AD-1F44D192B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7006"/>
            <a:ext cx="7848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Динамика средневзвешенных тарифов по Кировской области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7FB150-16A3-4AE9-8E90-7C3B2888A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92093"/>
              </p:ext>
            </p:extLst>
          </p:nvPr>
        </p:nvGraphicFramePr>
        <p:xfrm>
          <a:off x="566172" y="2060848"/>
          <a:ext cx="7992888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758">
                  <a:extLst>
                    <a:ext uri="{9D8B030D-6E8A-4147-A177-3AD203B41FA5}">
                      <a16:colId xmlns:a16="http://schemas.microsoft.com/office/drawing/2014/main" val="316190060"/>
                    </a:ext>
                  </a:extLst>
                </a:gridCol>
                <a:gridCol w="1791062">
                  <a:extLst>
                    <a:ext uri="{9D8B030D-6E8A-4147-A177-3AD203B41FA5}">
                      <a16:colId xmlns:a16="http://schemas.microsoft.com/office/drawing/2014/main" val="4291819432"/>
                    </a:ext>
                  </a:extLst>
                </a:gridCol>
                <a:gridCol w="1597488">
                  <a:extLst>
                    <a:ext uri="{9D8B030D-6E8A-4147-A177-3AD203B41FA5}">
                      <a16:colId xmlns:a16="http://schemas.microsoft.com/office/drawing/2014/main" val="3611967837"/>
                    </a:ext>
                  </a:extLst>
                </a:gridCol>
                <a:gridCol w="1230790">
                  <a:extLst>
                    <a:ext uri="{9D8B030D-6E8A-4147-A177-3AD203B41FA5}">
                      <a16:colId xmlns:a16="http://schemas.microsoft.com/office/drawing/2014/main" val="147320786"/>
                    </a:ext>
                  </a:extLst>
                </a:gridCol>
                <a:gridCol w="1230790">
                  <a:extLst>
                    <a:ext uri="{9D8B030D-6E8A-4147-A177-3AD203B41FA5}">
                      <a16:colId xmlns:a16="http://schemas.microsoft.com/office/drawing/2014/main" val="3138334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декабрь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п/г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п/г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п/г 2022 к декабрю 2021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Теплоснабжение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2 364,00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2 348,30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2 550,40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638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т.ч. «малая» энергетика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3 081,10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3 034,50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3 301,90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466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Водоснабжение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38,64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38,46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40,38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123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Водоотведение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7015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C7C465-715F-4713-9ABB-2522C2B68848}"/>
              </a:ext>
            </a:extLst>
          </p:cNvPr>
          <p:cNvSpPr txBox="1"/>
          <p:nvPr/>
        </p:nvSpPr>
        <p:spPr>
          <a:xfrm>
            <a:off x="611560" y="1288166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результатам тарифной кампании на 2022 год индексы роста экономически обоснованных тарифов в среднем по Кировской области составили:</a:t>
            </a:r>
          </a:p>
        </p:txBody>
      </p:sp>
    </p:spTree>
    <p:extLst>
      <p:ext uri="{BB962C8B-B14F-4D97-AF65-F5344CB8AC3E}">
        <p14:creationId xmlns:p14="http://schemas.microsoft.com/office/powerpoint/2010/main" val="413144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682" y="3356992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814" y="321196"/>
            <a:ext cx="7560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Индексы роста платы граждан на 2022 год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48758" y="1021668"/>
            <a:ext cx="8045588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2469955" y="-426151"/>
            <a:ext cx="374728" cy="40284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48" y="8728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01.01.2022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1372" y="863791"/>
            <a:ext cx="115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01.07.2022</a:t>
            </a: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6492748" y="-425670"/>
            <a:ext cx="374728" cy="40284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0386" y="1697853"/>
            <a:ext cx="94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0,0%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5806" y="1674868"/>
            <a:ext cx="402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+ 4,0% - за исключением г. Кирова, г. Кирово-Чепецка / + 8,0% - г. Киров /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+ 6,3% - г. Кирово-Чепецк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1448" y="2658830"/>
            <a:ext cx="864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Во исполнение Распоряжения Правительства РФ от 30.10.2021 №3073-р, Указом Губернатора Кировской области от 14.12.2021 №182 установлены следующие предельные (максимальные) индексы платы граждан за коммунальные услуги (ИПГ): 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на 1 п/г 2022 г.  - для всех муниципальных образований Кировской области – 0,0%, т.е. плата за коммунальные услуги сохраняется на уровне декабря 2021 г.;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на 2 п/г 2022 г. -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всех муниципальных образований Кировской области, за исключением муниципальных образований «Город Киров» и «Город Кирово-Чепецк», в размере 4,0%;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муниципального образования «Город Киров» в размере 8,0%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(основания – реализация утвержденной инвестиционной программы и соблюдение долгосрочных параметров, зафиксированных в концессионном соглашении с ПАО «Т Плюс»)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;</a:t>
            </a:r>
            <a:endParaRPr lang="ru-RU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муниципального образования «Город Кирово-Чепецк» в размере 6,3%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(основание – переход в ценовую зону теплоснабжения).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9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1161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87031"/>
            <a:ext cx="5904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тарифов в сфере теплоснабжения на 2022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92280" y="1207550"/>
            <a:ext cx="1909878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Совокупная необходимая валовая выручка регулируемых организаций составила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19,7 млрд. руб. с НДС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4687" y="3312922"/>
            <a:ext cx="2005063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Экономический эффект от тарифного регулирования составил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6,26 млрд.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250" y="1056366"/>
            <a:ext cx="5936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регулируемых организаций – 236</a:t>
            </a:r>
          </a:p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Полезный отпуск тепловой энергии сторонним потребителям – 7 054,2 тыс. Гкал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202" y="2021788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Динамика средневзвешенных тарифов по Кировской области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88945"/>
              </p:ext>
            </p:extLst>
          </p:nvPr>
        </p:nvGraphicFramePr>
        <p:xfrm>
          <a:off x="378134" y="2411639"/>
          <a:ext cx="6324851" cy="124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2- е п/г 2021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1-е п/г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2- п/г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ИТОГО по Кировской области, руб./Гкал с 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2 364,0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2 348,3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2 550,4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 к декабрю 2021,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63364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15A3B9-4810-407C-8143-A3B796F8D21A}"/>
              </a:ext>
            </a:extLst>
          </p:cNvPr>
          <p:cNvSpPr txBox="1"/>
          <p:nvPr/>
        </p:nvSpPr>
        <p:spPr>
          <a:xfrm>
            <a:off x="318193" y="3694997"/>
            <a:ext cx="64447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Процесс теплоснабжения на территории Кировской области организован следующим образом: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• в г. Кирове и г. Кирово-Чепецке – основой организации процесса теплоснабжения является производство тепловой энергии в режиме комбинированной выработки, вырабатываемой на ТЭЦ филиалом «Кировский» ПАО «Т Плюс» с последующей передачей и реализацией по тепловым сетям;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• в остальных муниципальных образованиях Кировской области – процесс теплоснабжения осуществляется так называемыми организациями «малой энергетики», то есть производство тепловой энергии осуществляется отдельными котельными различной мощности.</a:t>
            </a:r>
          </a:p>
        </p:txBody>
      </p:sp>
    </p:spTree>
    <p:extLst>
      <p:ext uri="{BB962C8B-B14F-4D97-AF65-F5344CB8AC3E}">
        <p14:creationId xmlns:p14="http://schemas.microsoft.com/office/powerpoint/2010/main" val="277476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1612"/>
            <a:ext cx="7920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тарифов на тепловую энергию в г. Кирове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7318" y="769383"/>
            <a:ext cx="7902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Передача теплоэнергии до конечного потребителя осуществляется филиалом «Кировский» ПАО «Т Плюс» по тепловым сетям, принадлежащим ПАО «Т Плюс», а также по муниципальным тепловым сетям, эксплуатируемым Филиалом в рамках заключенного концессионного соглашения.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C11B02A-EE7F-4ED7-895F-CDBFFF046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45679"/>
              </p:ext>
            </p:extLst>
          </p:nvPr>
        </p:nvGraphicFramePr>
        <p:xfrm>
          <a:off x="620687" y="2105483"/>
          <a:ext cx="8127776" cy="991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583">
                  <a:extLst>
                    <a:ext uri="{9D8B030D-6E8A-4147-A177-3AD203B41FA5}">
                      <a16:colId xmlns:a16="http://schemas.microsoft.com/office/drawing/2014/main" val="1666723464"/>
                    </a:ext>
                  </a:extLst>
                </a:gridCol>
                <a:gridCol w="793706">
                  <a:extLst>
                    <a:ext uri="{9D8B030D-6E8A-4147-A177-3AD203B41FA5}">
                      <a16:colId xmlns:a16="http://schemas.microsoft.com/office/drawing/2014/main" val="191767619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93154303"/>
                    </a:ext>
                  </a:extLst>
                </a:gridCol>
                <a:gridCol w="921825">
                  <a:extLst>
                    <a:ext uri="{9D8B030D-6E8A-4147-A177-3AD203B41FA5}">
                      <a16:colId xmlns:a16="http://schemas.microsoft.com/office/drawing/2014/main" val="2809951524"/>
                    </a:ext>
                  </a:extLst>
                </a:gridCol>
                <a:gridCol w="878375">
                  <a:extLst>
                    <a:ext uri="{9D8B030D-6E8A-4147-A177-3AD203B41FA5}">
                      <a16:colId xmlns:a16="http://schemas.microsoft.com/office/drawing/2014/main" val="36037641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13398887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36753975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2019</a:t>
                      </a:r>
                      <a:endParaRPr lang="ru-RU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(1 </a:t>
                      </a:r>
                      <a:r>
                        <a:rPr lang="ru-RU" sz="1200">
                          <a:effectLst/>
                        </a:rPr>
                        <a:t>п/г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(2 п/г)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379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Отпускной тариф для населения (с 01.07), руб./Гкал с НДС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1837,48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1868,62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1949,80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2077,41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2216,60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2360,68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57508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Прирост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1,7%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ИПГ + 1,5%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ИПГ + 2,5%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ИПГ + 2,5%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ИПГ + 2,0%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18277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904FC13-C0AD-438C-9FC8-0023EBD95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02744"/>
              </p:ext>
            </p:extLst>
          </p:nvPr>
        </p:nvGraphicFramePr>
        <p:xfrm>
          <a:off x="605881" y="3459576"/>
          <a:ext cx="8127776" cy="991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200">
                  <a:extLst>
                    <a:ext uri="{9D8B030D-6E8A-4147-A177-3AD203B41FA5}">
                      <a16:colId xmlns:a16="http://schemas.microsoft.com/office/drawing/2014/main" val="413120194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5005829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69069234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123098771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11950441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8974667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7679679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2019</a:t>
                      </a:r>
                      <a:endParaRPr lang="ru-RU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(1 </a:t>
                      </a:r>
                      <a:r>
                        <a:rPr lang="ru-RU" sz="1200">
                          <a:effectLst/>
                        </a:rPr>
                        <a:t>п/г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(2 п/г)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5123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Отпускной тариф для населения (с 01.07), руб./Гкал с НДС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1837,48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1868,62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1920,14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2077,41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2185,42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2366,46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39730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Прирост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ИПГ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ИПГ + 1,0%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8,3%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3042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4019F4-F9E1-4AAB-9F94-1A1F689FDDD5}"/>
              </a:ext>
            </a:extLst>
          </p:cNvPr>
          <p:cNvSpPr txBox="1"/>
          <p:nvPr/>
        </p:nvSpPr>
        <p:spPr>
          <a:xfrm>
            <a:off x="529190" y="1799357"/>
            <a:ext cx="8219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отпускных тарифов в соответствии с моделью концессионного соглашения: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306BF-1196-4E3F-A1B4-8372D5038646}"/>
              </a:ext>
            </a:extLst>
          </p:cNvPr>
          <p:cNvSpPr txBox="1"/>
          <p:nvPr/>
        </p:nvSpPr>
        <p:spPr>
          <a:xfrm>
            <a:off x="529190" y="3162311"/>
            <a:ext cx="8219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Фактическая динамика отпускных тарифов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F3728AB-05C0-4D42-A1ED-3165DDFED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60680"/>
              </p:ext>
            </p:extLst>
          </p:nvPr>
        </p:nvGraphicFramePr>
        <p:xfrm>
          <a:off x="920879" y="4780037"/>
          <a:ext cx="7220885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5887">
                  <a:extLst>
                    <a:ext uri="{9D8B030D-6E8A-4147-A177-3AD203B41FA5}">
                      <a16:colId xmlns:a16="http://schemas.microsoft.com/office/drawing/2014/main" val="3114638575"/>
                    </a:ext>
                  </a:extLst>
                </a:gridCol>
                <a:gridCol w="1168696">
                  <a:extLst>
                    <a:ext uri="{9D8B030D-6E8A-4147-A177-3AD203B41FA5}">
                      <a16:colId xmlns:a16="http://schemas.microsoft.com/office/drawing/2014/main" val="55014674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288567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04665789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1916026971"/>
                    </a:ext>
                  </a:extLst>
                </a:gridCol>
              </a:tblGrid>
              <a:tr h="1392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Наименование   расхода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 тыс. руб. без НДС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03733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r" rtl="0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781742"/>
                  </a:ext>
                </a:extLst>
              </a:tr>
              <a:tr h="221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ВСЕГО НВВ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2 349 064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2 949 519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3 192 170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2709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Операционные  расходы всего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494 933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652 450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672 487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4773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i="1" u="none" strike="noStrike" dirty="0">
                          <a:effectLst/>
                        </a:rPr>
                        <a:t>в т.ч. ремонты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i="1" u="none" strike="noStrike" dirty="0">
                          <a:effectLst/>
                        </a:rPr>
                        <a:t>64 778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i="1" u="none" strike="noStrike" dirty="0">
                          <a:effectLst/>
                        </a:rPr>
                        <a:t>237 941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i="1" u="none" strike="noStrike" dirty="0">
                          <a:effectLst/>
                        </a:rPr>
                        <a:t>240 571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80373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</a:rPr>
                        <a:t>Потери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1 039 091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</a:rPr>
                        <a:t>1 051 704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914 765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74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879449"/>
                  </a:ext>
                </a:extLst>
              </a:tr>
              <a:tr h="496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Источники капвложений в тарифе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287 962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642 033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845 421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5715803"/>
                  </a:ext>
                </a:extLst>
              </a:tr>
            </a:tbl>
          </a:graphicData>
        </a:graphic>
      </p:graphicFrame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B1ACAAD-AEC4-476C-B354-D9DE23DB515F}"/>
              </a:ext>
            </a:extLst>
          </p:cNvPr>
          <p:cNvSpPr/>
          <p:nvPr/>
        </p:nvSpPr>
        <p:spPr>
          <a:xfrm>
            <a:off x="5724128" y="5436786"/>
            <a:ext cx="288032" cy="264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C53B9-4CEB-4735-A21D-426668FB5F89}"/>
              </a:ext>
            </a:extLst>
          </p:cNvPr>
          <p:cNvSpPr txBox="1"/>
          <p:nvPr/>
        </p:nvSpPr>
        <p:spPr>
          <a:xfrm>
            <a:off x="529190" y="4463059"/>
            <a:ext cx="6300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Необходимая валовая выручка по передаче теплоэнергии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4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26170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на тепловую энергию в г. Кирово-Чепецке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1045E-A2CC-4638-B295-DB8F14D54B4C}"/>
              </a:ext>
            </a:extLst>
          </p:cNvPr>
          <p:cNvSpPr txBox="1"/>
          <p:nvPr/>
        </p:nvSpPr>
        <p:spPr>
          <a:xfrm>
            <a:off x="330686" y="1226175"/>
            <a:ext cx="8208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Цены и отношения строятся на договорной основе;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Устанавливается предельный (максимальный) уровень цены;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Предельный (максимальный) уровень цены не зависит от затрат конкретных теплоснабжающих и теплосетевых компаний </a:t>
            </a:r>
            <a:r>
              <a:rPr lang="ru-RU" sz="1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(в отличие от традиционных методов регулирования тарифов).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78897-26D1-4A2A-8690-6AE08B8A6673}"/>
              </a:ext>
            </a:extLst>
          </p:cNvPr>
          <p:cNvSpPr txBox="1"/>
          <p:nvPr/>
        </p:nvSpPr>
        <p:spPr>
          <a:xfrm>
            <a:off x="683568" y="678490"/>
            <a:ext cx="8064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МО «Город Кирово-Чепецк» отнесено к ценовой зоне теплоснабжения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(Распоряжение Правительства РФ от 08.02.2021 №279-р).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99542-18C7-4F5A-BC1A-CE7FBD25D47B}"/>
              </a:ext>
            </a:extLst>
          </p:cNvPr>
          <p:cNvSpPr txBox="1"/>
          <p:nvPr/>
        </p:nvSpPr>
        <p:spPr>
          <a:xfrm>
            <a:off x="625862" y="2567478"/>
            <a:ext cx="8064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Основания поддержать инициативу перехода г. Кирово-Чепецка в ценовую зону теплоснабжения:</a:t>
            </a:r>
            <a:endParaRPr lang="ru-RU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F3618-BCA4-4D15-A193-DACF60BF0A01}"/>
              </a:ext>
            </a:extLst>
          </p:cNvPr>
          <p:cNvSpPr txBox="1"/>
          <p:nvPr/>
        </p:nvSpPr>
        <p:spPr>
          <a:xfrm>
            <a:off x="330686" y="3048235"/>
            <a:ext cx="804270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необходимость привлечения дополнительных инвестиций с точки зрения технического состояния тепловых сетей;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риски при продолжении «инерционного» сценария развития (риск  дополнительного роста тарифа более чем на 15,0% и дополнительной нагрузки на областной бюджет в размере ~ 66 млн. руб. в год).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BFB2FF4-AB93-4B66-9812-5367FD6A2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80658"/>
              </p:ext>
            </p:extLst>
          </p:nvPr>
        </p:nvGraphicFramePr>
        <p:xfrm>
          <a:off x="715993" y="4371670"/>
          <a:ext cx="7712014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8674">
                  <a:extLst>
                    <a:ext uri="{9D8B030D-6E8A-4147-A177-3AD203B41FA5}">
                      <a16:colId xmlns:a16="http://schemas.microsoft.com/office/drawing/2014/main" val="1572162998"/>
                    </a:ext>
                  </a:extLst>
                </a:gridCol>
                <a:gridCol w="823530">
                  <a:extLst>
                    <a:ext uri="{9D8B030D-6E8A-4147-A177-3AD203B41FA5}">
                      <a16:colId xmlns:a16="http://schemas.microsoft.com/office/drawing/2014/main" val="1402507135"/>
                    </a:ext>
                  </a:extLst>
                </a:gridCol>
                <a:gridCol w="823530">
                  <a:extLst>
                    <a:ext uri="{9D8B030D-6E8A-4147-A177-3AD203B41FA5}">
                      <a16:colId xmlns:a16="http://schemas.microsoft.com/office/drawing/2014/main" val="780152362"/>
                    </a:ext>
                  </a:extLst>
                </a:gridCol>
                <a:gridCol w="823530">
                  <a:extLst>
                    <a:ext uri="{9D8B030D-6E8A-4147-A177-3AD203B41FA5}">
                      <a16:colId xmlns:a16="http://schemas.microsoft.com/office/drawing/2014/main" val="2280683292"/>
                    </a:ext>
                  </a:extLst>
                </a:gridCol>
                <a:gridCol w="822750">
                  <a:extLst>
                    <a:ext uri="{9D8B030D-6E8A-4147-A177-3AD203B41FA5}">
                      <a16:colId xmlns:a16="http://schemas.microsoft.com/office/drawing/2014/main" val="42118296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2-е п/г 2021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 п/г 2022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2-е п/г 2022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Откл-е,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895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Установленный тариф, руб./Гкал с НДС (в соответствии с Графиком доведения цены до предельного уровня)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1 740,66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1 740,66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1 850,59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106,3%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20873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Индикативный предельный уровень цены в ценовой зоне, руб./Гкал с НДС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1 878,48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1 906,84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010785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CCDB10-679F-45B7-8530-EC39724E54E3}"/>
              </a:ext>
            </a:extLst>
          </p:cNvPr>
          <p:cNvCxnSpPr/>
          <p:nvPr/>
        </p:nvCxnSpPr>
        <p:spPr>
          <a:xfrm flipV="1">
            <a:off x="413791" y="2508928"/>
            <a:ext cx="8276967" cy="15389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34D826F-D9B8-44BF-9C43-9E0E88205F35}"/>
              </a:ext>
            </a:extLst>
          </p:cNvPr>
          <p:cNvCxnSpPr/>
          <p:nvPr/>
        </p:nvCxnSpPr>
        <p:spPr>
          <a:xfrm flipV="1">
            <a:off x="413791" y="4244853"/>
            <a:ext cx="8276967" cy="15389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F4EF9B-F27F-4FEB-8571-E6DB26177E6F}"/>
              </a:ext>
            </a:extLst>
          </p:cNvPr>
          <p:cNvSpPr txBox="1"/>
          <p:nvPr/>
        </p:nvSpPr>
        <p:spPr>
          <a:xfrm>
            <a:off x="269709" y="5483649"/>
            <a:ext cx="8604581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Результат: дополнительные инвестиции в реконструкцию, модернизацию объектов теплоснабжения г. Кирово-Чепецка и, как следствие, повышение надежности и качества теплоснабжения потребителей.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Объем инвестиций ПАО «Т Плюс», запланированный на 2022 год, составляет 132,6 млн. руб. (т.е. на 30% больше инвестиционных источников, предусмотренных в тарифе на 2021 год), с дальнейшим ростом ежегодных запланированных инвестиций до 200 млн. руб. к 2028 году.</a:t>
            </a:r>
          </a:p>
        </p:txBody>
      </p:sp>
    </p:spTree>
    <p:extLst>
      <p:ext uri="{BB962C8B-B14F-4D97-AF65-F5344CB8AC3E}">
        <p14:creationId xmlns:p14="http://schemas.microsoft.com/office/powerpoint/2010/main" val="691443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5154</TotalTime>
  <Words>3497</Words>
  <Application>Microsoft Office PowerPoint</Application>
  <PresentationFormat>Экран (4:3)</PresentationFormat>
  <Paragraphs>908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Е. Некрасова</dc:creator>
  <cp:lastModifiedBy>Максим Михайлов</cp:lastModifiedBy>
  <cp:revision>253</cp:revision>
  <cp:lastPrinted>2019-06-17T13:28:58Z</cp:lastPrinted>
  <dcterms:created xsi:type="dcterms:W3CDTF">2016-10-26T11:19:43Z</dcterms:created>
  <dcterms:modified xsi:type="dcterms:W3CDTF">2022-04-13T05:53:26Z</dcterms:modified>
</cp:coreProperties>
</file>