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319" r:id="rId3"/>
    <p:sldId id="317" r:id="rId4"/>
    <p:sldId id="323" r:id="rId5"/>
    <p:sldId id="308" r:id="rId6"/>
    <p:sldId id="320" r:id="rId7"/>
    <p:sldId id="322" r:id="rId8"/>
    <p:sldId id="324" r:id="rId9"/>
    <p:sldId id="325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B1F"/>
    <a:srgbClr val="F7F9F1"/>
    <a:srgbClr val="4E8E2E"/>
    <a:srgbClr val="2B8527"/>
    <a:srgbClr val="7ED87A"/>
    <a:srgbClr val="38AC32"/>
    <a:srgbClr val="72C349"/>
    <a:srgbClr val="ACDC94"/>
    <a:srgbClr val="82CA5E"/>
    <a:srgbClr val="E4F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85366535347916E-2"/>
          <c:y val="0.17133865142755744"/>
          <c:w val="0.51029974845661796"/>
          <c:h val="0.69573638330607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EFAD4-61D0-4B9D-BE05-FDC711EFC12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27246-8CDD-4EBD-88B5-7F7E195D7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32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6749-AEB6-47C4-9DB9-39FD8E551741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2CBFA-BA6A-4AD3-AE32-A125A7848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2CBFA-BA6A-4AD3-AE32-A125A78488D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0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75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9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2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9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6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8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3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5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49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8E23-8E95-4217-BE24-D3756B63E9B2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rstkirov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916832"/>
            <a:ext cx="85689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Региональный государственный контроль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отношении регулируемых организаций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аместитель начальника отдела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				правовой и контрольной работы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Региональной службы по тарифам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				Кировской области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Подшивалова Юлия Пав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ловна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57942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2022 года</a:t>
            </a:r>
          </a:p>
        </p:txBody>
      </p:sp>
    </p:spTree>
    <p:extLst>
      <p:ext uri="{BB962C8B-B14F-4D97-AF65-F5344CB8AC3E}">
        <p14:creationId xmlns:p14="http://schemas.microsoft.com/office/powerpoint/2010/main" val="372045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685" y="1556792"/>
            <a:ext cx="8965817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регионального государственного контроля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685" y="2132856"/>
            <a:ext cx="8965817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регулируемыми государством ценами (тарифами) в электроэнергетике;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регулирования цен (тарифов) в сфере теплоснабжения;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установлением и (или) применением регулируемых государством цен (тарифов) в области газоснабжения;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регулирования тарифов в сфере водоснабжения и водоотведения;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сферах естественных монополий;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регулирования тарифов в сфере обращения с ТКО;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применением цен на лекарственные препараты, включенные в перечень ЖНВЛП;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соблюдением предельных размеров платы за проведение ТО  транспортных средств и размеров платы за выдачу дубликата диагностической карты на бумажном носителе.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615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79512" y="1460308"/>
            <a:ext cx="8820472" cy="31250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Результаты государственного контроля 3а 2021 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1880" y="2026703"/>
            <a:ext cx="5256584" cy="7208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плановые проверки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085186"/>
            <a:ext cx="5256584" cy="15121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сумма наложенных и подлежащих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 уплате штрафов 2736,2 тыс. руб.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состоянию на 31.12.2021 года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уплачено 438,6 тыс. руб.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2979881"/>
            <a:ext cx="5256584" cy="18729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164 дела об административных правонарушениях: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 дела по статье 14.6 КоАП РФ,</a:t>
            </a:r>
          </a:p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- 8 дел по статье 9.15 КоАП РФ,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152 дела по части 1 статьи 19.8.1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КоАП РФ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618200"/>
              </p:ext>
            </p:extLst>
          </p:nvPr>
        </p:nvGraphicFramePr>
        <p:xfrm>
          <a:off x="179512" y="1877380"/>
          <a:ext cx="4050196" cy="36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802844"/>
            <a:ext cx="32403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780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подконтрольных субъектов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регионального государственного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213008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EF932D4C-2DEE-4D39-B4FA-5273E7C6D27C}"/>
              </a:ext>
            </a:extLst>
          </p:cNvPr>
          <p:cNvSpPr/>
          <p:nvPr/>
        </p:nvSpPr>
        <p:spPr>
          <a:xfrm>
            <a:off x="52685" y="1484784"/>
            <a:ext cx="8965817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Критерии отнесения объектов контроля (надзора) к категории риска в рамках осуществления регионального государственного контроля (надзора)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D99CF5C-88E6-48F7-92FE-4CC062CD5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583574"/>
              </p:ext>
            </p:extLst>
          </p:nvPr>
        </p:nvGraphicFramePr>
        <p:xfrm>
          <a:off x="1151620" y="2816933"/>
          <a:ext cx="6840759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8319">
                  <a:extLst>
                    <a:ext uri="{9D8B030D-6E8A-4147-A177-3AD203B41FA5}">
                      <a16:colId xmlns:a16="http://schemas.microsoft.com/office/drawing/2014/main" val="1634115490"/>
                    </a:ext>
                  </a:extLst>
                </a:gridCol>
                <a:gridCol w="2198319">
                  <a:extLst>
                    <a:ext uri="{9D8B030D-6E8A-4147-A177-3AD203B41FA5}">
                      <a16:colId xmlns:a16="http://schemas.microsoft.com/office/drawing/2014/main" val="2859338705"/>
                    </a:ext>
                  </a:extLst>
                </a:gridCol>
                <a:gridCol w="2444121">
                  <a:extLst>
                    <a:ext uri="{9D8B030D-6E8A-4147-A177-3AD203B41FA5}">
                      <a16:colId xmlns:a16="http://schemas.microsoft.com/office/drawing/2014/main" val="4113966440"/>
                    </a:ext>
                  </a:extLst>
                </a:gridCol>
              </a:tblGrid>
              <a:tr h="708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</a:rPr>
                        <a:t>Категория среднего риска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</a:rPr>
                        <a:t>Категория умеренного риска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</a:rPr>
                        <a:t>Категория низкого риска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extLst>
                  <a:ext uri="{0D108BD9-81ED-4DB2-BD59-A6C34878D82A}">
                    <a16:rowId xmlns:a16="http://schemas.microsoft.com/office/drawing/2014/main" val="145320348"/>
                  </a:ext>
                </a:extLst>
              </a:tr>
              <a:tr h="2676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</a:rPr>
                        <a:t>Контролируемые лица, имеющие размер выручки от регулируемой деятельности на территории Кировской области за предыдущий год свыше 300 млн.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</a:rPr>
                        <a:t>контролируемые лица, имеющие размер выручки от регулируемой деятельности на территории Кировской области за предыдущий год от 100 до 300 млн.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</a:rPr>
                        <a:t>контролируемые лица, имеющие размер выручки от регулируемой деятельности на территории Кировской области за предыдущий год менее 100 млн.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36911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20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11220" y="1484784"/>
            <a:ext cx="8838989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Приказ 41-0д от 17.03.2022 </a:t>
            </a:r>
          </a:p>
          <a:p>
            <a:pPr algn="ctr"/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Перечни НПА, содержащие обязательные требования, </a:t>
            </a:r>
          </a:p>
          <a:p>
            <a:pPr algn="ctr"/>
            <a:r>
              <a:rPr lang="ru-RU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соблюдения которых является предметом регионального государственного контроля 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1220" y="2276872"/>
            <a:ext cx="8838989" cy="446449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ru-RU" sz="17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сферах естественных монополий.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 установлением и (или) применением регулируемых государством цен (тарифов) в области газоснабжения.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 регулируемыми государством ценами (тарифами) в электроэнергетике.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области регулирования цен (тарифов) в сфере теплоснабжения.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области регулирования цен (тарифов) в сфере водоснабжения и водоотведения.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области регулирования цен (тарифов) в сфере обращения с ТКО.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 применением цен на лекарственные препараты, включенные в перечень ЖНВЛП.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 соблюдением предельных размеров платы за проведение ТО транспортных средств и размеров платы за выдачу дубликата диагностической карты на бумажном носителе.</a:t>
            </a:r>
          </a:p>
          <a:p>
            <a:pPr algn="just" hangingPunct="0">
              <a:defRPr/>
            </a:pPr>
            <a:endParaRPr lang="ru-RU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1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685" y="1484784"/>
            <a:ext cx="8965817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Перечень НПА, содержащих обязательные требования,</a:t>
            </a:r>
          </a:p>
          <a:p>
            <a:pPr algn="ctr"/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оценка соблюдения которых является предметом регионального государственного контроля (надзора) в области регулирования цен (тарифов) в сфере теплоснабжения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8BE02E-E27A-4230-87AD-371EB5F17D95}"/>
              </a:ext>
            </a:extLst>
          </p:cNvPr>
          <p:cNvSpPr txBox="1"/>
          <p:nvPr/>
        </p:nvSpPr>
        <p:spPr>
          <a:xfrm>
            <a:off x="178183" y="2420888"/>
            <a:ext cx="8965817" cy="617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от 27.07.2010 № 190-ФЗ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 теплоснабжении»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от 23.11.2009 № 261-ФЗ «Об энергосбережении и о повышении энергетической эффективности, и о внесении изменений в отдельные законодательные акты Российской Федерации»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Правительства РФ от 22.10.2012 № 1075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 ценообразовании в сфере теплоснабжения»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Правительства РФ от 05.07.2013 № 570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 стандартах раскрытия информации теплоснабжающими организациями, теплосетевыми организациями и органами регулирования»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ФСТ РФ от 12.04.2013 № 91 «Об утверждении Единой системы классификации и раздельного учета затрат относительно видов деятельности теплоснабжающих организаций, теплосетевых организаций, а также Системы отчетности, представляемой в федеральный орган исполнительной власти в области государственного регулирования тарифов в сфере теплоснабжения, органы исполнительной власти субъектов Российской Федерации в области регулирования цен (тарифов), органы местного самоуправления поселений и городских округов»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ФСТ РФ от 13.06.2013 № 760-э «Об утверждении Методических указаний по расчету регулируемых цен (тарифов) в сфере теплоснабжения»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ФАС России от 18.10.2021 № 1123/21 «Об утверждении формы отчета об использовании инвестиционных ресурсов, включенных в регулируемые государством цены (тарифы) в сфере электроэнергетики и в сфере теплоснабжения»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ФАС России №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1288/18 от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13.09.2018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форм размещения информации в сфере теплоснабжения, водоснабжения и водоотведения, в области обращения с твердыми коммунальными отходами, подлежащей раскрытию в федеральной государственной информационной системе «ЕИАС «Федеральный орган регулирования - региональные органы регулирования - субъекты регулирования»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5127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685" y="1484784"/>
            <a:ext cx="8965817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Перечень НПА, содержащих обязательные требования,</a:t>
            </a:r>
          </a:p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оценка соблюдения которых является предметом регионального государственного контроля (надзора) в области регулирования цен (тарифов) в сфере водоснабжения и водоотведения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A5DD0A-3D51-4A37-A8F3-F80139C1AE39}"/>
              </a:ext>
            </a:extLst>
          </p:cNvPr>
          <p:cNvSpPr txBox="1"/>
          <p:nvPr/>
        </p:nvSpPr>
        <p:spPr>
          <a:xfrm>
            <a:off x="179512" y="2492896"/>
            <a:ext cx="8640960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от 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07.12.2011 № </a:t>
            </a: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416-ФЗ 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 водоснабжении и водоотведении»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от 23.11.2009 № 261-ФЗ «Об энергосбережении и о повышении энергетической эффективности, и о внесении изменений в отдельные законодательные акты Российской Федерации»</a:t>
            </a:r>
            <a:endParaRPr lang="ru-RU" sz="1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Правительства РФ от 17.01.2013 № 6 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 стандартах раскрытия информации в сфере водоснабжения и водоотведения»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Правительства РФ от 13.05.2013 № 406 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 государственном регулировании тарифов в сфере водоснабжения и водоотведения»</a:t>
            </a:r>
            <a:endParaRPr lang="ru-RU" sz="1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Правительства РФ от 29.07.2013 № 641 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«Об инвестиционных и производственных программах организаций, осуществляющих деятельность в сфере водоснабжения и водоотведения»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ФСТ РФ от 27.12.2013 № 1746-э «Об утверждении Методических указаний по расчету регулируемых тарифов в сфере водоснабжения и водоотведения»</a:t>
            </a:r>
            <a:endParaRPr lang="ru-RU" sz="1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Министерства строительства и ЖКХ РФ от 25.01.2014 № 22/пр «Об утверждении Порядка ведения раздельного учета затрат по видам деятельности организаций, осуществляющих горячее водоснабжение, холодное водоснабжение и (или) водоотведение, и единой системы классификации таких затрат»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ФАС России от 13.09.2018 № 1288/18 «Об утверждении форм размещения информации в сфере теплоснабжения, водоснабжения и водоотведения, в области обращения с твердыми коммунальными отходами, подлежащей раскрытию в федеральной государственной информационной системе "ЕИАС "Федеральный орган регулирования - региональные органы регулирования - субъекты регулирования»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82294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7391B2-B9F1-4DB2-A51A-02855D914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0440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назначить ответственное лицо за раскрытие информации в федеральной государственной информационной системе ЕИАС;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порядок раскрытия информации в федеральной государственной информационной системе ЕИАС;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отслеживать изменения НПА;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отслеживать информацию, публикуемую на официальном сайте Службы;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вопросов, связанных с соблюдением обязательных требований, обращаться за консультацией к должностным лицам Службы.</a:t>
            </a:r>
          </a:p>
        </p:txBody>
      </p:sp>
      <p:sp>
        <p:nvSpPr>
          <p:cNvPr id="6" name="Скругленный прямоугольник 3">
            <a:extLst>
              <a:ext uri="{FF2B5EF4-FFF2-40B4-BE49-F238E27FC236}">
                <a16:creationId xmlns:a16="http://schemas.microsoft.com/office/drawing/2014/main" id="{86A4DB4D-388A-4216-92C8-1A2F2CB2ADCB}"/>
              </a:ext>
            </a:extLst>
          </p:cNvPr>
          <p:cNvSpPr/>
          <p:nvPr/>
        </p:nvSpPr>
        <p:spPr>
          <a:xfrm>
            <a:off x="52685" y="1484784"/>
            <a:ext cx="8965817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рекомендации, направленные на исключение фактов нарушения обязательных требований:</a:t>
            </a:r>
          </a:p>
        </p:txBody>
      </p:sp>
    </p:spTree>
    <p:extLst>
      <p:ext uri="{BB962C8B-B14F-4D97-AF65-F5344CB8AC3E}">
        <p14:creationId xmlns:p14="http://schemas.microsoft.com/office/powerpoint/2010/main" val="2999085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1C4F71D4-0E65-414B-A240-0446C69036E3}"/>
              </a:ext>
            </a:extLst>
          </p:cNvPr>
          <p:cNvSpPr/>
          <p:nvPr/>
        </p:nvSpPr>
        <p:spPr>
          <a:xfrm>
            <a:off x="52685" y="1484784"/>
            <a:ext cx="8965817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профилактических мероприятий: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65017D-8669-48F9-945A-830359CA9AED}"/>
              </a:ext>
            </a:extLst>
          </p:cNvPr>
          <p:cNvSpPr txBox="1"/>
          <p:nvPr/>
        </p:nvSpPr>
        <p:spPr>
          <a:xfrm>
            <a:off x="251520" y="2492896"/>
            <a:ext cx="84249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нформирование,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бобщение правоприменительной практики,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объявление предостережения,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консультирование,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профилактический визит.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7E912EA4-6752-4F3F-B020-AFA907F8FD75}"/>
              </a:ext>
            </a:extLst>
          </p:cNvPr>
          <p:cNvSpPr/>
          <p:nvPr/>
        </p:nvSpPr>
        <p:spPr>
          <a:xfrm>
            <a:off x="89091" y="4509120"/>
            <a:ext cx="8965817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Контакты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A15E5A-1F21-4ADF-889F-81C08C9050BC}"/>
              </a:ext>
            </a:extLst>
          </p:cNvPr>
          <p:cNvSpPr txBox="1"/>
          <p:nvPr/>
        </p:nvSpPr>
        <p:spPr>
          <a:xfrm>
            <a:off x="361263" y="5373216"/>
            <a:ext cx="82809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Адрес Службы: г. Киров, ул. Дерендяева, д.23.</a:t>
            </a:r>
          </a:p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Телефон приемной: 8(8332) 27-27-43. </a:t>
            </a:r>
          </a:p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Адрес электронной почты: </a:t>
            </a:r>
            <a:r>
              <a:rPr lang="ru-RU" sz="2400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info@rstkirov.ru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1460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1083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Троян Г В</dc:creator>
  <cp:lastModifiedBy>User</cp:lastModifiedBy>
  <cp:revision>154</cp:revision>
  <cp:lastPrinted>2021-04-06T13:02:12Z</cp:lastPrinted>
  <dcterms:created xsi:type="dcterms:W3CDTF">2018-01-13T06:36:25Z</dcterms:created>
  <dcterms:modified xsi:type="dcterms:W3CDTF">2022-04-11T12:09:31Z</dcterms:modified>
</cp:coreProperties>
</file>