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11"/>
  </p:notesMasterIdLst>
  <p:handoutMasterIdLst>
    <p:handoutMasterId r:id="rId12"/>
  </p:handoutMasterIdLst>
  <p:sldIdLst>
    <p:sldId id="256" r:id="rId2"/>
    <p:sldId id="369" r:id="rId3"/>
    <p:sldId id="390" r:id="rId4"/>
    <p:sldId id="382" r:id="rId5"/>
    <p:sldId id="392" r:id="rId6"/>
    <p:sldId id="391" r:id="rId7"/>
    <p:sldId id="394" r:id="rId8"/>
    <p:sldId id="393" r:id="rId9"/>
    <p:sldId id="380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6AC"/>
    <a:srgbClr val="008000"/>
    <a:srgbClr val="66FF33"/>
    <a:srgbClr val="D1E8FF"/>
    <a:srgbClr val="EFF7FF"/>
    <a:srgbClr val="006600"/>
    <a:srgbClr val="DDF0FF"/>
    <a:srgbClr val="F3F9FF"/>
    <a:srgbClr val="D9E6FF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86433" autoAdjust="0"/>
  </p:normalViewPr>
  <p:slideViewPr>
    <p:cSldViewPr>
      <p:cViewPr varScale="1">
        <p:scale>
          <a:sx n="95" d="100"/>
          <a:sy n="95" d="100"/>
        </p:scale>
        <p:origin x="244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12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CA892-D009-4E0A-93CA-FFF78DB1440B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ABD3F-747B-4709-92B5-13F54107C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64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1AAD-8BFF-4BE0-9104-4E933B136B33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C3C29-AC41-46EF-BFA0-1C03C24042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5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47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79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5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1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8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74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30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C3C29-AC41-46EF-BFA0-1C03C240421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5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776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246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5506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-27384"/>
            <a:ext cx="9144000" cy="144994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7" name="Picture 3" descr="C:\Users\Михаил\Desktop\img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99392"/>
            <a:ext cx="2971800" cy="14499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0" y="6463208"/>
            <a:ext cx="9144000" cy="394792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6600"/>
              </a:gs>
              <a:gs pos="26000">
                <a:srgbClr val="008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2735796" y="1145562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D9E6FF"/>
                </a:solidFill>
              </a:rPr>
              <a:t>Региональная служба по тарифам Кировской области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 descr="C:\Documents and Settings\1\Рабочий стол\Образовательные наши\Презентации\logo_hse_cmy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657480"/>
            <a:ext cx="1691679" cy="20052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96944" cy="79208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7" name="Picture 3" descr="C:\Documents and Settings\1\Рабочий стол\Образовательные наши\Презентации\logo_hse_cmy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657480"/>
            <a:ext cx="1691679" cy="200520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496944" cy="79208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3480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2068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2386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5336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4675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-27384"/>
            <a:ext cx="9144000" cy="144994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968" y="126088"/>
            <a:ext cx="82296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DDF0FF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3" descr="C:\Users\Михаил\Desktop\img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-27384"/>
            <a:ext cx="2971800" cy="14499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flipV="1">
            <a:off x="0" y="6624189"/>
            <a:ext cx="6012160" cy="117179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6600"/>
              </a:gs>
              <a:gs pos="26000">
                <a:srgbClr val="008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 txBox="1">
            <a:spLocks/>
          </p:cNvSpPr>
          <p:nvPr userDrawn="1"/>
        </p:nvSpPr>
        <p:spPr>
          <a:xfrm>
            <a:off x="8388424" y="6381328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65676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7384"/>
            <a:ext cx="9144000" cy="1449945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49424" cy="365125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" name="Picture 3" descr="C:\Users\Михаил\Desktop\img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-27384"/>
            <a:ext cx="2971800" cy="1449947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 flipV="1">
            <a:off x="0" y="6624189"/>
            <a:ext cx="6012160" cy="117179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6600"/>
              </a:gs>
              <a:gs pos="26000">
                <a:srgbClr val="008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63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2926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283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2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50" r:id="rId13"/>
    <p:sldLayoutId id="214748365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C7B6A261EFB82827C6CB2899CB2CCEFAD1D8BCE739EC33E0A1123453B32F79262B2BDE0569D8B4107C284D16F97040614EFA99D1EF7C5A4tBMA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04856" cy="252028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разработки, согласования, утверждения и корректировки производственных и инвестиционных программ в сфере водоснабжения и водоотведения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874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Киров, апрель 2022 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E956055-57ED-4145-AD2E-73684668A030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2628503" y="260648"/>
            <a:ext cx="6768033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</a:t>
            </a:r>
            <a:r>
              <a:rPr lang="ru-RU" sz="2400" dirty="0">
                <a:solidFill>
                  <a:srgbClr val="DDF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8165FD-B909-47C0-9B1B-D4997EB21FE5}"/>
              </a:ext>
            </a:extLst>
          </p:cNvPr>
          <p:cNvSpPr/>
          <p:nvPr/>
        </p:nvSpPr>
        <p:spPr>
          <a:xfrm>
            <a:off x="323528" y="1448887"/>
            <a:ext cx="8510473" cy="58477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07.12.2011 № 416-ФЗ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водоснабжении и водоотведении»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D1AD7FD-6200-438C-8DFB-371C7626A322}"/>
              </a:ext>
            </a:extLst>
          </p:cNvPr>
          <p:cNvSpPr/>
          <p:nvPr/>
        </p:nvSpPr>
        <p:spPr>
          <a:xfrm>
            <a:off x="1547664" y="4639592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588366-9FB3-435F-8A58-67877F38CDC7}"/>
              </a:ext>
            </a:extLst>
          </p:cNvPr>
          <p:cNvSpPr/>
          <p:nvPr/>
        </p:nvSpPr>
        <p:spPr>
          <a:xfrm>
            <a:off x="330424" y="2153014"/>
            <a:ext cx="2902258" cy="19842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программа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осуществляющей горячее водоснабжение, холодное водоснабжение и (или) водоотведение - программа текущей (операционной) деятельности такой организации.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AF998B6-150D-47AF-B9DE-4097D74506D4}"/>
              </a:ext>
            </a:extLst>
          </p:cNvPr>
          <p:cNvSpPr/>
          <p:nvPr/>
        </p:nvSpPr>
        <p:spPr>
          <a:xfrm>
            <a:off x="6026969" y="2151144"/>
            <a:ext cx="2786607" cy="19763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программа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осуществляющей горячее водоснабжение, холодное водоснабжение и (или) водоотведение - программа мероприятий по строительству, реконструкции и модернизации объектов централизованной системы горячего водоснабжения, холодного водоснабжения и (или) водоотведения.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EB01E836-C121-4E45-9581-E793BCC2E9DA}"/>
              </a:ext>
            </a:extLst>
          </p:cNvPr>
          <p:cNvSpPr/>
          <p:nvPr/>
        </p:nvSpPr>
        <p:spPr>
          <a:xfrm rot="2730773">
            <a:off x="2601519" y="4153097"/>
            <a:ext cx="371170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56C5FEAB-BE3C-4FCA-BF63-892073047B29}"/>
              </a:ext>
            </a:extLst>
          </p:cNvPr>
          <p:cNvSpPr/>
          <p:nvPr/>
        </p:nvSpPr>
        <p:spPr>
          <a:xfrm rot="7904577">
            <a:off x="6287423" y="4145953"/>
            <a:ext cx="377049" cy="484632"/>
          </a:xfrm>
          <a:prstGeom prst="rightArrow">
            <a:avLst>
              <a:gd name="adj1" fmla="val 50000"/>
              <a:gd name="adj2" fmla="val 4809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B428E1-5683-4CC1-BAA6-C51E47A648FA}"/>
              </a:ext>
            </a:extLst>
          </p:cNvPr>
          <p:cNvSpPr/>
          <p:nvPr/>
        </p:nvSpPr>
        <p:spPr>
          <a:xfrm>
            <a:off x="330424" y="4615865"/>
            <a:ext cx="8503577" cy="5427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тарифов учитываются расходы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для реализации инвестиционной и производственной программ 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EC6CBAE-11E2-45AF-A728-152B67A8A03F}"/>
              </a:ext>
            </a:extLst>
          </p:cNvPr>
          <p:cNvSpPr/>
          <p:nvPr/>
        </p:nvSpPr>
        <p:spPr>
          <a:xfrm>
            <a:off x="3035777" y="2718957"/>
            <a:ext cx="3133851" cy="18622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значения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надежности, качества, энергетической эффективности включаются в состав инвестиционных программ, производственных программ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63391FC-DA11-4159-97E1-A902FFE67577}"/>
              </a:ext>
            </a:extLst>
          </p:cNvPr>
          <p:cNvSpPr/>
          <p:nvPr/>
        </p:nvSpPr>
        <p:spPr>
          <a:xfrm>
            <a:off x="1259636" y="5590676"/>
            <a:ext cx="6544144" cy="53462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результатами реализации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79DE277-4D68-4877-AAE9-0DBA58693DD5}"/>
              </a:ext>
            </a:extLst>
          </p:cNvPr>
          <p:cNvCxnSpPr>
            <a:cxnSpLocks/>
          </p:cNvCxnSpPr>
          <p:nvPr/>
        </p:nvCxnSpPr>
        <p:spPr>
          <a:xfrm>
            <a:off x="7420272" y="4171898"/>
            <a:ext cx="0" cy="4093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DFFD3E7-62E4-48E1-B1B4-FB244F8AA358}"/>
              </a:ext>
            </a:extLst>
          </p:cNvPr>
          <p:cNvCxnSpPr>
            <a:cxnSpLocks/>
          </p:cNvCxnSpPr>
          <p:nvPr/>
        </p:nvCxnSpPr>
        <p:spPr>
          <a:xfrm>
            <a:off x="1683100" y="4178885"/>
            <a:ext cx="0" cy="4330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38D44EF8-7563-447B-BC03-E2F6BE0FEBCA}"/>
              </a:ext>
            </a:extLst>
          </p:cNvPr>
          <p:cNvCxnSpPr>
            <a:cxnSpLocks/>
          </p:cNvCxnSpPr>
          <p:nvPr/>
        </p:nvCxnSpPr>
        <p:spPr>
          <a:xfrm>
            <a:off x="7427487" y="5158604"/>
            <a:ext cx="0" cy="4093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8BF606A1-CCB1-4E57-91C6-911E605AE1E6}"/>
              </a:ext>
            </a:extLst>
          </p:cNvPr>
          <p:cNvCxnSpPr>
            <a:cxnSpLocks/>
          </p:cNvCxnSpPr>
          <p:nvPr/>
        </p:nvCxnSpPr>
        <p:spPr>
          <a:xfrm>
            <a:off x="1683100" y="5158604"/>
            <a:ext cx="0" cy="4330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924E02D-B4CF-470E-9C6C-C156981E57AD}"/>
              </a:ext>
            </a:extLst>
          </p:cNvPr>
          <p:cNvCxnSpPr>
            <a:cxnSpLocks/>
          </p:cNvCxnSpPr>
          <p:nvPr/>
        </p:nvCxnSpPr>
        <p:spPr>
          <a:xfrm flipV="1">
            <a:off x="4499992" y="5158605"/>
            <a:ext cx="0" cy="4093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05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1D136FF-2FF8-4607-B3B6-B19EBCAB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FBAE58-CB71-4A41-92CF-87A51F38E075}"/>
              </a:ext>
            </a:extLst>
          </p:cNvPr>
          <p:cNvSpPr/>
          <p:nvPr/>
        </p:nvSpPr>
        <p:spPr>
          <a:xfrm>
            <a:off x="3491880" y="404664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Производственная программа  (ПП)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8FE7795-DFBA-4215-A518-B8FBA151978B}"/>
              </a:ext>
            </a:extLst>
          </p:cNvPr>
          <p:cNvSpPr/>
          <p:nvPr/>
        </p:nvSpPr>
        <p:spPr>
          <a:xfrm>
            <a:off x="209169" y="1532933"/>
            <a:ext cx="8728662" cy="365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содержит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DAC25EC-79E8-4D0F-A51F-103956760359}"/>
              </a:ext>
            </a:extLst>
          </p:cNvPr>
          <p:cNvSpPr/>
          <p:nvPr/>
        </p:nvSpPr>
        <p:spPr>
          <a:xfrm>
            <a:off x="167381" y="2173619"/>
            <a:ext cx="1381876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мероприятий по ремонту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6241D92-CCEC-4A04-807E-F96FCAC9DF54}"/>
              </a:ext>
            </a:extLst>
          </p:cNvPr>
          <p:cNvSpPr/>
          <p:nvPr/>
        </p:nvSpPr>
        <p:spPr>
          <a:xfrm>
            <a:off x="1662047" y="2187626"/>
            <a:ext cx="1381872" cy="10953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подачи ресурса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FFEA782-870B-4945-8BF2-387109537624}"/>
              </a:ext>
            </a:extLst>
          </p:cNvPr>
          <p:cNvSpPr/>
          <p:nvPr/>
        </p:nvSpPr>
        <p:spPr>
          <a:xfrm>
            <a:off x="3156709" y="2204864"/>
            <a:ext cx="1349795" cy="10801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финансовых потребностей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4A34884-7DDB-45CF-9C74-421644FDF0DD}"/>
              </a:ext>
            </a:extLst>
          </p:cNvPr>
          <p:cNvSpPr/>
          <p:nvPr/>
        </p:nvSpPr>
        <p:spPr>
          <a:xfrm>
            <a:off x="4619294" y="2205910"/>
            <a:ext cx="1299834" cy="10588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реализации мероприятий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73054FB4-2E2A-42DB-BB38-7F7B5815F8E1}"/>
              </a:ext>
            </a:extLst>
          </p:cNvPr>
          <p:cNvCxnSpPr>
            <a:cxnSpLocks/>
          </p:cNvCxnSpPr>
          <p:nvPr/>
        </p:nvCxnSpPr>
        <p:spPr>
          <a:xfrm>
            <a:off x="5290376" y="1898058"/>
            <a:ext cx="0" cy="3520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E118F8DC-FE90-423B-8206-46117DE094DD}"/>
              </a:ext>
            </a:extLst>
          </p:cNvPr>
          <p:cNvCxnSpPr>
            <a:cxnSpLocks/>
          </p:cNvCxnSpPr>
          <p:nvPr/>
        </p:nvCxnSpPr>
        <p:spPr>
          <a:xfrm>
            <a:off x="3779912" y="1898058"/>
            <a:ext cx="0" cy="3155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1E79C92B-F5DC-4AAA-8E96-E2ED27C91F04}"/>
              </a:ext>
            </a:extLst>
          </p:cNvPr>
          <p:cNvCxnSpPr>
            <a:cxnSpLocks/>
          </p:cNvCxnSpPr>
          <p:nvPr/>
        </p:nvCxnSpPr>
        <p:spPr>
          <a:xfrm>
            <a:off x="875823" y="1915018"/>
            <a:ext cx="0" cy="25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FCA35804-999D-43DE-8B15-8AB5E7B986DB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2352983" y="1946263"/>
            <a:ext cx="0" cy="2413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2E86AF47-6129-459C-80AD-9604802A7DD1}"/>
              </a:ext>
            </a:extLst>
          </p:cNvPr>
          <p:cNvCxnSpPr>
            <a:cxnSpLocks/>
          </p:cNvCxnSpPr>
          <p:nvPr/>
        </p:nvCxnSpPr>
        <p:spPr>
          <a:xfrm>
            <a:off x="8445837" y="1946263"/>
            <a:ext cx="0" cy="287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14663C52-D8F5-4404-886A-10CF9FCD26B6}"/>
              </a:ext>
            </a:extLst>
          </p:cNvPr>
          <p:cNvCxnSpPr>
            <a:cxnSpLocks/>
          </p:cNvCxnSpPr>
          <p:nvPr/>
        </p:nvCxnSpPr>
        <p:spPr>
          <a:xfrm>
            <a:off x="7024366" y="1937564"/>
            <a:ext cx="0" cy="267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FC40ED7B-AA9C-4957-88B6-F947CFCABFC2}"/>
              </a:ext>
            </a:extLst>
          </p:cNvPr>
          <p:cNvSpPr/>
          <p:nvPr/>
        </p:nvSpPr>
        <p:spPr>
          <a:xfrm>
            <a:off x="6031918" y="2220074"/>
            <a:ext cx="1984897" cy="10588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значения показателей надежности, качества, энергетической эффективности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549144DE-85ED-4C92-8D15-9AEEC259D33A}"/>
              </a:ext>
            </a:extLst>
          </p:cNvPr>
          <p:cNvSpPr/>
          <p:nvPr/>
        </p:nvSpPr>
        <p:spPr>
          <a:xfrm>
            <a:off x="8100560" y="2213563"/>
            <a:ext cx="983985" cy="10588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Иные сведения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23A2CC-A4D7-4023-B917-B9715590A6A5}"/>
              </a:ext>
            </a:extLst>
          </p:cNvPr>
          <p:cNvSpPr txBox="1"/>
          <p:nvPr/>
        </p:nvSpPr>
        <p:spPr>
          <a:xfrm>
            <a:off x="499442" y="3264726"/>
            <a:ext cx="8497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РСО разрабатывает проект ПП 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653D669-8DDF-4AF1-A88B-9E618DDACA75}"/>
              </a:ext>
            </a:extLst>
          </p:cNvPr>
          <p:cNvSpPr/>
          <p:nvPr/>
        </p:nvSpPr>
        <p:spPr>
          <a:xfrm>
            <a:off x="251521" y="5661248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B058EFA-2360-41DB-9779-81F5654FE577}"/>
              </a:ext>
            </a:extLst>
          </p:cNvPr>
          <p:cNvSpPr/>
          <p:nvPr/>
        </p:nvSpPr>
        <p:spPr>
          <a:xfrm>
            <a:off x="522145" y="3698600"/>
            <a:ext cx="8379709" cy="113949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29.07.2013 № 641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разработки, утверждения и корректировки производственных программ организаций, осуществляющих горячее водоснабжение, холодное водоснабжение и (или) водоотведение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3B16D9-1E35-459D-8729-ABC5EFFAA96C}"/>
              </a:ext>
            </a:extLst>
          </p:cNvPr>
          <p:cNvSpPr txBox="1"/>
          <p:nvPr/>
        </p:nvSpPr>
        <p:spPr>
          <a:xfrm>
            <a:off x="192827" y="5500130"/>
            <a:ext cx="4505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мая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предшествующего году начала периода реализации производственной программы</a:t>
            </a:r>
          </a:p>
          <a:p>
            <a:pPr algn="ctr"/>
            <a:r>
              <a:rPr lang="ru-RU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(кроме концессионеров)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64F24B-D724-4D92-861D-409117DA640B}"/>
              </a:ext>
            </a:extLst>
          </p:cNvPr>
          <p:cNvSpPr txBox="1"/>
          <p:nvPr/>
        </p:nvSpPr>
        <p:spPr>
          <a:xfrm>
            <a:off x="1449369" y="4925479"/>
            <a:ext cx="693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производственной программы в РСТ Кировской области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D79334F5-B0C1-457B-BBD2-DA1C95D6A77B}"/>
              </a:ext>
            </a:extLst>
          </p:cNvPr>
          <p:cNvCxnSpPr>
            <a:cxnSpLocks/>
          </p:cNvCxnSpPr>
          <p:nvPr/>
        </p:nvCxnSpPr>
        <p:spPr>
          <a:xfrm flipH="1">
            <a:off x="2331065" y="5294811"/>
            <a:ext cx="224712" cy="189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A7AD6843-7D72-4E3C-96B3-E57C3BEAFF43}"/>
              </a:ext>
            </a:extLst>
          </p:cNvPr>
          <p:cNvCxnSpPr>
            <a:cxnSpLocks/>
          </p:cNvCxnSpPr>
          <p:nvPr/>
        </p:nvCxnSpPr>
        <p:spPr>
          <a:xfrm>
            <a:off x="6588224" y="5230401"/>
            <a:ext cx="222550" cy="189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C54CCBD-1B91-45E6-BE1A-6124EB33C084}"/>
              </a:ext>
            </a:extLst>
          </p:cNvPr>
          <p:cNvSpPr txBox="1"/>
          <p:nvPr/>
        </p:nvSpPr>
        <p:spPr>
          <a:xfrm>
            <a:off x="5637525" y="5453963"/>
            <a:ext cx="28083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декабря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года</a:t>
            </a:r>
          </a:p>
          <a:p>
            <a:pPr algn="ctr"/>
            <a:r>
              <a:rPr lang="ru-RU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концессионеров) </a:t>
            </a:r>
          </a:p>
        </p:txBody>
      </p:sp>
    </p:spTree>
    <p:extLst>
      <p:ext uri="{BB962C8B-B14F-4D97-AF65-F5344CB8AC3E}">
        <p14:creationId xmlns:p14="http://schemas.microsoft.com/office/powerpoint/2010/main" val="279610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C7555B8-938D-4217-8077-ADA662CB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27D18-940C-4826-BCA8-B410DAE449B8}"/>
              </a:ext>
            </a:extLst>
          </p:cNvPr>
          <p:cNvSpPr txBox="1"/>
          <p:nvPr/>
        </p:nvSpPr>
        <p:spPr>
          <a:xfrm>
            <a:off x="3059832" y="33265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              по утверждению (корректировке) ПП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5D5C70B-E70C-4CCD-B6B4-7D1860895AAF}"/>
              </a:ext>
            </a:extLst>
          </p:cNvPr>
          <p:cNvSpPr/>
          <p:nvPr/>
        </p:nvSpPr>
        <p:spPr>
          <a:xfrm>
            <a:off x="611560" y="1484785"/>
            <a:ext cx="8254280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Кировской области от 29.11.2021 № 650-П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предоставления региональной службой по тарифам Кировской области государственной услуги по утверждению производственных программ организаций, осуществляющих горячее водоснабжение, холодное водоснабжение и (или) водоотведение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6F31B37-F9A6-46E4-AEFC-4BE4615F386A}"/>
              </a:ext>
            </a:extLst>
          </p:cNvPr>
          <p:cNvSpPr/>
          <p:nvPr/>
        </p:nvSpPr>
        <p:spPr>
          <a:xfrm>
            <a:off x="650670" y="2635733"/>
            <a:ext cx="3800780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производственной программы 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0EE0F72-C7AC-477D-9555-6B022D4E3B80}"/>
              </a:ext>
            </a:extLst>
          </p:cNvPr>
          <p:cNvSpPr/>
          <p:nvPr/>
        </p:nvSpPr>
        <p:spPr>
          <a:xfrm>
            <a:off x="5065060" y="2635733"/>
            <a:ext cx="3800780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утвержденную производственную программу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462AD58-1C7C-4715-BC17-34001CDA64BD}"/>
              </a:ext>
            </a:extLst>
          </p:cNvPr>
          <p:cNvSpPr/>
          <p:nvPr/>
        </p:nvSpPr>
        <p:spPr>
          <a:xfrm>
            <a:off x="2411760" y="3573016"/>
            <a:ext cx="4968552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рассматривается в РСТ 30 дней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43CA3EED-6D9E-4BB4-8805-20448D870EDA}"/>
              </a:ext>
            </a:extLst>
          </p:cNvPr>
          <p:cNvCxnSpPr>
            <a:cxnSpLocks/>
          </p:cNvCxnSpPr>
          <p:nvPr/>
        </p:nvCxnSpPr>
        <p:spPr>
          <a:xfrm flipH="1">
            <a:off x="2551060" y="3933056"/>
            <a:ext cx="1152128" cy="337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EC9B58C-B27F-45B1-B099-2537F8EFD93D}"/>
              </a:ext>
            </a:extLst>
          </p:cNvPr>
          <p:cNvCxnSpPr>
            <a:cxnSpLocks/>
          </p:cNvCxnSpPr>
          <p:nvPr/>
        </p:nvCxnSpPr>
        <p:spPr>
          <a:xfrm>
            <a:off x="5869929" y="3935604"/>
            <a:ext cx="1095521" cy="285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DA7178F-1AAE-4BD4-BEC0-257390258E3A}"/>
              </a:ext>
            </a:extLst>
          </p:cNvPr>
          <p:cNvSpPr txBox="1"/>
          <p:nvPr/>
        </p:nvSpPr>
        <p:spPr>
          <a:xfrm>
            <a:off x="588930" y="4205685"/>
            <a:ext cx="3119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требованиям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9CBDDA-B194-45D3-BCE5-4460511993B1}"/>
              </a:ext>
            </a:extLst>
          </p:cNvPr>
          <p:cNvSpPr txBox="1"/>
          <p:nvPr/>
        </p:nvSpPr>
        <p:spPr>
          <a:xfrm>
            <a:off x="5746030" y="4168787"/>
            <a:ext cx="3119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соответствует требованиям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707B04D-92D2-4A39-B846-60294E0A9866}"/>
              </a:ext>
            </a:extLst>
          </p:cNvPr>
          <p:cNvSpPr/>
          <p:nvPr/>
        </p:nvSpPr>
        <p:spPr>
          <a:xfrm>
            <a:off x="5746030" y="4536432"/>
            <a:ext cx="3002434" cy="2779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дней организации на доработку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EB2CA88-F22A-4302-9F55-CC376C9B0A94}"/>
              </a:ext>
            </a:extLst>
          </p:cNvPr>
          <p:cNvSpPr/>
          <p:nvPr/>
        </p:nvSpPr>
        <p:spPr>
          <a:xfrm>
            <a:off x="5768417" y="5008360"/>
            <a:ext cx="3002434" cy="4916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дней РСТ рассматривает доработанный проект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125B7043-32AF-49E3-A4AD-9A156FBA60EE}"/>
              </a:ext>
            </a:extLst>
          </p:cNvPr>
          <p:cNvCxnSpPr>
            <a:cxnSpLocks/>
          </p:cNvCxnSpPr>
          <p:nvPr/>
        </p:nvCxnSpPr>
        <p:spPr>
          <a:xfrm>
            <a:off x="6982704" y="4814350"/>
            <a:ext cx="0" cy="194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68A3D192-4A73-4DBC-9FAB-16E665DAE945}"/>
              </a:ext>
            </a:extLst>
          </p:cNvPr>
          <p:cNvCxnSpPr>
            <a:cxnSpLocks/>
          </p:cNvCxnSpPr>
          <p:nvPr/>
        </p:nvCxnSpPr>
        <p:spPr>
          <a:xfrm flipH="1">
            <a:off x="4738700" y="5311641"/>
            <a:ext cx="1007330" cy="315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E73A6262-96E3-4618-977E-2259FD527E7E}"/>
              </a:ext>
            </a:extLst>
          </p:cNvPr>
          <p:cNvCxnSpPr>
            <a:cxnSpLocks/>
          </p:cNvCxnSpPr>
          <p:nvPr/>
        </p:nvCxnSpPr>
        <p:spPr>
          <a:xfrm>
            <a:off x="2551060" y="4507022"/>
            <a:ext cx="2008547" cy="114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8DD1FF3-E033-4508-8085-FFC68244D598}"/>
              </a:ext>
            </a:extLst>
          </p:cNvPr>
          <p:cNvSpPr txBox="1"/>
          <p:nvPr/>
        </p:nvSpPr>
        <p:spPr>
          <a:xfrm>
            <a:off x="2411760" y="562704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РСТ утверждает до 20 декабря</a:t>
            </a:r>
          </a:p>
        </p:txBody>
      </p:sp>
    </p:spTree>
    <p:extLst>
      <p:ext uri="{BB962C8B-B14F-4D97-AF65-F5344CB8AC3E}">
        <p14:creationId xmlns:p14="http://schemas.microsoft.com/office/powerpoint/2010/main" val="162334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10AACFB-6D74-4C27-967F-FD07FFE1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BA927B-E6D9-41CD-8093-60532450CFF9}"/>
              </a:ext>
            </a:extLst>
          </p:cNvPr>
          <p:cNvSpPr/>
          <p:nvPr/>
        </p:nvSpPr>
        <p:spPr>
          <a:xfrm>
            <a:off x="3563888" y="548680"/>
            <a:ext cx="499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(ИП)</a:t>
            </a:r>
            <a:endParaRPr lang="ru-RU" sz="240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5B6D44A-E4EB-4920-A8C2-7FE2864EBF6E}"/>
              </a:ext>
            </a:extLst>
          </p:cNvPr>
          <p:cNvSpPr/>
          <p:nvPr/>
        </p:nvSpPr>
        <p:spPr>
          <a:xfrm>
            <a:off x="179513" y="1412776"/>
            <a:ext cx="8856983" cy="113949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29.07.2013 № 641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разработки, согласования, утверждения и корректировки инвестиционных программ организаций, осуществляющих горячее водоснабжение, холодное водоснабжение и (или) водоотведение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8FB837-621F-4ABC-8A2B-C634735921B3}"/>
              </a:ext>
            </a:extLst>
          </p:cNvPr>
          <p:cNvSpPr/>
          <p:nvPr/>
        </p:nvSpPr>
        <p:spPr>
          <a:xfrm>
            <a:off x="431540" y="255226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инвестиционной программы </a:t>
            </a:r>
            <a:r>
              <a:rPr lang="ru-RU" sz="1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отсутствие </a:t>
            </a:r>
            <a:r>
              <a:rPr lang="ru-RU" sz="1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утвержденной в установленном </a:t>
            </a:r>
            <a:r>
              <a:rPr lang="ru-RU" sz="1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порядке схемы водоснабжения и водоотведения </a:t>
            </a:r>
            <a:r>
              <a:rPr lang="ru-RU" sz="1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 допускается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EF322F9-204A-4EA8-A735-9DED1BE8A3CA}"/>
              </a:ext>
            </a:extLst>
          </p:cNvPr>
          <p:cNvSpPr/>
          <p:nvPr/>
        </p:nvSpPr>
        <p:spPr>
          <a:xfrm>
            <a:off x="611560" y="3217702"/>
            <a:ext cx="8208912" cy="7636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утверждают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 на разработку инвестиционной программы (кроме концессионеров)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марта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F98CC3-F73A-4978-B65A-8A9EA6F2FF6E}"/>
              </a:ext>
            </a:extLst>
          </p:cNvPr>
          <p:cNvSpPr/>
          <p:nvPr/>
        </p:nvSpPr>
        <p:spPr>
          <a:xfrm>
            <a:off x="611560" y="4170201"/>
            <a:ext cx="1296144" cy="12711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капитального строительства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CBAC54-5578-47DD-BA67-005DCBE41B10}"/>
              </a:ext>
            </a:extLst>
          </p:cNvPr>
          <p:cNvSpPr/>
          <p:nvPr/>
        </p:nvSpPr>
        <p:spPr>
          <a:xfrm>
            <a:off x="2082393" y="4170202"/>
            <a:ext cx="3081316" cy="1275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значения показателей надежности, качества и энергетической эффективности объектов централизованных систем водоснабжения и (или) водоотведения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A1C669-1A6C-413A-B1E0-80FCD0C20035}"/>
              </a:ext>
            </a:extLst>
          </p:cNvPr>
          <p:cNvSpPr/>
          <p:nvPr/>
        </p:nvSpPr>
        <p:spPr>
          <a:xfrm>
            <a:off x="5311248" y="4170201"/>
            <a:ext cx="1743220" cy="1275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мероприятий по строительству, модернизации и (или) реконструкции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75E90F3-5BC2-4AE1-999B-0D6092659B65}"/>
              </a:ext>
            </a:extLst>
          </p:cNvPr>
          <p:cNvSpPr/>
          <p:nvPr/>
        </p:nvSpPr>
        <p:spPr>
          <a:xfrm>
            <a:off x="7221949" y="4174049"/>
            <a:ext cx="1656184" cy="12711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мероприятий по защите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DD6C95B-685A-444E-AFAF-9EAFABFBDED0}"/>
              </a:ext>
            </a:extLst>
          </p:cNvPr>
          <p:cNvCxnSpPr>
            <a:cxnSpLocks/>
          </p:cNvCxnSpPr>
          <p:nvPr/>
        </p:nvCxnSpPr>
        <p:spPr>
          <a:xfrm>
            <a:off x="1187624" y="3929791"/>
            <a:ext cx="0" cy="24041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9DF93E7-4DBA-4CC7-8C7C-2618C538F634}"/>
              </a:ext>
            </a:extLst>
          </p:cNvPr>
          <p:cNvCxnSpPr>
            <a:cxnSpLocks/>
          </p:cNvCxnSpPr>
          <p:nvPr/>
        </p:nvCxnSpPr>
        <p:spPr>
          <a:xfrm>
            <a:off x="3548958" y="3734115"/>
            <a:ext cx="0" cy="24041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695EAA8-D4EF-4EDC-AD23-7A5C9EDF07F1}"/>
              </a:ext>
            </a:extLst>
          </p:cNvPr>
          <p:cNvCxnSpPr>
            <a:cxnSpLocks/>
          </p:cNvCxnSpPr>
          <p:nvPr/>
        </p:nvCxnSpPr>
        <p:spPr>
          <a:xfrm>
            <a:off x="6156176" y="3734115"/>
            <a:ext cx="0" cy="24041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7E1A585-2EFE-46CD-96F0-FC5F7528799E}"/>
              </a:ext>
            </a:extLst>
          </p:cNvPr>
          <p:cNvCxnSpPr>
            <a:cxnSpLocks/>
          </p:cNvCxnSpPr>
          <p:nvPr/>
        </p:nvCxnSpPr>
        <p:spPr>
          <a:xfrm>
            <a:off x="7956376" y="3734115"/>
            <a:ext cx="0" cy="24041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E60FE43-CDFA-41FE-9EAA-28E9ACE1972F}"/>
              </a:ext>
            </a:extLst>
          </p:cNvPr>
          <p:cNvSpPr txBox="1"/>
          <p:nvPr/>
        </p:nvSpPr>
        <p:spPr>
          <a:xfrm>
            <a:off x="581702" y="6212051"/>
            <a:ext cx="8388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технического задания = Показатели Проекта Инвестиционной программы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4850223-42C3-4FCD-A7A3-ED7A395004EC}"/>
              </a:ext>
            </a:extLst>
          </p:cNvPr>
          <p:cNvSpPr/>
          <p:nvPr/>
        </p:nvSpPr>
        <p:spPr>
          <a:xfrm>
            <a:off x="611560" y="3216715"/>
            <a:ext cx="8208912" cy="7636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утверждают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 на разработку инвестиционной программы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(кроме концессионеров)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марта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B4AA9093-B3BA-4D0F-B957-7D545992CA54}"/>
              </a:ext>
            </a:extLst>
          </p:cNvPr>
          <p:cNvSpPr/>
          <p:nvPr/>
        </p:nvSpPr>
        <p:spPr>
          <a:xfrm>
            <a:off x="611560" y="5596306"/>
            <a:ext cx="8424936" cy="4969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концессионеров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задание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30 календарных дней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вступления в силу концессионного соглашения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5EA80C9-8F3A-46C4-928D-1F8A51E80F55}"/>
              </a:ext>
            </a:extLst>
          </p:cNvPr>
          <p:cNvCxnSpPr>
            <a:cxnSpLocks/>
          </p:cNvCxnSpPr>
          <p:nvPr/>
        </p:nvCxnSpPr>
        <p:spPr>
          <a:xfrm>
            <a:off x="3577530" y="3981332"/>
            <a:ext cx="0" cy="188869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CFA72BAC-2142-4516-9C68-26F8912C35E9}"/>
              </a:ext>
            </a:extLst>
          </p:cNvPr>
          <p:cNvCxnSpPr>
            <a:cxnSpLocks/>
          </p:cNvCxnSpPr>
          <p:nvPr/>
        </p:nvCxnSpPr>
        <p:spPr>
          <a:xfrm>
            <a:off x="6156176" y="3981332"/>
            <a:ext cx="0" cy="188869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06214BE-3C20-4972-B948-98E9486C0860}"/>
              </a:ext>
            </a:extLst>
          </p:cNvPr>
          <p:cNvCxnSpPr>
            <a:cxnSpLocks/>
          </p:cNvCxnSpPr>
          <p:nvPr/>
        </p:nvCxnSpPr>
        <p:spPr>
          <a:xfrm>
            <a:off x="8100392" y="3981332"/>
            <a:ext cx="0" cy="188869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0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7281CF6-1576-45DA-BAFF-B76579C9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09BE20-09E8-4D7C-A0DA-F0F5749ED7F9}"/>
              </a:ext>
            </a:extLst>
          </p:cNvPr>
          <p:cNvSpPr/>
          <p:nvPr/>
        </p:nvSpPr>
        <p:spPr>
          <a:xfrm>
            <a:off x="3203848" y="260648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             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утверждению (корректировке) ИП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95266B8-66E7-42A7-9BAE-FBF7986A0A7A}"/>
              </a:ext>
            </a:extLst>
          </p:cNvPr>
          <p:cNvSpPr/>
          <p:nvPr/>
        </p:nvSpPr>
        <p:spPr>
          <a:xfrm>
            <a:off x="755576" y="1517883"/>
            <a:ext cx="8254280" cy="8309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Кировской области от 09.02.2015 № 24/69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предоставления региональной службой по тарифам Кировской области государственной услуги по утверждению инвестиционных программ организаций, осуществляющих горячее водоснабжение, холодное водоснабжение и (или) водоотведение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506ADAD-0695-4D68-A8E5-21F4974154AC}"/>
              </a:ext>
            </a:extLst>
          </p:cNvPr>
          <p:cNvSpPr/>
          <p:nvPr/>
        </p:nvSpPr>
        <p:spPr>
          <a:xfrm>
            <a:off x="650670" y="2635733"/>
            <a:ext cx="3800780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инвестиционной программы программы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6D67F38-A602-4EA0-A62C-654546659785}"/>
              </a:ext>
            </a:extLst>
          </p:cNvPr>
          <p:cNvSpPr/>
          <p:nvPr/>
        </p:nvSpPr>
        <p:spPr>
          <a:xfrm>
            <a:off x="5065060" y="2635733"/>
            <a:ext cx="3800780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утвержденную инвестиционную программу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7946ED-5077-4174-BE6A-0DA45C77C359}"/>
              </a:ext>
            </a:extLst>
          </p:cNvPr>
          <p:cNvSpPr/>
          <p:nvPr/>
        </p:nvSpPr>
        <p:spPr>
          <a:xfrm>
            <a:off x="2398440" y="3935823"/>
            <a:ext cx="4968552" cy="360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рассматривается в РСТ 30 дней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9D7DFAB-6F8E-4516-9A05-A904EF40A988}"/>
              </a:ext>
            </a:extLst>
          </p:cNvPr>
          <p:cNvSpPr/>
          <p:nvPr/>
        </p:nvSpPr>
        <p:spPr>
          <a:xfrm>
            <a:off x="312198" y="4546347"/>
            <a:ext cx="4440407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РСТ утверждает ИП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 октября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предшествующего году начала реализации инвестиционной программы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5D17030-CAB2-4058-95B4-B049FE5199B4}"/>
              </a:ext>
            </a:extLst>
          </p:cNvPr>
          <p:cNvSpPr/>
          <p:nvPr/>
        </p:nvSpPr>
        <p:spPr>
          <a:xfrm>
            <a:off x="5419441" y="4546347"/>
            <a:ext cx="3520897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РСТ утверждает изменения в ИП,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на текущий год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 ноября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081775-25DF-4498-99F9-CA56FB09E899}"/>
              </a:ext>
            </a:extLst>
          </p:cNvPr>
          <p:cNvSpPr txBox="1"/>
          <p:nvPr/>
        </p:nvSpPr>
        <p:spPr>
          <a:xfrm>
            <a:off x="5446037" y="3458522"/>
            <a:ext cx="311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до 30 августа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B9BE9C-234B-4D8C-AD22-55F1B20A2610}"/>
              </a:ext>
            </a:extLst>
          </p:cNvPr>
          <p:cNvSpPr txBox="1"/>
          <p:nvPr/>
        </p:nvSpPr>
        <p:spPr>
          <a:xfrm>
            <a:off x="330856" y="5702939"/>
            <a:ext cx="4440407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 концессионера утверждается не позднее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календарных дней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направления проекта инвестиционной программы на утверждение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6159F2B2-F643-496B-B85C-1D9766EE2A83}"/>
              </a:ext>
            </a:extLst>
          </p:cNvPr>
          <p:cNvCxnSpPr>
            <a:cxnSpLocks/>
          </p:cNvCxnSpPr>
          <p:nvPr/>
        </p:nvCxnSpPr>
        <p:spPr>
          <a:xfrm>
            <a:off x="8387255" y="3343091"/>
            <a:ext cx="1169" cy="1142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C8C4A268-B4BB-4D64-94F6-E0436E20977F}"/>
              </a:ext>
            </a:extLst>
          </p:cNvPr>
          <p:cNvCxnSpPr>
            <a:cxnSpLocks/>
          </p:cNvCxnSpPr>
          <p:nvPr/>
        </p:nvCxnSpPr>
        <p:spPr>
          <a:xfrm>
            <a:off x="1115616" y="3458522"/>
            <a:ext cx="0" cy="10908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8CB8034-67A5-452D-9FC6-F2FD40F48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004" y="5304398"/>
            <a:ext cx="1585380" cy="14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8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45A6167-9BCF-4EF8-A88A-D606CC9B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68F5A-CAC4-4285-9FB8-CDE8C83AD777}"/>
              </a:ext>
            </a:extLst>
          </p:cNvPr>
          <p:cNvSpPr txBox="1"/>
          <p:nvPr/>
        </p:nvSpPr>
        <p:spPr>
          <a:xfrm>
            <a:off x="2987824" y="47667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точники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ПП и ИП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7097E5-AE77-4A68-B7F3-D9D0814C7580}"/>
              </a:ext>
            </a:extLst>
          </p:cNvPr>
          <p:cNvSpPr/>
          <p:nvPr/>
        </p:nvSpPr>
        <p:spPr>
          <a:xfrm>
            <a:off x="179512" y="1658976"/>
            <a:ext cx="295232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программа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FEC351D-F66A-41BA-8BBF-7DA4ACBF1F7C}"/>
              </a:ext>
            </a:extLst>
          </p:cNvPr>
          <p:cNvSpPr/>
          <p:nvPr/>
        </p:nvSpPr>
        <p:spPr>
          <a:xfrm>
            <a:off x="5088401" y="1658477"/>
            <a:ext cx="295232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программа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CD382D1-13FA-4365-943D-C745B22D7397}"/>
              </a:ext>
            </a:extLst>
          </p:cNvPr>
          <p:cNvSpPr/>
          <p:nvPr/>
        </p:nvSpPr>
        <p:spPr>
          <a:xfrm>
            <a:off x="3899239" y="2414983"/>
            <a:ext cx="1152128" cy="8093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(тарифные источники)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EDA6ED2-0801-43E5-9FDC-9F45A4935C46}"/>
              </a:ext>
            </a:extLst>
          </p:cNvPr>
          <p:cNvSpPr/>
          <p:nvPr/>
        </p:nvSpPr>
        <p:spPr>
          <a:xfrm>
            <a:off x="5244762" y="2414984"/>
            <a:ext cx="1152128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Займы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кредиты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3C112DC-95D2-41B9-A906-DBEA3789F150}"/>
              </a:ext>
            </a:extLst>
          </p:cNvPr>
          <p:cNvSpPr/>
          <p:nvPr/>
        </p:nvSpPr>
        <p:spPr>
          <a:xfrm>
            <a:off x="5309166" y="3638854"/>
            <a:ext cx="1152128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4696B96-4AE4-4930-9317-22DC3C2D2FCE}"/>
              </a:ext>
            </a:extLst>
          </p:cNvPr>
          <p:cNvSpPr/>
          <p:nvPr/>
        </p:nvSpPr>
        <p:spPr>
          <a:xfrm>
            <a:off x="6804248" y="2435076"/>
            <a:ext cx="2286000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4F851A0C-86F0-49B3-A3A7-592CF389C6D4}"/>
              </a:ext>
            </a:extLst>
          </p:cNvPr>
          <p:cNvCxnSpPr>
            <a:cxnSpLocks/>
          </p:cNvCxnSpPr>
          <p:nvPr/>
        </p:nvCxnSpPr>
        <p:spPr>
          <a:xfrm flipH="1">
            <a:off x="4703725" y="2196520"/>
            <a:ext cx="384676" cy="2184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2A60DA19-90D4-4E4B-AF6E-F77236BD862F}"/>
              </a:ext>
            </a:extLst>
          </p:cNvPr>
          <p:cNvCxnSpPr>
            <a:cxnSpLocks/>
          </p:cNvCxnSpPr>
          <p:nvPr/>
        </p:nvCxnSpPr>
        <p:spPr>
          <a:xfrm flipH="1">
            <a:off x="5832411" y="2160396"/>
            <a:ext cx="5681" cy="254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96E594FF-01A8-4BBF-9737-4DFFBED93FE8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372901" y="2181697"/>
            <a:ext cx="191664" cy="1457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85EE105-AD70-4210-9268-A5AF73D50CDF}"/>
              </a:ext>
            </a:extLst>
          </p:cNvPr>
          <p:cNvCxnSpPr>
            <a:cxnSpLocks/>
          </p:cNvCxnSpPr>
          <p:nvPr/>
        </p:nvCxnSpPr>
        <p:spPr>
          <a:xfrm>
            <a:off x="7230595" y="2187488"/>
            <a:ext cx="395484" cy="236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DFF3F257-CF3D-4CDD-8530-19F0989D71B6}"/>
              </a:ext>
            </a:extLst>
          </p:cNvPr>
          <p:cNvSpPr/>
          <p:nvPr/>
        </p:nvSpPr>
        <p:spPr>
          <a:xfrm>
            <a:off x="3876836" y="3350822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Амортизация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4A19DB7-24B2-429E-86E7-4FD6DD850E3D}"/>
              </a:ext>
            </a:extLst>
          </p:cNvPr>
          <p:cNvSpPr/>
          <p:nvPr/>
        </p:nvSpPr>
        <p:spPr>
          <a:xfrm>
            <a:off x="3899239" y="4053374"/>
            <a:ext cx="1152128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EE41D1B-EC1A-45EF-8B7D-6CBE20475722}"/>
              </a:ext>
            </a:extLst>
          </p:cNvPr>
          <p:cNvSpPr/>
          <p:nvPr/>
        </p:nvSpPr>
        <p:spPr>
          <a:xfrm>
            <a:off x="3918126" y="4765914"/>
            <a:ext cx="1152128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подключение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1AA69866-85AC-46D2-B64A-25D7F6D118CA}"/>
              </a:ext>
            </a:extLst>
          </p:cNvPr>
          <p:cNvSpPr/>
          <p:nvPr/>
        </p:nvSpPr>
        <p:spPr>
          <a:xfrm>
            <a:off x="7265837" y="3102821"/>
            <a:ext cx="1259632" cy="3839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концессионера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1E16F1B6-2BB4-49B5-AF77-02A6DC7AFAB4}"/>
              </a:ext>
            </a:extLst>
          </p:cNvPr>
          <p:cNvSpPr/>
          <p:nvPr/>
        </p:nvSpPr>
        <p:spPr>
          <a:xfrm>
            <a:off x="293919" y="2465034"/>
            <a:ext cx="1152128" cy="8093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(тарифные источники)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D0DB43EF-CFE4-4AC3-8795-F13E45C2001F}"/>
              </a:ext>
            </a:extLst>
          </p:cNvPr>
          <p:cNvCxnSpPr>
            <a:cxnSpLocks/>
          </p:cNvCxnSpPr>
          <p:nvPr/>
        </p:nvCxnSpPr>
        <p:spPr>
          <a:xfrm>
            <a:off x="887207" y="2216614"/>
            <a:ext cx="0" cy="218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B41EC8DA-5ABA-4BB3-9225-A7BAC5983137}"/>
              </a:ext>
            </a:extLst>
          </p:cNvPr>
          <p:cNvSpPr/>
          <p:nvPr/>
        </p:nvSpPr>
        <p:spPr>
          <a:xfrm>
            <a:off x="6822364" y="3559875"/>
            <a:ext cx="1026674" cy="16396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работу централизованной системы водоотведения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47B26C59-FA31-4BE9-8E29-E6FDAE63AE35}"/>
              </a:ext>
            </a:extLst>
          </p:cNvPr>
          <p:cNvSpPr/>
          <p:nvPr/>
        </p:nvSpPr>
        <p:spPr>
          <a:xfrm>
            <a:off x="304185" y="3410726"/>
            <a:ext cx="115212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Амортизация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FFD9D99-7087-42AC-A9B0-C86292EC2147}"/>
              </a:ext>
            </a:extLst>
          </p:cNvPr>
          <p:cNvSpPr/>
          <p:nvPr/>
        </p:nvSpPr>
        <p:spPr>
          <a:xfrm>
            <a:off x="293919" y="4101332"/>
            <a:ext cx="1152128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ремонт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1460FB17-2D2A-435E-B211-5A5DBDF38725}"/>
              </a:ext>
            </a:extLst>
          </p:cNvPr>
          <p:cNvSpPr/>
          <p:nvPr/>
        </p:nvSpPr>
        <p:spPr>
          <a:xfrm>
            <a:off x="1880828" y="2449918"/>
            <a:ext cx="1205880" cy="7394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(нетарифные источники)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B2094FD-8803-4124-956E-B26B8922F9C6}"/>
              </a:ext>
            </a:extLst>
          </p:cNvPr>
          <p:cNvSpPr/>
          <p:nvPr/>
        </p:nvSpPr>
        <p:spPr>
          <a:xfrm>
            <a:off x="1905169" y="3245177"/>
            <a:ext cx="1259632" cy="14344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работу централизованной системы водоотведения</a:t>
            </a:r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5C078948-B25F-44EE-879C-31405D06AA49}"/>
              </a:ext>
            </a:extLst>
          </p:cNvPr>
          <p:cNvCxnSpPr>
            <a:cxnSpLocks/>
          </p:cNvCxnSpPr>
          <p:nvPr/>
        </p:nvCxnSpPr>
        <p:spPr>
          <a:xfrm>
            <a:off x="2483768" y="2175123"/>
            <a:ext cx="0" cy="289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0928FD-E233-473C-A3CA-B8A3A4CFF427}"/>
              </a:ext>
            </a:extLst>
          </p:cNvPr>
          <p:cNvSpPr/>
          <p:nvPr/>
        </p:nvSpPr>
        <p:spPr>
          <a:xfrm>
            <a:off x="7884368" y="3572655"/>
            <a:ext cx="1259632" cy="162686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переоценки основных средств 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нематериаль-ных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активов</a:t>
            </a: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B4AA9093-B3BA-4D0F-B957-7D545992CA54}"/>
              </a:ext>
            </a:extLst>
          </p:cNvPr>
          <p:cNvSpPr/>
          <p:nvPr/>
        </p:nvSpPr>
        <p:spPr>
          <a:xfrm>
            <a:off x="1905169" y="4765914"/>
            <a:ext cx="1259632" cy="14344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от применения повышающего коэффициента к нормативу потребления</a:t>
            </a: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51FC1961-DCB9-4986-B9C3-02163789E9A7}"/>
              </a:ext>
            </a:extLst>
          </p:cNvPr>
          <p:cNvSpPr/>
          <p:nvPr/>
        </p:nvSpPr>
        <p:spPr>
          <a:xfrm>
            <a:off x="7265837" y="5247022"/>
            <a:ext cx="1259632" cy="14344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от применения повышающего коэффициента к нормативу потребления</a:t>
            </a:r>
          </a:p>
        </p:txBody>
      </p:sp>
    </p:spTree>
    <p:extLst>
      <p:ext uri="{BB962C8B-B14F-4D97-AF65-F5344CB8AC3E}">
        <p14:creationId xmlns:p14="http://schemas.microsoft.com/office/powerpoint/2010/main" val="61447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9814F05-09D1-489F-BEF9-9634B3CE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953AA2-7500-4DC9-A4C4-DC973E9D6E95}"/>
              </a:ext>
            </a:extLst>
          </p:cNvPr>
          <p:cNvSpPr txBox="1"/>
          <p:nvPr/>
        </p:nvSpPr>
        <p:spPr>
          <a:xfrm>
            <a:off x="3347864" y="36933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реализацией ПП и ИП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C718FA6-7BA1-4A41-860B-A96D60A6D0E3}"/>
              </a:ext>
            </a:extLst>
          </p:cNvPr>
          <p:cNvSpPr/>
          <p:nvPr/>
        </p:nvSpPr>
        <p:spPr>
          <a:xfrm>
            <a:off x="1259632" y="1556792"/>
            <a:ext cx="6624736" cy="4616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01 апреля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РСТ отчет  о выполнении ПП за прошедший год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A6955EB-2DFC-454A-A8AB-75D164000856}"/>
              </a:ext>
            </a:extLst>
          </p:cNvPr>
          <p:cNvSpPr/>
          <p:nvPr/>
        </p:nvSpPr>
        <p:spPr>
          <a:xfrm>
            <a:off x="511272" y="3357137"/>
            <a:ext cx="8128960" cy="14105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невыполнения мероприятий ПП и ИП,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качества и надежности –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корректировке тарифа расходы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исключаются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08253A9-1463-4766-BDF7-F57F405CF709}"/>
              </a:ext>
            </a:extLst>
          </p:cNvPr>
          <p:cNvSpPr/>
          <p:nvPr/>
        </p:nvSpPr>
        <p:spPr>
          <a:xfrm>
            <a:off x="755576" y="2129735"/>
            <a:ext cx="7632848" cy="11161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 о выполнении ИП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РСТ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году,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 прошедший год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8C99E21-8C4E-448A-9370-51FBFBE87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849587"/>
            <a:ext cx="2448272" cy="19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8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CAC41AE-7342-4C3A-8029-0549C189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3DFC2-07AA-498C-9B41-A82D7038F16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E0AAB-2684-4894-B727-1D80277EAB51}"/>
              </a:ext>
            </a:extLst>
          </p:cNvPr>
          <p:cNvSpPr txBox="1"/>
          <p:nvPr/>
        </p:nvSpPr>
        <p:spPr>
          <a:xfrm>
            <a:off x="1169611" y="1697195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F2DF24-2F69-48BC-A12F-FB511EDE1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466636"/>
            <a:ext cx="6192688" cy="414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50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10921</TotalTime>
  <Words>746</Words>
  <Application>Microsoft Office PowerPoint</Application>
  <PresentationFormat>Экран (4:3)</PresentationFormat>
  <Paragraphs>132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Правила разработки, согласования, утверждения и корректировки производственных и инвестиционных программ в сфере водоснабжения и водоотведения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Шутова</dc:creator>
  <cp:lastModifiedBy>User</cp:lastModifiedBy>
  <cp:revision>856</cp:revision>
  <cp:lastPrinted>2022-03-25T11:42:09Z</cp:lastPrinted>
  <dcterms:modified xsi:type="dcterms:W3CDTF">2022-04-13T05:42:58Z</dcterms:modified>
</cp:coreProperties>
</file>