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9" r:id="rId2"/>
    <p:sldId id="301" r:id="rId3"/>
    <p:sldId id="280" r:id="rId4"/>
    <p:sldId id="279" r:id="rId5"/>
    <p:sldId id="281" r:id="rId6"/>
    <p:sldId id="302" r:id="rId7"/>
    <p:sldId id="307" r:id="rId8"/>
    <p:sldId id="309" r:id="rId9"/>
    <p:sldId id="310" r:id="rId10"/>
    <p:sldId id="321" r:id="rId11"/>
    <p:sldId id="303" r:id="rId12"/>
    <p:sldId id="304" r:id="rId13"/>
    <p:sldId id="305" r:id="rId14"/>
    <p:sldId id="306" r:id="rId15"/>
    <p:sldId id="283" r:id="rId16"/>
    <p:sldId id="317" r:id="rId17"/>
    <p:sldId id="318" r:id="rId18"/>
    <p:sldId id="319" r:id="rId19"/>
    <p:sldId id="291" r:id="rId20"/>
    <p:sldId id="320" r:id="rId21"/>
    <p:sldId id="311" r:id="rId22"/>
    <p:sldId id="312" r:id="rId23"/>
    <p:sldId id="313" r:id="rId24"/>
    <p:sldId id="314" r:id="rId25"/>
    <p:sldId id="315" r:id="rId2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0" autoAdjust="0"/>
    <p:restoredTop sz="94660"/>
  </p:normalViewPr>
  <p:slideViewPr>
    <p:cSldViewPr>
      <p:cViewPr>
        <p:scale>
          <a:sx n="118" d="100"/>
          <a:sy n="118" d="100"/>
        </p:scale>
        <p:origin x="-155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F36314-2BD1-4F50-A78C-48D47C750F86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23DBF32-ECE0-4174-817E-F78DE8954A8A}" type="asst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Основания для пересмотра тарифов или долгосрочных параметров (при наличии заявления организации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BCC5F2-C8B6-4FAD-8CDC-2CBD1F30D85D}" type="parTrans" cxnId="{2FA05B47-C28B-4257-A730-8F5E5E5B2F2A}">
      <dgm:prSet/>
      <dgm:spPr/>
      <dgm:t>
        <a:bodyPr/>
        <a:lstStyle/>
        <a:p>
          <a:endParaRPr lang="ru-RU"/>
        </a:p>
      </dgm:t>
    </dgm:pt>
    <dgm:pt modelId="{5976F26F-980F-4B28-BCFB-E3983291CBA8}" type="sibTrans" cxnId="{2FA05B47-C28B-4257-A730-8F5E5E5B2F2A}">
      <dgm:prSet/>
      <dgm:spPr/>
      <dgm:t>
        <a:bodyPr/>
        <a:lstStyle/>
        <a:p>
          <a:endParaRPr lang="ru-RU"/>
        </a:p>
      </dgm:t>
    </dgm:pt>
    <dgm:pt modelId="{43B4C11E-15B5-4709-9E3C-EA4202EFC0F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 суда, федерального или регионального органа регулирования тарифов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3AADBA-05D2-4B70-8CB9-A6D9D7ACCB17}" type="parTrans" cxnId="{20B408B1-533D-4FA0-BC2E-30F3881DE154}">
      <dgm:prSet/>
      <dgm:spPr/>
      <dgm:t>
        <a:bodyPr/>
        <a:lstStyle/>
        <a:p>
          <a:endParaRPr lang="ru-RU"/>
        </a:p>
      </dgm:t>
    </dgm:pt>
    <dgm:pt modelId="{0AEAFEB1-5C6B-42FD-9E05-39013CC5FE47}" type="sibTrans" cxnId="{20B408B1-533D-4FA0-BC2E-30F3881DE154}">
      <dgm:prSet/>
      <dgm:spPr/>
      <dgm:t>
        <a:bodyPr/>
        <a:lstStyle/>
        <a:p>
          <a:endParaRPr lang="ru-RU"/>
        </a:p>
      </dgm:t>
    </dgm:pt>
    <dgm:pt modelId="{B3B79AC7-B74F-4A1A-A10B-7366EAB0B35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Изменение состава имущества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96649A-43BC-4FCB-9A90-B7360195DB32}" type="parTrans" cxnId="{9FED955D-38E8-46E3-B0B1-EAE39AD5249F}">
      <dgm:prSet/>
      <dgm:spPr/>
      <dgm:t>
        <a:bodyPr/>
        <a:lstStyle/>
        <a:p>
          <a:endParaRPr lang="ru-RU"/>
        </a:p>
      </dgm:t>
    </dgm:pt>
    <dgm:pt modelId="{83997864-6D11-4752-8288-04E684711636}" type="sibTrans" cxnId="{9FED955D-38E8-46E3-B0B1-EAE39AD5249F}">
      <dgm:prSet/>
      <dgm:spPr/>
      <dgm:t>
        <a:bodyPr/>
        <a:lstStyle/>
        <a:p>
          <a:endParaRPr lang="ru-RU"/>
        </a:p>
      </dgm:t>
    </dgm:pt>
    <dgm:pt modelId="{A4241DB1-4535-43E1-B755-200EB7BC903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Изменение зоны деятельности ЕТО или утрата статуса ЕТО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38F556-FAC3-4713-82AE-7140C378FC56}" type="parTrans" cxnId="{1745D1E5-7EC0-42A2-9FCC-BBE34458DD80}">
      <dgm:prSet/>
      <dgm:spPr/>
      <dgm:t>
        <a:bodyPr/>
        <a:lstStyle/>
        <a:p>
          <a:endParaRPr lang="ru-RU"/>
        </a:p>
      </dgm:t>
    </dgm:pt>
    <dgm:pt modelId="{2F03F394-E6C1-4E93-9F77-D74145B7AED2}" type="sibTrans" cxnId="{1745D1E5-7EC0-42A2-9FCC-BBE34458DD80}">
      <dgm:prSet/>
      <dgm:spPr/>
      <dgm:t>
        <a:bodyPr/>
        <a:lstStyle/>
        <a:p>
          <a:endParaRPr lang="ru-RU"/>
        </a:p>
      </dgm:t>
    </dgm:pt>
    <dgm:pt modelId="{295E8B11-CA50-4786-9763-1A42D45635D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Освобождение или возложение обязанности по уплате НДС, изменение ставки налога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6FB573-BB42-473E-9C78-13ABB6669E64}" type="parTrans" cxnId="{E71AA50F-06E0-40A3-8EFC-30AC8EEC6AB8}">
      <dgm:prSet/>
      <dgm:spPr/>
      <dgm:t>
        <a:bodyPr/>
        <a:lstStyle/>
        <a:p>
          <a:endParaRPr lang="ru-RU"/>
        </a:p>
      </dgm:t>
    </dgm:pt>
    <dgm:pt modelId="{A50652C8-294E-4EC2-BB66-AB338DFF76B7}" type="sibTrans" cxnId="{E71AA50F-06E0-40A3-8EFC-30AC8EEC6AB8}">
      <dgm:prSet/>
      <dgm:spPr/>
      <dgm:t>
        <a:bodyPr/>
        <a:lstStyle/>
        <a:p>
          <a:endParaRPr lang="ru-RU"/>
        </a:p>
      </dgm:t>
    </dgm:pt>
    <dgm:pt modelId="{DFCCFCC1-471B-4CB5-9A83-D3E9DE3AB0F6}" type="pres">
      <dgm:prSet presAssocID="{ADF36314-2BD1-4F50-A78C-48D47C750F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7F47C8-9548-419E-ACD2-E166FB0664B7}" type="pres">
      <dgm:prSet presAssocID="{A23DBF32-ECE0-4174-817E-F78DE8954A8A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75B7727-68CD-4AA2-82F4-2A1EB801CF54}" type="pres">
      <dgm:prSet presAssocID="{A23DBF32-ECE0-4174-817E-F78DE8954A8A}" presName="rootComposite1" presStyleCnt="0"/>
      <dgm:spPr/>
      <dgm:t>
        <a:bodyPr/>
        <a:lstStyle/>
        <a:p>
          <a:endParaRPr lang="ru-RU"/>
        </a:p>
      </dgm:t>
    </dgm:pt>
    <dgm:pt modelId="{88974DE7-DD7A-49CF-9DA4-238005DB5615}" type="pres">
      <dgm:prSet presAssocID="{A23DBF32-ECE0-4174-817E-F78DE8954A8A}" presName="rootText1" presStyleLbl="node0" presStyleIdx="0" presStyleCnt="1" custScaleX="329063" custScaleY="103309" custLinFactNeighborX="2316" custLinFactNeighborY="-479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AB4474-D4A3-4539-BBCE-0BB88A63C675}" type="pres">
      <dgm:prSet presAssocID="{A23DBF32-ECE0-4174-817E-F78DE8954A8A}" presName="rootConnector1" presStyleLbl="asst0" presStyleIdx="0" presStyleCnt="0"/>
      <dgm:spPr/>
      <dgm:t>
        <a:bodyPr/>
        <a:lstStyle/>
        <a:p>
          <a:endParaRPr lang="ru-RU"/>
        </a:p>
      </dgm:t>
    </dgm:pt>
    <dgm:pt modelId="{790C6ABE-E298-46E7-9578-16E1BBAE9893}" type="pres">
      <dgm:prSet presAssocID="{A23DBF32-ECE0-4174-817E-F78DE8954A8A}" presName="hierChild2" presStyleCnt="0"/>
      <dgm:spPr/>
      <dgm:t>
        <a:bodyPr/>
        <a:lstStyle/>
        <a:p>
          <a:endParaRPr lang="ru-RU"/>
        </a:p>
      </dgm:t>
    </dgm:pt>
    <dgm:pt modelId="{526F8651-0636-4BDD-AB6F-2F4DF9709E93}" type="pres">
      <dgm:prSet presAssocID="{B83AADBA-05D2-4B70-8CB9-A6D9D7ACCB17}" presName="Name37" presStyleLbl="parChTrans1D2" presStyleIdx="0" presStyleCnt="4"/>
      <dgm:spPr/>
      <dgm:t>
        <a:bodyPr/>
        <a:lstStyle/>
        <a:p>
          <a:endParaRPr lang="ru-RU"/>
        </a:p>
      </dgm:t>
    </dgm:pt>
    <dgm:pt modelId="{ABDBC53F-AFC0-4692-8649-401E6E2D7889}" type="pres">
      <dgm:prSet presAssocID="{43B4C11E-15B5-4709-9E3C-EA4202EFC0F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B9F50590-788C-4CCF-8673-6791F7B9ECF7}" type="pres">
      <dgm:prSet presAssocID="{43B4C11E-15B5-4709-9E3C-EA4202EFC0F6}" presName="rootComposite" presStyleCnt="0"/>
      <dgm:spPr/>
      <dgm:t>
        <a:bodyPr/>
        <a:lstStyle/>
        <a:p>
          <a:endParaRPr lang="ru-RU"/>
        </a:p>
      </dgm:t>
    </dgm:pt>
    <dgm:pt modelId="{86AC1F6D-63DB-49F5-8120-02DA4C40D744}" type="pres">
      <dgm:prSet presAssocID="{43B4C11E-15B5-4709-9E3C-EA4202EFC0F6}" presName="rootText" presStyleLbl="node2" presStyleIdx="0" presStyleCnt="4" custLinFactNeighborX="12738" custLinFactNeighborY="-586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6D2B98-FF20-4E91-B42F-1B469E662B79}" type="pres">
      <dgm:prSet presAssocID="{43B4C11E-15B5-4709-9E3C-EA4202EFC0F6}" presName="rootConnector" presStyleLbl="node2" presStyleIdx="0" presStyleCnt="4"/>
      <dgm:spPr/>
      <dgm:t>
        <a:bodyPr/>
        <a:lstStyle/>
        <a:p>
          <a:endParaRPr lang="ru-RU"/>
        </a:p>
      </dgm:t>
    </dgm:pt>
    <dgm:pt modelId="{438432CC-E617-4BFB-BF05-C9912A057607}" type="pres">
      <dgm:prSet presAssocID="{43B4C11E-15B5-4709-9E3C-EA4202EFC0F6}" presName="hierChild4" presStyleCnt="0"/>
      <dgm:spPr/>
      <dgm:t>
        <a:bodyPr/>
        <a:lstStyle/>
        <a:p>
          <a:endParaRPr lang="ru-RU"/>
        </a:p>
      </dgm:t>
    </dgm:pt>
    <dgm:pt modelId="{D9DE6E65-BC15-414A-A718-2B5D651E6A6D}" type="pres">
      <dgm:prSet presAssocID="{43B4C11E-15B5-4709-9E3C-EA4202EFC0F6}" presName="hierChild5" presStyleCnt="0"/>
      <dgm:spPr/>
      <dgm:t>
        <a:bodyPr/>
        <a:lstStyle/>
        <a:p>
          <a:endParaRPr lang="ru-RU"/>
        </a:p>
      </dgm:t>
    </dgm:pt>
    <dgm:pt modelId="{08134D98-9479-461A-A396-5CE1977733A4}" type="pres">
      <dgm:prSet presAssocID="{B796649A-43BC-4FCB-9A90-B7360195DB32}" presName="Name37" presStyleLbl="parChTrans1D2" presStyleIdx="1" presStyleCnt="4"/>
      <dgm:spPr/>
      <dgm:t>
        <a:bodyPr/>
        <a:lstStyle/>
        <a:p>
          <a:endParaRPr lang="ru-RU"/>
        </a:p>
      </dgm:t>
    </dgm:pt>
    <dgm:pt modelId="{E1767A91-4FDB-475E-8B85-7615ED7F3B00}" type="pres">
      <dgm:prSet presAssocID="{B3B79AC7-B74F-4A1A-A10B-7366EAB0B35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7A7EFB2-AE9A-47D7-954E-55EDEC934A6A}" type="pres">
      <dgm:prSet presAssocID="{B3B79AC7-B74F-4A1A-A10B-7366EAB0B356}" presName="rootComposite" presStyleCnt="0"/>
      <dgm:spPr/>
      <dgm:t>
        <a:bodyPr/>
        <a:lstStyle/>
        <a:p>
          <a:endParaRPr lang="ru-RU"/>
        </a:p>
      </dgm:t>
    </dgm:pt>
    <dgm:pt modelId="{A494F308-8F5A-4714-BF8B-83878E0574B7}" type="pres">
      <dgm:prSet presAssocID="{B3B79AC7-B74F-4A1A-A10B-7366EAB0B35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D68860-BDA9-48E6-A278-D7E27CC4ABF5}" type="pres">
      <dgm:prSet presAssocID="{B3B79AC7-B74F-4A1A-A10B-7366EAB0B356}" presName="rootConnector" presStyleLbl="node2" presStyleIdx="1" presStyleCnt="4"/>
      <dgm:spPr/>
      <dgm:t>
        <a:bodyPr/>
        <a:lstStyle/>
        <a:p>
          <a:endParaRPr lang="ru-RU"/>
        </a:p>
      </dgm:t>
    </dgm:pt>
    <dgm:pt modelId="{AAE76257-E028-4A1B-BDDE-78EFCD0C30D9}" type="pres">
      <dgm:prSet presAssocID="{B3B79AC7-B74F-4A1A-A10B-7366EAB0B356}" presName="hierChild4" presStyleCnt="0"/>
      <dgm:spPr/>
      <dgm:t>
        <a:bodyPr/>
        <a:lstStyle/>
        <a:p>
          <a:endParaRPr lang="ru-RU"/>
        </a:p>
      </dgm:t>
    </dgm:pt>
    <dgm:pt modelId="{BC70CBBC-E105-4BDC-9E2C-575D8341F0DE}" type="pres">
      <dgm:prSet presAssocID="{B3B79AC7-B74F-4A1A-A10B-7366EAB0B356}" presName="hierChild5" presStyleCnt="0"/>
      <dgm:spPr/>
      <dgm:t>
        <a:bodyPr/>
        <a:lstStyle/>
        <a:p>
          <a:endParaRPr lang="ru-RU"/>
        </a:p>
      </dgm:t>
    </dgm:pt>
    <dgm:pt modelId="{80DBE0DC-595D-4F9D-9486-CBB7FAA0398B}" type="pres">
      <dgm:prSet presAssocID="{F438F556-FAC3-4713-82AE-7140C378FC56}" presName="Name37" presStyleLbl="parChTrans1D2" presStyleIdx="2" presStyleCnt="4"/>
      <dgm:spPr/>
      <dgm:t>
        <a:bodyPr/>
        <a:lstStyle/>
        <a:p>
          <a:endParaRPr lang="ru-RU"/>
        </a:p>
      </dgm:t>
    </dgm:pt>
    <dgm:pt modelId="{0FBD2FFA-E4DE-495B-B0DB-6E59FEC2E968}" type="pres">
      <dgm:prSet presAssocID="{A4241DB1-4535-43E1-B755-200EB7BC9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22F9FF2-EEA3-49D3-BB05-EFA181948B43}" type="pres">
      <dgm:prSet presAssocID="{A4241DB1-4535-43E1-B755-200EB7BC903E}" presName="rootComposite" presStyleCnt="0"/>
      <dgm:spPr/>
      <dgm:t>
        <a:bodyPr/>
        <a:lstStyle/>
        <a:p>
          <a:endParaRPr lang="ru-RU"/>
        </a:p>
      </dgm:t>
    </dgm:pt>
    <dgm:pt modelId="{4BB85B14-B62A-44B9-8967-2C1AEFEC9108}" type="pres">
      <dgm:prSet presAssocID="{A4241DB1-4535-43E1-B755-200EB7BC903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CC2887-3393-4A93-9A12-3E95142AA941}" type="pres">
      <dgm:prSet presAssocID="{A4241DB1-4535-43E1-B755-200EB7BC903E}" presName="rootConnector" presStyleLbl="node2" presStyleIdx="2" presStyleCnt="4"/>
      <dgm:spPr/>
      <dgm:t>
        <a:bodyPr/>
        <a:lstStyle/>
        <a:p>
          <a:endParaRPr lang="ru-RU"/>
        </a:p>
      </dgm:t>
    </dgm:pt>
    <dgm:pt modelId="{5489B6AF-2BF8-41E5-831D-56169521D2F6}" type="pres">
      <dgm:prSet presAssocID="{A4241DB1-4535-43E1-B755-200EB7BC903E}" presName="hierChild4" presStyleCnt="0"/>
      <dgm:spPr/>
      <dgm:t>
        <a:bodyPr/>
        <a:lstStyle/>
        <a:p>
          <a:endParaRPr lang="ru-RU"/>
        </a:p>
      </dgm:t>
    </dgm:pt>
    <dgm:pt modelId="{09CE21DB-3E90-478B-B00B-989A773A52FC}" type="pres">
      <dgm:prSet presAssocID="{A4241DB1-4535-43E1-B755-200EB7BC903E}" presName="hierChild5" presStyleCnt="0"/>
      <dgm:spPr/>
      <dgm:t>
        <a:bodyPr/>
        <a:lstStyle/>
        <a:p>
          <a:endParaRPr lang="ru-RU"/>
        </a:p>
      </dgm:t>
    </dgm:pt>
    <dgm:pt modelId="{F43243CD-5446-4314-A255-13B9E1BDC86A}" type="pres">
      <dgm:prSet presAssocID="{D66FB573-BB42-473E-9C78-13ABB6669E64}" presName="Name37" presStyleLbl="parChTrans1D2" presStyleIdx="3" presStyleCnt="4"/>
      <dgm:spPr/>
      <dgm:t>
        <a:bodyPr/>
        <a:lstStyle/>
        <a:p>
          <a:endParaRPr lang="ru-RU"/>
        </a:p>
      </dgm:t>
    </dgm:pt>
    <dgm:pt modelId="{B8D709BA-19F5-425B-8D49-F5D6DA002669}" type="pres">
      <dgm:prSet presAssocID="{295E8B11-CA50-4786-9763-1A42D45635D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DE35993-D4D5-43A3-BDD7-6CF8830399A9}" type="pres">
      <dgm:prSet presAssocID="{295E8B11-CA50-4786-9763-1A42D45635DC}" presName="rootComposite" presStyleCnt="0"/>
      <dgm:spPr/>
      <dgm:t>
        <a:bodyPr/>
        <a:lstStyle/>
        <a:p>
          <a:endParaRPr lang="ru-RU"/>
        </a:p>
      </dgm:t>
    </dgm:pt>
    <dgm:pt modelId="{284B0DB0-5FFF-4237-9700-C48B03BCAD74}" type="pres">
      <dgm:prSet presAssocID="{295E8B11-CA50-4786-9763-1A42D45635DC}" presName="rootText" presStyleLbl="node2" presStyleIdx="3" presStyleCnt="4" custLinFactNeighborX="-13158" custLinFactNeighborY="-579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81CFFC-BBE7-40DF-A577-3D5119314A21}" type="pres">
      <dgm:prSet presAssocID="{295E8B11-CA50-4786-9763-1A42D45635DC}" presName="rootConnector" presStyleLbl="node2" presStyleIdx="3" presStyleCnt="4"/>
      <dgm:spPr/>
      <dgm:t>
        <a:bodyPr/>
        <a:lstStyle/>
        <a:p>
          <a:endParaRPr lang="ru-RU"/>
        </a:p>
      </dgm:t>
    </dgm:pt>
    <dgm:pt modelId="{D0263E3E-BF6E-4380-AFE1-8F28129AA02F}" type="pres">
      <dgm:prSet presAssocID="{295E8B11-CA50-4786-9763-1A42D45635DC}" presName="hierChild4" presStyleCnt="0"/>
      <dgm:spPr/>
      <dgm:t>
        <a:bodyPr/>
        <a:lstStyle/>
        <a:p>
          <a:endParaRPr lang="ru-RU"/>
        </a:p>
      </dgm:t>
    </dgm:pt>
    <dgm:pt modelId="{70B18C74-C772-4BEC-81DC-06DF1717D265}" type="pres">
      <dgm:prSet presAssocID="{295E8B11-CA50-4786-9763-1A42D45635DC}" presName="hierChild5" presStyleCnt="0"/>
      <dgm:spPr/>
      <dgm:t>
        <a:bodyPr/>
        <a:lstStyle/>
        <a:p>
          <a:endParaRPr lang="ru-RU"/>
        </a:p>
      </dgm:t>
    </dgm:pt>
    <dgm:pt modelId="{E10B6D3A-A745-43E9-B013-C54F01CF643F}" type="pres">
      <dgm:prSet presAssocID="{A23DBF32-ECE0-4174-817E-F78DE8954A8A}" presName="hierChild3" presStyleCnt="0"/>
      <dgm:spPr/>
      <dgm:t>
        <a:bodyPr/>
        <a:lstStyle/>
        <a:p>
          <a:endParaRPr lang="ru-RU"/>
        </a:p>
      </dgm:t>
    </dgm:pt>
  </dgm:ptLst>
  <dgm:cxnLst>
    <dgm:cxn modelId="{55FF593F-51C1-4241-B1B1-B4AF58F27955}" type="presOf" srcId="{F438F556-FAC3-4713-82AE-7140C378FC56}" destId="{80DBE0DC-595D-4F9D-9486-CBB7FAA0398B}" srcOrd="0" destOrd="0" presId="urn:microsoft.com/office/officeart/2005/8/layout/orgChart1"/>
    <dgm:cxn modelId="{B40215E0-5056-4E6B-81AB-C78AB2E24745}" type="presOf" srcId="{A4241DB1-4535-43E1-B755-200EB7BC903E}" destId="{02CC2887-3393-4A93-9A12-3E95142AA941}" srcOrd="1" destOrd="0" presId="urn:microsoft.com/office/officeart/2005/8/layout/orgChart1"/>
    <dgm:cxn modelId="{C01C3A3E-41E0-4A75-B459-83C4FD70B6E5}" type="presOf" srcId="{B3B79AC7-B74F-4A1A-A10B-7366EAB0B356}" destId="{EDD68860-BDA9-48E6-A278-D7E27CC4ABF5}" srcOrd="1" destOrd="0" presId="urn:microsoft.com/office/officeart/2005/8/layout/orgChart1"/>
    <dgm:cxn modelId="{33256EE6-888C-4109-8807-3B7388EF3DC4}" type="presOf" srcId="{A23DBF32-ECE0-4174-817E-F78DE8954A8A}" destId="{A3AB4474-D4A3-4539-BBCE-0BB88A63C675}" srcOrd="1" destOrd="0" presId="urn:microsoft.com/office/officeart/2005/8/layout/orgChart1"/>
    <dgm:cxn modelId="{20B408B1-533D-4FA0-BC2E-30F3881DE154}" srcId="{A23DBF32-ECE0-4174-817E-F78DE8954A8A}" destId="{43B4C11E-15B5-4709-9E3C-EA4202EFC0F6}" srcOrd="0" destOrd="0" parTransId="{B83AADBA-05D2-4B70-8CB9-A6D9D7ACCB17}" sibTransId="{0AEAFEB1-5C6B-42FD-9E05-39013CC5FE47}"/>
    <dgm:cxn modelId="{60938619-3405-4493-A5DB-80C4AE476415}" type="presOf" srcId="{295E8B11-CA50-4786-9763-1A42D45635DC}" destId="{2281CFFC-BBE7-40DF-A577-3D5119314A21}" srcOrd="1" destOrd="0" presId="urn:microsoft.com/office/officeart/2005/8/layout/orgChart1"/>
    <dgm:cxn modelId="{7EA7B75E-8AB7-48F4-8851-9D22A9C7597F}" type="presOf" srcId="{D66FB573-BB42-473E-9C78-13ABB6669E64}" destId="{F43243CD-5446-4314-A255-13B9E1BDC86A}" srcOrd="0" destOrd="0" presId="urn:microsoft.com/office/officeart/2005/8/layout/orgChart1"/>
    <dgm:cxn modelId="{4F267C49-8305-4763-A0EB-858393A7A38E}" type="presOf" srcId="{B796649A-43BC-4FCB-9A90-B7360195DB32}" destId="{08134D98-9479-461A-A396-5CE1977733A4}" srcOrd="0" destOrd="0" presId="urn:microsoft.com/office/officeart/2005/8/layout/orgChart1"/>
    <dgm:cxn modelId="{2FA05B47-C28B-4257-A730-8F5E5E5B2F2A}" srcId="{ADF36314-2BD1-4F50-A78C-48D47C750F86}" destId="{A23DBF32-ECE0-4174-817E-F78DE8954A8A}" srcOrd="0" destOrd="0" parTransId="{91BCC5F2-C8B6-4FAD-8CDC-2CBD1F30D85D}" sibTransId="{5976F26F-980F-4B28-BCFB-E3983291CBA8}"/>
    <dgm:cxn modelId="{9FED955D-38E8-46E3-B0B1-EAE39AD5249F}" srcId="{A23DBF32-ECE0-4174-817E-F78DE8954A8A}" destId="{B3B79AC7-B74F-4A1A-A10B-7366EAB0B356}" srcOrd="1" destOrd="0" parTransId="{B796649A-43BC-4FCB-9A90-B7360195DB32}" sibTransId="{83997864-6D11-4752-8288-04E684711636}"/>
    <dgm:cxn modelId="{1745D1E5-7EC0-42A2-9FCC-BBE34458DD80}" srcId="{A23DBF32-ECE0-4174-817E-F78DE8954A8A}" destId="{A4241DB1-4535-43E1-B755-200EB7BC903E}" srcOrd="2" destOrd="0" parTransId="{F438F556-FAC3-4713-82AE-7140C378FC56}" sibTransId="{2F03F394-E6C1-4E93-9F77-D74145B7AED2}"/>
    <dgm:cxn modelId="{1FDC86C3-9105-401F-A774-35AB200A4F3D}" type="presOf" srcId="{A23DBF32-ECE0-4174-817E-F78DE8954A8A}" destId="{88974DE7-DD7A-49CF-9DA4-238005DB5615}" srcOrd="0" destOrd="0" presId="urn:microsoft.com/office/officeart/2005/8/layout/orgChart1"/>
    <dgm:cxn modelId="{816F84B7-0E50-4937-BA40-02A0A059E5C0}" type="presOf" srcId="{295E8B11-CA50-4786-9763-1A42D45635DC}" destId="{284B0DB0-5FFF-4237-9700-C48B03BCAD74}" srcOrd="0" destOrd="0" presId="urn:microsoft.com/office/officeart/2005/8/layout/orgChart1"/>
    <dgm:cxn modelId="{76EA54AE-BCCF-495E-AFAA-25B845C70D2F}" type="presOf" srcId="{ADF36314-2BD1-4F50-A78C-48D47C750F86}" destId="{DFCCFCC1-471B-4CB5-9A83-D3E9DE3AB0F6}" srcOrd="0" destOrd="0" presId="urn:microsoft.com/office/officeart/2005/8/layout/orgChart1"/>
    <dgm:cxn modelId="{EADB4DB8-EAAC-4462-9238-86ABAFC36D37}" type="presOf" srcId="{43B4C11E-15B5-4709-9E3C-EA4202EFC0F6}" destId="{86AC1F6D-63DB-49F5-8120-02DA4C40D744}" srcOrd="0" destOrd="0" presId="urn:microsoft.com/office/officeart/2005/8/layout/orgChart1"/>
    <dgm:cxn modelId="{CDAB64F3-432C-4ECA-B0CB-4FAF99315FB5}" type="presOf" srcId="{B3B79AC7-B74F-4A1A-A10B-7366EAB0B356}" destId="{A494F308-8F5A-4714-BF8B-83878E0574B7}" srcOrd="0" destOrd="0" presId="urn:microsoft.com/office/officeart/2005/8/layout/orgChart1"/>
    <dgm:cxn modelId="{AD6EE006-14DA-4700-81E9-16844EF0E380}" type="presOf" srcId="{43B4C11E-15B5-4709-9E3C-EA4202EFC0F6}" destId="{FC6D2B98-FF20-4E91-B42F-1B469E662B79}" srcOrd="1" destOrd="0" presId="urn:microsoft.com/office/officeart/2005/8/layout/orgChart1"/>
    <dgm:cxn modelId="{2B839E67-2BBA-4A06-9C74-31FD3623E023}" type="presOf" srcId="{B83AADBA-05D2-4B70-8CB9-A6D9D7ACCB17}" destId="{526F8651-0636-4BDD-AB6F-2F4DF9709E93}" srcOrd="0" destOrd="0" presId="urn:microsoft.com/office/officeart/2005/8/layout/orgChart1"/>
    <dgm:cxn modelId="{EF72BF09-877F-45DC-9553-E839FBE926BE}" type="presOf" srcId="{A4241DB1-4535-43E1-B755-200EB7BC903E}" destId="{4BB85B14-B62A-44B9-8967-2C1AEFEC9108}" srcOrd="0" destOrd="0" presId="urn:microsoft.com/office/officeart/2005/8/layout/orgChart1"/>
    <dgm:cxn modelId="{E71AA50F-06E0-40A3-8EFC-30AC8EEC6AB8}" srcId="{A23DBF32-ECE0-4174-817E-F78DE8954A8A}" destId="{295E8B11-CA50-4786-9763-1A42D45635DC}" srcOrd="3" destOrd="0" parTransId="{D66FB573-BB42-473E-9C78-13ABB6669E64}" sibTransId="{A50652C8-294E-4EC2-BB66-AB338DFF76B7}"/>
    <dgm:cxn modelId="{84A89EFE-9D39-4A3A-B35B-D72E59E06493}" type="presParOf" srcId="{DFCCFCC1-471B-4CB5-9A83-D3E9DE3AB0F6}" destId="{F57F47C8-9548-419E-ACD2-E166FB0664B7}" srcOrd="0" destOrd="0" presId="urn:microsoft.com/office/officeart/2005/8/layout/orgChart1"/>
    <dgm:cxn modelId="{BD210B67-6E9E-4C6F-91F7-E7C5513F64F7}" type="presParOf" srcId="{F57F47C8-9548-419E-ACD2-E166FB0664B7}" destId="{875B7727-68CD-4AA2-82F4-2A1EB801CF54}" srcOrd="0" destOrd="0" presId="urn:microsoft.com/office/officeart/2005/8/layout/orgChart1"/>
    <dgm:cxn modelId="{9F9C2C4D-CB4A-44D3-95E3-D24599BF6D90}" type="presParOf" srcId="{875B7727-68CD-4AA2-82F4-2A1EB801CF54}" destId="{88974DE7-DD7A-49CF-9DA4-238005DB5615}" srcOrd="0" destOrd="0" presId="urn:microsoft.com/office/officeart/2005/8/layout/orgChart1"/>
    <dgm:cxn modelId="{D77A3F26-23BC-47E1-81EB-E55C40445FD8}" type="presParOf" srcId="{875B7727-68CD-4AA2-82F4-2A1EB801CF54}" destId="{A3AB4474-D4A3-4539-BBCE-0BB88A63C675}" srcOrd="1" destOrd="0" presId="urn:microsoft.com/office/officeart/2005/8/layout/orgChart1"/>
    <dgm:cxn modelId="{44E4BFE0-E532-46E1-8F68-26A5231F0748}" type="presParOf" srcId="{F57F47C8-9548-419E-ACD2-E166FB0664B7}" destId="{790C6ABE-E298-46E7-9578-16E1BBAE9893}" srcOrd="1" destOrd="0" presId="urn:microsoft.com/office/officeart/2005/8/layout/orgChart1"/>
    <dgm:cxn modelId="{A815D38E-4381-4699-9B57-01E84DCBBAB2}" type="presParOf" srcId="{790C6ABE-E298-46E7-9578-16E1BBAE9893}" destId="{526F8651-0636-4BDD-AB6F-2F4DF9709E93}" srcOrd="0" destOrd="0" presId="urn:microsoft.com/office/officeart/2005/8/layout/orgChart1"/>
    <dgm:cxn modelId="{7C9B680F-2FFA-455B-896E-CF39B2695B8D}" type="presParOf" srcId="{790C6ABE-E298-46E7-9578-16E1BBAE9893}" destId="{ABDBC53F-AFC0-4692-8649-401E6E2D7889}" srcOrd="1" destOrd="0" presId="urn:microsoft.com/office/officeart/2005/8/layout/orgChart1"/>
    <dgm:cxn modelId="{C95AFAB9-A068-43B7-A6C9-528FC52B9328}" type="presParOf" srcId="{ABDBC53F-AFC0-4692-8649-401E6E2D7889}" destId="{B9F50590-788C-4CCF-8673-6791F7B9ECF7}" srcOrd="0" destOrd="0" presId="urn:microsoft.com/office/officeart/2005/8/layout/orgChart1"/>
    <dgm:cxn modelId="{D3FE9AB0-F392-46B1-9F87-5A05FAD93542}" type="presParOf" srcId="{B9F50590-788C-4CCF-8673-6791F7B9ECF7}" destId="{86AC1F6D-63DB-49F5-8120-02DA4C40D744}" srcOrd="0" destOrd="0" presId="urn:microsoft.com/office/officeart/2005/8/layout/orgChart1"/>
    <dgm:cxn modelId="{40EACEC2-C38F-4A8F-BEBB-EB321EF349E7}" type="presParOf" srcId="{B9F50590-788C-4CCF-8673-6791F7B9ECF7}" destId="{FC6D2B98-FF20-4E91-B42F-1B469E662B79}" srcOrd="1" destOrd="0" presId="urn:microsoft.com/office/officeart/2005/8/layout/orgChart1"/>
    <dgm:cxn modelId="{4ACD214B-9933-4FDD-8B38-71179D5152B8}" type="presParOf" srcId="{ABDBC53F-AFC0-4692-8649-401E6E2D7889}" destId="{438432CC-E617-4BFB-BF05-C9912A057607}" srcOrd="1" destOrd="0" presId="urn:microsoft.com/office/officeart/2005/8/layout/orgChart1"/>
    <dgm:cxn modelId="{F12E8032-3F35-4947-B27A-CDF2C8197ACE}" type="presParOf" srcId="{ABDBC53F-AFC0-4692-8649-401E6E2D7889}" destId="{D9DE6E65-BC15-414A-A718-2B5D651E6A6D}" srcOrd="2" destOrd="0" presId="urn:microsoft.com/office/officeart/2005/8/layout/orgChart1"/>
    <dgm:cxn modelId="{F86846D4-06D0-492C-A27C-BD9915718985}" type="presParOf" srcId="{790C6ABE-E298-46E7-9578-16E1BBAE9893}" destId="{08134D98-9479-461A-A396-5CE1977733A4}" srcOrd="2" destOrd="0" presId="urn:microsoft.com/office/officeart/2005/8/layout/orgChart1"/>
    <dgm:cxn modelId="{08AC6B92-800B-4DC7-BD31-0A4A0AF38E74}" type="presParOf" srcId="{790C6ABE-E298-46E7-9578-16E1BBAE9893}" destId="{E1767A91-4FDB-475E-8B85-7615ED7F3B00}" srcOrd="3" destOrd="0" presId="urn:microsoft.com/office/officeart/2005/8/layout/orgChart1"/>
    <dgm:cxn modelId="{00EF43DD-370D-4FE6-88FE-C28AA61BEB07}" type="presParOf" srcId="{E1767A91-4FDB-475E-8B85-7615ED7F3B00}" destId="{77A7EFB2-AE9A-47D7-954E-55EDEC934A6A}" srcOrd="0" destOrd="0" presId="urn:microsoft.com/office/officeart/2005/8/layout/orgChart1"/>
    <dgm:cxn modelId="{3D59A081-E95D-4C76-87E6-C57F076EF64E}" type="presParOf" srcId="{77A7EFB2-AE9A-47D7-954E-55EDEC934A6A}" destId="{A494F308-8F5A-4714-BF8B-83878E0574B7}" srcOrd="0" destOrd="0" presId="urn:microsoft.com/office/officeart/2005/8/layout/orgChart1"/>
    <dgm:cxn modelId="{16BC8744-E2AB-4E86-8404-008D49717CB8}" type="presParOf" srcId="{77A7EFB2-AE9A-47D7-954E-55EDEC934A6A}" destId="{EDD68860-BDA9-48E6-A278-D7E27CC4ABF5}" srcOrd="1" destOrd="0" presId="urn:microsoft.com/office/officeart/2005/8/layout/orgChart1"/>
    <dgm:cxn modelId="{FA80CFEC-247A-4BA8-BF7F-FF55D56BBBF0}" type="presParOf" srcId="{E1767A91-4FDB-475E-8B85-7615ED7F3B00}" destId="{AAE76257-E028-4A1B-BDDE-78EFCD0C30D9}" srcOrd="1" destOrd="0" presId="urn:microsoft.com/office/officeart/2005/8/layout/orgChart1"/>
    <dgm:cxn modelId="{E1D3AAAD-0AB4-47B9-98C1-57C51F8C21EE}" type="presParOf" srcId="{E1767A91-4FDB-475E-8B85-7615ED7F3B00}" destId="{BC70CBBC-E105-4BDC-9E2C-575D8341F0DE}" srcOrd="2" destOrd="0" presId="urn:microsoft.com/office/officeart/2005/8/layout/orgChart1"/>
    <dgm:cxn modelId="{AA7A1929-D5D6-4603-8C9D-83CD8B57445F}" type="presParOf" srcId="{790C6ABE-E298-46E7-9578-16E1BBAE9893}" destId="{80DBE0DC-595D-4F9D-9486-CBB7FAA0398B}" srcOrd="4" destOrd="0" presId="urn:microsoft.com/office/officeart/2005/8/layout/orgChart1"/>
    <dgm:cxn modelId="{1301D0C2-EA1B-4621-950C-B1742A273E12}" type="presParOf" srcId="{790C6ABE-E298-46E7-9578-16E1BBAE9893}" destId="{0FBD2FFA-E4DE-495B-B0DB-6E59FEC2E968}" srcOrd="5" destOrd="0" presId="urn:microsoft.com/office/officeart/2005/8/layout/orgChart1"/>
    <dgm:cxn modelId="{4D96D10C-2175-4CE3-B65F-E3DD1AE15ED9}" type="presParOf" srcId="{0FBD2FFA-E4DE-495B-B0DB-6E59FEC2E968}" destId="{822F9FF2-EEA3-49D3-BB05-EFA181948B43}" srcOrd="0" destOrd="0" presId="urn:microsoft.com/office/officeart/2005/8/layout/orgChart1"/>
    <dgm:cxn modelId="{E2D008EF-05C2-4B6E-9F6B-E6DE339F1056}" type="presParOf" srcId="{822F9FF2-EEA3-49D3-BB05-EFA181948B43}" destId="{4BB85B14-B62A-44B9-8967-2C1AEFEC9108}" srcOrd="0" destOrd="0" presId="urn:microsoft.com/office/officeart/2005/8/layout/orgChart1"/>
    <dgm:cxn modelId="{938C78EA-D678-445E-B54E-DAF58456CB2B}" type="presParOf" srcId="{822F9FF2-EEA3-49D3-BB05-EFA181948B43}" destId="{02CC2887-3393-4A93-9A12-3E95142AA941}" srcOrd="1" destOrd="0" presId="urn:microsoft.com/office/officeart/2005/8/layout/orgChart1"/>
    <dgm:cxn modelId="{E268E2F0-1FC4-4994-8DC7-99C187CB7DA3}" type="presParOf" srcId="{0FBD2FFA-E4DE-495B-B0DB-6E59FEC2E968}" destId="{5489B6AF-2BF8-41E5-831D-56169521D2F6}" srcOrd="1" destOrd="0" presId="urn:microsoft.com/office/officeart/2005/8/layout/orgChart1"/>
    <dgm:cxn modelId="{3FF8324C-529A-4898-90E5-A367E95C1187}" type="presParOf" srcId="{0FBD2FFA-E4DE-495B-B0DB-6E59FEC2E968}" destId="{09CE21DB-3E90-478B-B00B-989A773A52FC}" srcOrd="2" destOrd="0" presId="urn:microsoft.com/office/officeart/2005/8/layout/orgChart1"/>
    <dgm:cxn modelId="{C1968736-2ED8-4847-A4E7-609201AD0950}" type="presParOf" srcId="{790C6ABE-E298-46E7-9578-16E1BBAE9893}" destId="{F43243CD-5446-4314-A255-13B9E1BDC86A}" srcOrd="6" destOrd="0" presId="urn:microsoft.com/office/officeart/2005/8/layout/orgChart1"/>
    <dgm:cxn modelId="{1DD870E4-66E8-4B53-AFDF-3A7E407F8E5A}" type="presParOf" srcId="{790C6ABE-E298-46E7-9578-16E1BBAE9893}" destId="{B8D709BA-19F5-425B-8D49-F5D6DA002669}" srcOrd="7" destOrd="0" presId="urn:microsoft.com/office/officeart/2005/8/layout/orgChart1"/>
    <dgm:cxn modelId="{04631FDD-39EE-45AD-A88B-4C9E80096997}" type="presParOf" srcId="{B8D709BA-19F5-425B-8D49-F5D6DA002669}" destId="{0DE35993-D4D5-43A3-BDD7-6CF8830399A9}" srcOrd="0" destOrd="0" presId="urn:microsoft.com/office/officeart/2005/8/layout/orgChart1"/>
    <dgm:cxn modelId="{929E0354-3547-4A51-971D-98FB99703EDC}" type="presParOf" srcId="{0DE35993-D4D5-43A3-BDD7-6CF8830399A9}" destId="{284B0DB0-5FFF-4237-9700-C48B03BCAD74}" srcOrd="0" destOrd="0" presId="urn:microsoft.com/office/officeart/2005/8/layout/orgChart1"/>
    <dgm:cxn modelId="{1CAB72F3-61E2-4AD3-B2EB-4E1FB6C09220}" type="presParOf" srcId="{0DE35993-D4D5-43A3-BDD7-6CF8830399A9}" destId="{2281CFFC-BBE7-40DF-A577-3D5119314A21}" srcOrd="1" destOrd="0" presId="urn:microsoft.com/office/officeart/2005/8/layout/orgChart1"/>
    <dgm:cxn modelId="{ED3C14BC-ED2D-4268-8719-5D78B4E30519}" type="presParOf" srcId="{B8D709BA-19F5-425B-8D49-F5D6DA002669}" destId="{D0263E3E-BF6E-4380-AFE1-8F28129AA02F}" srcOrd="1" destOrd="0" presId="urn:microsoft.com/office/officeart/2005/8/layout/orgChart1"/>
    <dgm:cxn modelId="{C172EF5A-6364-42ED-B5E3-9D108C8B592E}" type="presParOf" srcId="{B8D709BA-19F5-425B-8D49-F5D6DA002669}" destId="{70B18C74-C772-4BEC-81DC-06DF1717D265}" srcOrd="2" destOrd="0" presId="urn:microsoft.com/office/officeart/2005/8/layout/orgChart1"/>
    <dgm:cxn modelId="{826B4E41-1FC1-44C6-85C3-052ECF7BF158}" type="presParOf" srcId="{F57F47C8-9548-419E-ACD2-E166FB0664B7}" destId="{E10B6D3A-A745-43E9-B013-C54F01CF643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243CD-5446-4314-A255-13B9E1BDC86A}">
      <dsp:nvSpPr>
        <dsp:cNvPr id="0" name=""/>
        <dsp:cNvSpPr/>
      </dsp:nvSpPr>
      <dsp:spPr>
        <a:xfrm>
          <a:off x="4155923" y="1183513"/>
          <a:ext cx="2947978" cy="283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454"/>
              </a:lnTo>
              <a:lnTo>
                <a:pt x="2947978" y="97454"/>
              </a:lnTo>
              <a:lnTo>
                <a:pt x="2947978" y="28389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BE0DC-595D-4F9D-9486-CBB7FAA0398B}">
      <dsp:nvSpPr>
        <dsp:cNvPr id="0" name=""/>
        <dsp:cNvSpPr/>
      </dsp:nvSpPr>
      <dsp:spPr>
        <a:xfrm>
          <a:off x="4155923" y="1183513"/>
          <a:ext cx="1033122" cy="798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805"/>
              </a:lnTo>
              <a:lnTo>
                <a:pt x="1033122" y="611805"/>
              </a:lnTo>
              <a:lnTo>
                <a:pt x="1033122" y="79824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34D98-9479-461A-A396-5CE1977733A4}">
      <dsp:nvSpPr>
        <dsp:cNvPr id="0" name=""/>
        <dsp:cNvSpPr/>
      </dsp:nvSpPr>
      <dsp:spPr>
        <a:xfrm>
          <a:off x="3040554" y="1183513"/>
          <a:ext cx="1115368" cy="798244"/>
        </a:xfrm>
        <a:custGeom>
          <a:avLst/>
          <a:gdLst/>
          <a:ahLst/>
          <a:cxnLst/>
          <a:rect l="0" t="0" r="0" b="0"/>
          <a:pathLst>
            <a:path>
              <a:moveTo>
                <a:pt x="1115368" y="0"/>
              </a:moveTo>
              <a:lnTo>
                <a:pt x="1115368" y="611805"/>
              </a:lnTo>
              <a:lnTo>
                <a:pt x="0" y="611805"/>
              </a:lnTo>
              <a:lnTo>
                <a:pt x="0" y="79824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F8651-0636-4BDD-AB6F-2F4DF9709E93}">
      <dsp:nvSpPr>
        <dsp:cNvPr id="0" name=""/>
        <dsp:cNvSpPr/>
      </dsp:nvSpPr>
      <dsp:spPr>
        <a:xfrm>
          <a:off x="1118240" y="1183513"/>
          <a:ext cx="3037682" cy="277457"/>
        </a:xfrm>
        <a:custGeom>
          <a:avLst/>
          <a:gdLst/>
          <a:ahLst/>
          <a:cxnLst/>
          <a:rect l="0" t="0" r="0" b="0"/>
          <a:pathLst>
            <a:path>
              <a:moveTo>
                <a:pt x="3037682" y="0"/>
              </a:moveTo>
              <a:lnTo>
                <a:pt x="3037682" y="91017"/>
              </a:lnTo>
              <a:lnTo>
                <a:pt x="0" y="91017"/>
              </a:lnTo>
              <a:lnTo>
                <a:pt x="0" y="27745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74DE7-DD7A-49CF-9DA4-238005DB5615}">
      <dsp:nvSpPr>
        <dsp:cNvPr id="0" name=""/>
        <dsp:cNvSpPr/>
      </dsp:nvSpPr>
      <dsp:spPr>
        <a:xfrm>
          <a:off x="1234481" y="266329"/>
          <a:ext cx="5842883" cy="9171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Основания для пересмотра тарифов или долгосрочных параметров (при наличии заявления организации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34481" y="266329"/>
        <a:ext cx="5842883" cy="917183"/>
      </dsp:txXfrm>
    </dsp:sp>
    <dsp:sp modelId="{86AC1F6D-63DB-49F5-8120-02DA4C40D744}">
      <dsp:nvSpPr>
        <dsp:cNvPr id="0" name=""/>
        <dsp:cNvSpPr/>
      </dsp:nvSpPr>
      <dsp:spPr>
        <a:xfrm>
          <a:off x="230434" y="1460970"/>
          <a:ext cx="1775612" cy="8878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 суда, федерального или регионального органа регулирования тарифов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0434" y="1460970"/>
        <a:ext cx="1775612" cy="887806"/>
      </dsp:txXfrm>
    </dsp:sp>
    <dsp:sp modelId="{A494F308-8F5A-4714-BF8B-83878E0574B7}">
      <dsp:nvSpPr>
        <dsp:cNvPr id="0" name=""/>
        <dsp:cNvSpPr/>
      </dsp:nvSpPr>
      <dsp:spPr>
        <a:xfrm>
          <a:off x="2152748" y="1981757"/>
          <a:ext cx="1775612" cy="8878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Изменение состава имущества</a:t>
          </a:r>
          <a:endParaRPr lang="ru-RU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52748" y="1981757"/>
        <a:ext cx="1775612" cy="887806"/>
      </dsp:txXfrm>
    </dsp:sp>
    <dsp:sp modelId="{4BB85B14-B62A-44B9-8967-2C1AEFEC9108}">
      <dsp:nvSpPr>
        <dsp:cNvPr id="0" name=""/>
        <dsp:cNvSpPr/>
      </dsp:nvSpPr>
      <dsp:spPr>
        <a:xfrm>
          <a:off x="4301239" y="1981757"/>
          <a:ext cx="1775612" cy="8878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Изменение зоны деятельности ЕТО или утрата статуса ЕТО</a:t>
          </a:r>
          <a:endParaRPr lang="ru-RU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01239" y="1981757"/>
        <a:ext cx="1775612" cy="887806"/>
      </dsp:txXfrm>
    </dsp:sp>
    <dsp:sp modelId="{284B0DB0-5FFF-4237-9700-C48B03BCAD74}">
      <dsp:nvSpPr>
        <dsp:cNvPr id="0" name=""/>
        <dsp:cNvSpPr/>
      </dsp:nvSpPr>
      <dsp:spPr>
        <a:xfrm>
          <a:off x="6216095" y="1467407"/>
          <a:ext cx="1775612" cy="8878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Освобождение или возложение обязанности по уплате НДС, изменение ставки налога</a:t>
          </a:r>
          <a:endParaRPr lang="ru-RU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16095" y="1467407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EC45C-2A05-4475-9142-3683BA0CF512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2339"/>
            <a:ext cx="5438775" cy="38884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9907"/>
            <a:ext cx="2946400" cy="4943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9907"/>
            <a:ext cx="2946400" cy="4943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E506A-5561-480F-B639-2C9AD34C0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14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44FC-9E1B-4521-9D6A-1E234CF8A582}" type="datetime1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F850-0301-40F8-BE73-2F4D13D286F5}" type="datetime1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2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92A3-3F29-4E94-AB7E-5916AB3EF972}" type="datetime1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81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1BD4-0273-4E9D-B126-254C1220F4B9}" type="datetime1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72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2F95-9D3E-441D-9B5A-E6A5D3CADE22}" type="datetime1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29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A93E-6801-4325-AAC6-02AF371A1924}" type="datetime1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1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FA28-0043-43A1-8564-DDD7A958FC32}" type="datetime1">
              <a:rPr lang="ru-RU" smtClean="0"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00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D7B-9F34-420C-8694-1B6FC813A4D4}" type="datetime1">
              <a:rPr lang="ru-RU" smtClean="0"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CDB5-69FE-4F05-8951-0BA83548E289}" type="datetime1">
              <a:rPr lang="ru-RU" smtClean="0"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21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761C-9200-4DEE-8A62-0C51CF9B31EA}" type="datetime1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0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6A3-687B-4551-AE1E-FFA80C6007DA}" type="datetime1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09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EAF4-EEC7-4C1B-B8CE-1E0160E92FAC}" type="datetime1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7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3744416" cy="64807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Тема выступления:</a:t>
            </a: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587727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спикер – Троян Григорий Вячеславович,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заместитель руководителя РСТ Кировской области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672" y="3212976"/>
            <a:ext cx="66247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И</a:t>
            </a:r>
            <a:r>
              <a:rPr lang="ru-RU" sz="3200" b="1" dirty="0" smtClean="0"/>
              <a:t>зменения </a:t>
            </a:r>
            <a:r>
              <a:rPr lang="ru-RU" sz="3200" b="1" dirty="0"/>
              <a:t>действующего законодательства в сфере регулирования тарифов. </a:t>
            </a:r>
            <a:r>
              <a:rPr lang="ru-RU" sz="3200" b="1" dirty="0" smtClean="0"/>
              <a:t>Критерии сетевых организаций.</a:t>
            </a:r>
            <a:endParaRPr lang="ru-RU" sz="3200" dirty="0"/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Вопросы энергосбережения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36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403955D-6D7B-4094-8CCE-132931A8DC5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i="1" dirty="0" smtClean="0"/>
              <a:t>Органам </a:t>
            </a:r>
            <a:r>
              <a:rPr lang="ru-RU" i="1" dirty="0"/>
              <a:t>исполнительной власти субъектов Российской Федерации в области регулирования тарифов </a:t>
            </a:r>
            <a:r>
              <a:rPr lang="ru-RU" i="1" dirty="0">
                <a:solidFill>
                  <a:srgbClr val="FF0000"/>
                </a:solidFill>
              </a:rPr>
              <a:t>до 1 марта 2023 г.</a:t>
            </a:r>
            <a:r>
              <a:rPr lang="ru-RU" i="1" dirty="0"/>
              <a:t> представить в Федеральную антимонопольную службу информацию о результатах применения </a:t>
            </a:r>
            <a:r>
              <a:rPr lang="ru-RU" i="1" dirty="0" smtClean="0"/>
              <a:t>Критериев</a:t>
            </a:r>
            <a:endParaRPr lang="ru-RU" i="1" dirty="0"/>
          </a:p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ФАС России </a:t>
            </a:r>
            <a:r>
              <a:rPr lang="ru-RU" i="1" dirty="0" smtClean="0">
                <a:solidFill>
                  <a:srgbClr val="FF0000"/>
                </a:solidFill>
              </a:rPr>
              <a:t>до </a:t>
            </a:r>
            <a:r>
              <a:rPr lang="ru-RU" i="1" dirty="0">
                <a:solidFill>
                  <a:srgbClr val="FF0000"/>
                </a:solidFill>
              </a:rPr>
              <a:t>1 июня 2023 г. </a:t>
            </a:r>
            <a:r>
              <a:rPr lang="ru-RU" i="1" dirty="0"/>
              <a:t>представить в </a:t>
            </a:r>
            <a:r>
              <a:rPr lang="ru-RU" i="1" dirty="0" smtClean="0"/>
              <a:t>Минстрой и ЖКХ России, Минэнерго России, </a:t>
            </a:r>
            <a:r>
              <a:rPr lang="ru-RU" i="1" dirty="0"/>
              <a:t>Федеральную службу по экологическому, технологическому и атомному надзору анализ результатов применения и при необходимости предложения о корректировке критериев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b="1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9FBA998-08EA-40F2-A02A-6E634C17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98A82FEC-FA98-4444-8AB2-A15580C7B8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Критерии сетевых организаций </a:t>
            </a:r>
            <a:br>
              <a:rPr lang="ru-RU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ПП РФ от 25.11.2021 №2033 (ТС) и от 23.11.2021 №2009 (ВС и ВО)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8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403955D-6D7B-4094-8CCE-132931A8DC5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9FBA998-08EA-40F2-A02A-6E634C17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98A82FEC-FA98-4444-8AB2-A15580C7B8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Алгоритм действий по реализации</a:t>
            </a:r>
            <a:br>
              <a:rPr lang="ru-RU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ПП РФ от 25.11.2021 №2033 (ТС) и от 23.11.2021 №2009 (ВС и ВО)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7110" y="1760061"/>
          <a:ext cx="7129780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960"/>
                <a:gridCol w="2432050"/>
                <a:gridCol w="1105535"/>
                <a:gridCol w="1474470"/>
                <a:gridCol w="167576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Мероприятие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Срок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Ожидаемый результат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Ответственное лицо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Проведение оценки соответствия сетевых организаций (СО) установленным Критериям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25.04.2022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Перечень организаций, не соответствующих Критериям.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РСТ КО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 итогам оценки: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уведомление СО, соответствующих Критериям, о необходимости предоставления в составе тарифной заявки документов, подтверждающих их соответствие Критериям;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уведомление СО, не соответствующих Критериям, о прекращении с 01.09.2022 г. действия установленного для них тарифов;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направление органам местного самоуправления, ЕТО, ГО, СО информации об организациях, не соответствующих Критериям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29.04.2022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Нивелирование рисков, связанных с безопасной эксплуатацией сетей и надежностью ресурсоснабжения потребителей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РСТ КО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715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403955D-6D7B-4094-8CCE-132931A8DC5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9FBA998-08EA-40F2-A02A-6E634C17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98A82FEC-FA98-4444-8AB2-A15580C7B8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Алгоритм действий по реализации</a:t>
            </a:r>
            <a:br>
              <a:rPr lang="ru-RU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ПП РФ от 25.11.2021 №2033 (ТС) и от 23.11.2021 №2009 (ВС и ВО)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04413" y="1600042"/>
          <a:ext cx="6535174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102"/>
                <a:gridCol w="2229223"/>
                <a:gridCol w="1013336"/>
                <a:gridCol w="1351503"/>
                <a:gridCol w="1536010"/>
              </a:tblGrid>
              <a:tr h="2514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3. 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Проведение мероприятий по передаче прав владения (пользования) сетями владельцами таких сетей, которые не соответствуют Критериям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 1 июня 2022 г.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Передача прав владения (пользования) сетями владельцами таких сетей, не соответствующими Критериям, с целью нивелирования рисков, связанных с безопасной эксплуатацией сетей и надежностью ресурсоснабжения потребителей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Органы местного самоуправления 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61" marR="62861" marT="0" marB="0"/>
                </a:tc>
              </a:tr>
              <a:tr h="2011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3.1.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Направление владельцам сетей, не соответствующим Критериям, одного из следующих уведомлений: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 с предложением о безвозмездной передаче в муниципальную собственность принадлежащих им на праве собственности сетей,;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 о расторжении договора аренды в отношении государственных или муниципальных объектов сетевого хозяйства.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 1 июня 2022 г.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Своевременное уведомление владельцев сетей для принятия соответствующих мер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Органы местного самоуправления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61" marR="628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46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403955D-6D7B-4094-8CCE-132931A8DC5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9FBA998-08EA-40F2-A02A-6E634C17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98A82FEC-FA98-4444-8AB2-A15580C7B8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Алгоритм действий по реализации</a:t>
            </a:r>
            <a:br>
              <a:rPr lang="ru-RU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ПП РФ от 25.11.2021 №2033 (ТС) и от 23.11.2021 №2009 (ВС и ВО)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9763" y="1600200"/>
          <a:ext cx="6084473" cy="4525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164"/>
                <a:gridCol w="2075483"/>
                <a:gridCol w="943451"/>
                <a:gridCol w="1258296"/>
                <a:gridCol w="1430079"/>
              </a:tblGrid>
              <a:tr h="2184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3.2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Анализ информации, полученной от владельцев сетей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 10 июня 2022 г.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Определение потенциально возможных к приобретению в муниципальную собственность объектов сетевого хозяйства, владельцы которых сообщили о готовности передать их в муниципальную собственность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Органы местного самоуправления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2341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3.3.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Организация площадки для обмена предложениями по отчуждению объектов сетевого хозяйства владельцами сетей, не соответствующими Критериям (заключение договоров купли-продажи объектов сетевого хозяйства, передача таких объектов в аренду владельцам сетей, соответствующим Критериям)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 1 июня 2022 г.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Обеспечение возможности выбора владельцами таких сетей, не соответствующими Критериям, наиболее оптимального или приемлемого для них варианта передачи прав  владения (пользования) сетями 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Органы местного самоуправления,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владельцы сетей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46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9FBA998-08EA-40F2-A02A-6E634C17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98A82FEC-FA98-4444-8AB2-A15580C7B8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Алгоритм действий по реализации</a:t>
            </a:r>
            <a:br>
              <a:rPr lang="ru-RU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ПП РФ от 25.11.2021 №2033 (ТС) и от 23.11.2021 №2009 (ВС и ВО)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43006" y="1577182"/>
          <a:ext cx="7057988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510"/>
                <a:gridCol w="2407561"/>
                <a:gridCol w="1094403"/>
                <a:gridCol w="1459623"/>
                <a:gridCol w="1658891"/>
              </a:tblGrid>
              <a:tr h="2172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3.4.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Заключение органами местного самоуправления, владельцами сетей, соответствующими Критериям, а также владельцами сетей, не соответствующими Критериям, соглашений о намерениях по реализации с 1 сентября 2022 г. мероприятий, направленных на отчуждение объектов сетевого хозяйства владельцами сетей, не соответствующими Критериям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1 июня 2022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Нивелирование рисков, связанных с безопасной эксплуатацией сетей и надежностью ресурсоснабжения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потребителей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Органы местного самоуправления,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владельцы сетей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889" marR="67889" marT="0" marB="0"/>
                </a:tc>
              </a:tr>
              <a:tr h="2353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Разработка и утверждение планов мероприятий по обеспечению эксплуатации и поддержания технического состояния существующих сетей, а также определение источника возмещения расходов на содержание сетей единых теплоснабжающих организаций, гарантирующих организаций в случае эксплуатации такими организациями указанных сетей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Утверждение планов мероприятий до 1 июля 2022 г., со сроком их реализации до 31 августа 2022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Утверждение планов с определением ответственных лиц, которые будут осуществлять координацию действий по реализации указанных планов.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Министерство строительства, энергетики и жилищно – коммунального хозяйства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Кировской области,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органы местного самоуправления,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единые теплоснабжающие организации, гарантирующие организации.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889" marR="678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92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6C5A21-7CAD-4A75-9A0A-35690C8AD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Изменения в Правила регулирования тарифов в сфере теплоснабжения </a:t>
            </a:r>
            <a:br>
              <a:rPr lang="ru-RU" sz="2800" dirty="0" smtClean="0"/>
            </a:br>
            <a:r>
              <a:rPr lang="ru-RU" sz="2800" dirty="0" smtClean="0"/>
              <a:t>(ПП РФ от 22.10.2012 №1075)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E85DB7D-3AA8-4F29-8E41-764EAB245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6700" b="1" dirty="0" smtClean="0">
                <a:solidFill>
                  <a:srgbClr val="FF0000"/>
                </a:solidFill>
              </a:rPr>
              <a:t>ПП РФ от 31.12.2021 № 2602 </a:t>
            </a:r>
            <a:endParaRPr lang="ru-RU" sz="6700" b="1" dirty="0">
              <a:solidFill>
                <a:srgbClr val="FF0000"/>
              </a:solidFill>
            </a:endParaRPr>
          </a:p>
          <a:p>
            <a:pPr marL="742950" indent="-742950" algn="ctr">
              <a:buAutoNum type="arabicPeriod"/>
            </a:pPr>
            <a:r>
              <a:rPr lang="ru-RU" sz="4400" b="1" dirty="0" smtClean="0"/>
              <a:t>Сокращен перечень оснований для случаев установления тарифов с текущей даты – ряд случаев перенесен </a:t>
            </a:r>
            <a:r>
              <a:rPr lang="ru-RU" sz="4400" b="1" dirty="0" smtClean="0">
                <a:solidFill>
                  <a:srgbClr val="FF0000"/>
                </a:solidFill>
              </a:rPr>
              <a:t>в пункт 51 Основ</a:t>
            </a:r>
            <a:r>
              <a:rPr lang="ru-RU" sz="4400" b="1" dirty="0" smtClean="0"/>
              <a:t> ценообразования (п.7 Правил);</a:t>
            </a:r>
          </a:p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2. Введено ограничение представление дополнительных материалов к предложениям об установлении тарифов –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до 1 декабря </a:t>
            </a:r>
            <a:r>
              <a:rPr lang="ru-RU" sz="4400" b="1" dirty="0" smtClean="0"/>
              <a:t>текущего года, но не позднее </a:t>
            </a:r>
            <a:r>
              <a:rPr lang="ru-RU" sz="4400" b="1" dirty="0" smtClean="0">
                <a:solidFill>
                  <a:srgbClr val="FF0000"/>
                </a:solidFill>
              </a:rPr>
              <a:t>7 дней</a:t>
            </a:r>
            <a:r>
              <a:rPr lang="ru-RU" sz="4400" b="1" dirty="0" smtClean="0"/>
              <a:t> до заседания правления органа регулирования (п. 18 Правил);</a:t>
            </a:r>
          </a:p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3. Предложение в бумажном или электронном виде</a:t>
            </a:r>
            <a:r>
              <a:rPr lang="ru-RU" sz="4400" b="1" dirty="0" smtClean="0">
                <a:solidFill>
                  <a:srgbClr val="FF0000"/>
                </a:solidFill>
              </a:rPr>
              <a:t>?  </a:t>
            </a:r>
            <a:r>
              <a:rPr lang="ru-RU" sz="4400" b="1" dirty="0" smtClean="0"/>
              <a:t>(пункт 16 Правил №1075 и пункт </a:t>
            </a:r>
            <a:r>
              <a:rPr lang="ru-RU" sz="4400" b="1" dirty="0" smtClean="0"/>
              <a:t>16 Правил №406) </a:t>
            </a:r>
            <a:r>
              <a:rPr lang="ru-RU" sz="4400" b="1" i="1" dirty="0" smtClean="0">
                <a:solidFill>
                  <a:srgbClr val="FF0000"/>
                </a:solidFill>
              </a:rPr>
              <a:t>(информационное письмо РСТ КО – до 15.04.2022)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6BC0025-5906-4EF9-9933-CE48CAAE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33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6C5A21-7CAD-4A75-9A0A-35690C8AD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Изменения в Правила регулирования тарифов в сфере теплоснабжения </a:t>
            </a:r>
            <a:br>
              <a:rPr lang="ru-RU" sz="2800" dirty="0" smtClean="0"/>
            </a:br>
            <a:r>
              <a:rPr lang="ru-RU" sz="2800" dirty="0" smtClean="0"/>
              <a:t>(ПП РФ от 22.10.2012 №1075)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E85DB7D-3AA8-4F29-8E41-764EAB245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2535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ПП РФ от 31.12.2021 № 2602 </a:t>
            </a:r>
          </a:p>
          <a:p>
            <a:pPr marL="0" indent="0" algn="ctr">
              <a:buNone/>
            </a:pPr>
            <a:r>
              <a:rPr lang="ru-RU" sz="2400" b="1" dirty="0" smtClean="0"/>
              <a:t>4. Изменения пункта 51 Основ ценообразования</a:t>
            </a:r>
            <a:endParaRPr lang="ru-RU" sz="2400" b="1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6BC0025-5906-4EF9-9933-CE48CAAE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075601"/>
              </p:ext>
            </p:extLst>
          </p:nvPr>
        </p:nvGraphicFramePr>
        <p:xfrm>
          <a:off x="467544" y="2924944"/>
          <a:ext cx="8229600" cy="3561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2504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6C5A21-7CAD-4A75-9A0A-35690C8AD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Изменения в Правила регулирования тарифов в сфере теплоснабжения </a:t>
            </a:r>
            <a:br>
              <a:rPr lang="ru-RU" sz="2800" dirty="0" smtClean="0"/>
            </a:br>
            <a:r>
              <a:rPr lang="ru-RU" sz="2800" dirty="0" smtClean="0"/>
              <a:t>(ПП РФ от 22.10.2012 №1075)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E85DB7D-3AA8-4F29-8E41-764EAB245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2535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ПП РФ от 31.12.2021 № 2602 </a:t>
            </a:r>
          </a:p>
          <a:p>
            <a:pPr marL="0" indent="0" algn="ctr">
              <a:buNone/>
            </a:pPr>
            <a:r>
              <a:rPr lang="ru-RU" sz="2400" b="1" dirty="0"/>
              <a:t>5</a:t>
            </a:r>
            <a:r>
              <a:rPr lang="ru-RU" sz="2400" b="1" dirty="0" smtClean="0"/>
              <a:t>. Расширен перечень оснований для предварительного согласия органа регулирования на изменение долгосрочных параметров регулирования, установленных в качестве условий концессионного соглашения </a:t>
            </a:r>
          </a:p>
          <a:p>
            <a:pPr marL="0" indent="0" algn="ctr">
              <a:buNone/>
            </a:pPr>
            <a:r>
              <a:rPr lang="ru-RU" sz="2400" b="1" dirty="0" smtClean="0"/>
              <a:t>(п. 104 Правил)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!!! Вместе с тем, установление, изменение, корректировка регулируемых тарифов </a:t>
            </a:r>
            <a:r>
              <a:rPr lang="ru-RU" sz="2400" b="1" dirty="0">
                <a:solidFill>
                  <a:srgbClr val="FF0000"/>
                </a:solidFill>
              </a:rPr>
              <a:t>на производимые и реализуемые концессионером товары, оказываемые услуги осуществляются по правилам, действовавшим на момент заключения такого концессионного </a:t>
            </a:r>
            <a:r>
              <a:rPr lang="ru-RU" sz="2400" b="1" dirty="0" smtClean="0">
                <a:solidFill>
                  <a:srgbClr val="FF0000"/>
                </a:solidFill>
              </a:rPr>
              <a:t>соглашения </a:t>
            </a:r>
            <a:r>
              <a:rPr lang="ru-RU" sz="2400" b="1" dirty="0" smtClean="0"/>
              <a:t>(п. 2 статьи 44 Федерального закона «О концессионных соглашениях»)</a:t>
            </a:r>
            <a:endParaRPr lang="ru-RU" sz="2400" b="1" dirty="0"/>
          </a:p>
          <a:p>
            <a:pPr marL="0" indent="0" algn="ctr">
              <a:buNone/>
            </a:pPr>
            <a:endParaRPr lang="ru-RU" sz="2400" b="1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6BC0025-5906-4EF9-9933-CE48CAAE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540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6C5A21-7CAD-4A75-9A0A-35690C8AD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Изменения в Основы ценообразования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(ПП РФ от 22.10.2012 №1075 и ПП РФ от 13.05.2013 № 406)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E85DB7D-3AA8-4F29-8E41-764EAB245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2535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ПП РФ от 04.04.2022 №582</a:t>
            </a:r>
          </a:p>
          <a:p>
            <a:pPr marL="0" indent="0" algn="ctr">
              <a:buNone/>
            </a:pPr>
            <a:r>
              <a:rPr lang="ru-RU" b="1" dirty="0" smtClean="0"/>
              <a:t>При установлении (корректировке) тарифов в 2022 и 2023 годах в случае неисполнения обязательств по созданию и(или) реконструкции, модернизации объекта концессионного соглашения и(или) реализации инвестиционной программы в 2022 год </a:t>
            </a:r>
            <a:r>
              <a:rPr lang="ru-RU" b="1" dirty="0" smtClean="0">
                <a:solidFill>
                  <a:srgbClr val="FF0000"/>
                </a:solidFill>
              </a:rPr>
              <a:t>не применяются </a:t>
            </a:r>
            <a:r>
              <a:rPr lang="ru-RU" b="1" dirty="0" smtClean="0"/>
              <a:t>нормы Основ ценообразования об исключении из НВВ на очередной период регулирования инвестиционных расходов, предусмотренных тарифными решениями на 2022 год</a:t>
            </a:r>
            <a:endParaRPr lang="ru-RU" b="1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6BC0025-5906-4EF9-9933-CE48CAAE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473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3568" y="2852936"/>
            <a:ext cx="8064896" cy="3600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осуществляющие регулируемые виды деятельности, обязаны разрабатывать и реализовывать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области энергосбережения и повышения энергетической эффективности (ст. 25 Федеральный закон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23.11.2009 № 261-ФЗ)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Регулирующие органы на основании заявлений организаций, осуществляющих регулируемые виды деятельности устанавливают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программам в области энергосбережения и повышения энергетической эффективности (постановление Правительства Российской Федерации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15.05.2010 № 340)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производственных и инвестиционных программ организаций, осуществляющих регулируемые виды деятельности, должно осуществляться с учетом программ в области энергосбережения и повышения энергетической эффективности таких организаций!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1628773"/>
            <a:ext cx="806489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Требования к программам энергосбережения и 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повышения энергетической эффективности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082AD34-FA16-4262-9ADF-266F1CB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61F72C-F11E-4511-94C5-9B999D904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3813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Изменения в законодательстве </a:t>
            </a:r>
            <a:br>
              <a:rPr lang="ru-RU" sz="3200" b="1" dirty="0" smtClean="0"/>
            </a:br>
            <a:r>
              <a:rPr lang="ru-RU" sz="3200" b="1" dirty="0" smtClean="0"/>
              <a:t>о регулировании тарифов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2062C10-5E42-4A90-9E32-D8E9011BF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72816"/>
            <a:ext cx="8147248" cy="435334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/>
              <a:t>Утверждены критерии </a:t>
            </a:r>
            <a:r>
              <a:rPr lang="ru-RU" sz="2800" dirty="0" smtClean="0"/>
              <a:t>сетевых организаций в сфере тепло-, водоснабжения и водоотведения;</a:t>
            </a:r>
            <a:endParaRPr lang="ru-RU" sz="2800" dirty="0"/>
          </a:p>
          <a:p>
            <a:r>
              <a:rPr lang="ru-RU" sz="2800" dirty="0" smtClean="0"/>
              <a:t>Утверждены Правила подключения </a:t>
            </a:r>
            <a:r>
              <a:rPr lang="ru-RU" sz="2800" dirty="0"/>
              <a:t>(технологического присоединения) к системам </a:t>
            </a:r>
            <a:r>
              <a:rPr lang="ru-RU" sz="2800" dirty="0" smtClean="0"/>
              <a:t>теплоснабжения;</a:t>
            </a:r>
          </a:p>
          <a:p>
            <a:r>
              <a:rPr lang="ru-RU" sz="2800" dirty="0" smtClean="0"/>
              <a:t>Внесены изменения в Основы ценообразования и Правила регулирования тарифов в сфере теплоснабжения;</a:t>
            </a:r>
          </a:p>
          <a:p>
            <a:pPr marL="0" indent="0">
              <a:buNone/>
            </a:pPr>
            <a:endParaRPr lang="ru-RU" sz="2800" dirty="0"/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CAA1400-B4B3-4BF9-9AAA-11A50036E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669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5"/>
            <a:ext cx="7772400" cy="360040"/>
          </a:xfrm>
        </p:spPr>
        <p:txBody>
          <a:bodyPr>
            <a:noAutofit/>
          </a:bodyPr>
          <a:lstStyle/>
          <a:p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Действующие решения РСТ Кировской области в сфере энергосбережения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510483"/>
              </p:ext>
            </p:extLst>
          </p:nvPr>
        </p:nvGraphicFramePr>
        <p:xfrm>
          <a:off x="143508" y="2060848"/>
          <a:ext cx="8856984" cy="4359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4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175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875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Номер решения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решения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51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правления РСТ Кировской области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07.05.2010 № 16/7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"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требованиях к программам в области энергосбережения и повышения энергетической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эффективности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Установлены: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Целевые показатели в области энергосбережения и повышения энергетической эффективности.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Перечень обязательных мероприятий по энергосбережению и повышению энергетической эффективности и сроки их проведения.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Показатели энергетической эффективности объектов, создание или модернизация которых планируется производственными или инвестиционными программами организаций.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873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правления РСТ Кировской области от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11.04.2017 №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13/6-пр-2017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 утверждении форм отчетов в области энергосбережения и повышения энергетической эффективности организаций, осуществляющих регулируемые виды деятельности</a:t>
                      </a: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». </a:t>
                      </a:r>
                      <a:endParaRPr lang="ru-RU" sz="1600" kern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1. Утверждены</a:t>
                      </a:r>
                      <a:r>
                        <a:rPr lang="ru-RU" sz="1100" baseline="0" dirty="0">
                          <a:latin typeface="Times New Roman" pitchFamily="18" charset="0"/>
                          <a:cs typeface="Times New Roman" pitchFamily="18" charset="0"/>
                        </a:rPr>
                        <a:t> формы: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Перечень мероприятий по энергосбережению и повышению энергетической эффективности на соответствующий год;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Отчет о реализации мероприятий в сфере энергосбережения и повышения энергетической эффективности за соответствующий год.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Утвержден срок предоставления форм- </a:t>
                      </a:r>
                      <a:r>
                        <a:rPr lang="ru-RU" sz="1100" b="0" i="0" u="none" strike="noStrike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позднее 1 февраля.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51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 правления РСТ Кировской области  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30.03.2021 № 10/2 -пр-2021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(редакция от 31.03.2022)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Установлены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:</a:t>
                      </a:r>
                    </a:p>
                    <a:p>
                      <a:pPr algn="just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Приложение №1 -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Установлены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тре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бования к программам в области энергосбережения и повышения энергетической эффективности на 2021-2023 годы.</a:t>
                      </a:r>
                    </a:p>
                    <a:p>
                      <a:pPr algn="just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2.Приложение №2 – Перечень обязательных мероприятий по энергосбережению и повышению энергетической эффективности, подлежащих включению в программы, и сроки их проведения.</a:t>
                      </a:r>
                    </a:p>
                    <a:p>
                      <a:pPr algn="just"/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247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77281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Динамика утверждения (наличия) программ в области энергосбережения и повышения энергетической эффективности регулируемыми организациями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358930"/>
              </p:ext>
            </p:extLst>
          </p:nvPr>
        </p:nvGraphicFramePr>
        <p:xfrm>
          <a:off x="539551" y="2636912"/>
          <a:ext cx="7848874" cy="3339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47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85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85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85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85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77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8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Организации, осуществляющие регулируемые виды деятельности, для которых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установлены требования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программам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энергосбережения и повышения энергетической эффективности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0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Абсолютное отклонение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49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Относительное отклонение (%)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-8,1%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-1,3%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17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Организации, осуществляющие регулируемые виды деятельности,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представившие требования к программам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Абсолютное отклонение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68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Относительное отклонение (%)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-73,1%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-11,1%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-9,1%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AD03892-B3DB-45F9-9249-FA6918E4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109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1630827"/>
            <a:ext cx="8568952" cy="35801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  <a:t>Характерные отклонения от требований нормативных актов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6085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пояснительной записки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Программе (пункт 2.1 Приказа Минэнерго России от 30.06.2014 № 398).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Программа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энергосберегающие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и затраты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их проведение, при  этом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показатели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показатели  энергетической эффективности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Программа содержит только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показатели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энергетической эффективности, при  этом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энергосберегающие мероприятия и затраты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их проведение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Запанированные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не приводят к экономии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энергетических ресурсов.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Программа и отчет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содержит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целевого показателя по наличию осветительных устройств с использованием светодиодов, утвержденного Постановлением Правительства Российской Федерации от 27.09.2016 № 971. Уровень 2020 года –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75 % общего объема используемых осветительных устройств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(Планируется запрос в РСО о фактической доле!)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энергосбережения разрабатывается на срок менее чем на 3 года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(программа энергосбережения разрабатывается на срок не менее чем 3 года, при наличии ИПР на срок ее действия в соответствии с пунктом 16 Постановление Правительства РФ от 15.05.2010 № 340).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328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1630827"/>
            <a:ext cx="8568952" cy="35801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  <a:t>Характерные отклонения от требований нормативных актов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784976" cy="46805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Ежегодные отчеты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фактическом исполнении установленных требований к Программам и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установлению требований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Программам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РСТ Кировской области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срока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соответствии с пунктом 14 постановления Правительства РФ от 15.05.2010 № 340 срок представления -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 февраля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года, в котором требования к программе должны быть установлены (скорректированы).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Отчеты о фактическом исполнении предусматривает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отчетные формы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Минэнерго России от 30.06.2014 № 398):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Приложение № 4 «Сводная форма мониторинга реализации программы»;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Приложение № 5 «Отчет о достижении целевых показателей»;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Приложение № 6 «Отчет реализации мероприятий»                     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фактическом исполнении установленных требований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содержат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данных, позволяющих идентифицировать предоставленный отчет: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Наименование и ИНН регулируемой организации;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Данные для обратной связи (исполнитель, контактный телефон, адрес электронной почты);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Подпись руководителя регулируемой организации.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Подпись руководителя регулируемой организации.</a:t>
            </a:r>
          </a:p>
          <a:p>
            <a:pPr algn="just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732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1630827"/>
            <a:ext cx="8568952" cy="35801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  <a:t>Характерные отклонения от требований нормативных актов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784976" cy="46805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Программа энергосбережения разрабатывается на срок менее чем на 3 года, при наличии ИПР – на срок действия ИПР. 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Новая </a:t>
            </a:r>
            <a:r>
              <a:rPr lang="ru-RU" sz="1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энергосбережения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предложения об установлении требований должны представляться в регулирующий орган в году, в котором предыдущая программа завершается!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5028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643109"/>
            <a:ext cx="9144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Ответственность регулируемых организаций за нарушение законодательства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 области энергосбережения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492896"/>
            <a:ext cx="8496944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Отсутствие программ в области энергосбережения и повышения энергетической эффективности организаций с участием государства и муниципального образования, организаций, осуществляющих регулируемые виды деятельности 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Статья 48 Федерального закона № 261-ФЗ, часть 10 статьи 9.16 КоАП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447764" y="3445767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3704472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27684" y="3766898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Должностные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30-50 тыс. руб.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2492896"/>
            <a:ext cx="7848872" cy="9361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660232" y="3458210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60132" y="3716915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940152" y="3779341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Юридические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50-100 тыс. руб.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19572" y="4733588"/>
            <a:ext cx="7848872" cy="7920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519772" y="5569985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619672" y="5824928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799692" y="5887354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Должностные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3-5 тыс. руб.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6732240" y="5578666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832140" y="5837371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012160" y="5899797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Юридические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50-100 тыс. руб.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71600" y="4752146"/>
            <a:ext cx="7344816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Непредставление о</a:t>
            </a:r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тчета о реализации мероприятий в сфере энергосбережения и повышения энергетической эффективности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Решение правления РСТ Кировской области от 15.03.2013 N 8/1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часть 1 статьи 19.7.1 КоАП</a:t>
            </a:r>
          </a:p>
          <a:p>
            <a:endParaRPr lang="ru-RU" sz="140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F22DCA6-999A-432B-96BB-4EED77E29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50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E925E5F-87FA-4738-822D-A0669509129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pPr marL="0" indent="0" algn="ctr">
              <a:buNone/>
            </a:pPr>
            <a:r>
              <a:rPr lang="ru-RU" sz="3100" b="1" dirty="0" smtClean="0"/>
              <a:t>1) </a:t>
            </a:r>
            <a:r>
              <a:rPr lang="ru-RU" sz="3000" b="1" dirty="0"/>
              <a:t>владение на праве собственности или ином законном </a:t>
            </a:r>
            <a:r>
              <a:rPr lang="ru-RU" sz="3000" b="1" dirty="0" smtClean="0"/>
              <a:t>основании на срок более 12 месяцев сетями с </a:t>
            </a:r>
            <a:r>
              <a:rPr lang="ru-RU" sz="3000" b="1" dirty="0" smtClean="0">
                <a:solidFill>
                  <a:srgbClr val="FF0000"/>
                </a:solidFill>
              </a:rPr>
              <a:t>неразрывной</a:t>
            </a:r>
            <a:r>
              <a:rPr lang="ru-RU" sz="3000" b="1" dirty="0" smtClean="0"/>
              <a:t> протяженностью участков </a:t>
            </a:r>
            <a:r>
              <a:rPr lang="ru-RU" sz="3000" b="1" dirty="0" smtClean="0">
                <a:solidFill>
                  <a:srgbClr val="FF0000"/>
                </a:solidFill>
              </a:rPr>
              <a:t>в</a:t>
            </a:r>
            <a:r>
              <a:rPr lang="ru-RU" sz="3000" b="1" dirty="0" smtClean="0"/>
              <a:t> </a:t>
            </a:r>
            <a:r>
              <a:rPr lang="ru-RU" sz="3000" b="1" dirty="0" smtClean="0">
                <a:solidFill>
                  <a:srgbClr val="FF0000"/>
                </a:solidFill>
              </a:rPr>
              <a:t>пределах одной системы </a:t>
            </a:r>
            <a:r>
              <a:rPr lang="ru-RU" sz="3000" b="1" dirty="0" smtClean="0"/>
              <a:t>тепло-, водоснабжения или водоотведения :</a:t>
            </a:r>
            <a:endParaRPr lang="ru-RU" sz="3000" b="1" dirty="0"/>
          </a:p>
          <a:p>
            <a:pPr marL="0" indent="0" algn="ctr">
              <a:buNone/>
            </a:pPr>
            <a:r>
              <a:rPr lang="ru-RU" sz="3000" b="1" dirty="0"/>
              <a:t>а) </a:t>
            </a:r>
            <a:r>
              <a:rPr lang="ru-RU" sz="3000" b="1" dirty="0" smtClean="0"/>
              <a:t>для поселений</a:t>
            </a:r>
            <a:r>
              <a:rPr lang="ru-RU" sz="3000" b="1" i="1" dirty="0" smtClean="0"/>
              <a:t>, городских округов с населением </a:t>
            </a:r>
            <a:r>
              <a:rPr lang="ru-RU" sz="3000" b="1" i="1" dirty="0" smtClean="0">
                <a:solidFill>
                  <a:srgbClr val="FF0000"/>
                </a:solidFill>
              </a:rPr>
              <a:t>500</a:t>
            </a:r>
            <a:r>
              <a:rPr lang="ru-RU" sz="3000" b="1" i="1" dirty="0" smtClean="0"/>
              <a:t> тыс. человек </a:t>
            </a:r>
            <a:r>
              <a:rPr lang="ru-RU" sz="3000" b="1" i="1" dirty="0">
                <a:solidFill>
                  <a:srgbClr val="FF0000"/>
                </a:solidFill>
              </a:rPr>
              <a:t>и более </a:t>
            </a:r>
            <a:r>
              <a:rPr lang="ru-RU" sz="3000" b="1" i="1" dirty="0"/>
              <a:t>– не менее </a:t>
            </a:r>
            <a:r>
              <a:rPr lang="ru-RU" sz="3000" b="1" i="1" dirty="0">
                <a:solidFill>
                  <a:srgbClr val="FF0000"/>
                </a:solidFill>
              </a:rPr>
              <a:t>3 </a:t>
            </a:r>
            <a:r>
              <a:rPr lang="ru-RU" sz="3000" b="1" i="1" dirty="0" smtClean="0">
                <a:solidFill>
                  <a:srgbClr val="FF0000"/>
                </a:solidFill>
              </a:rPr>
              <a:t>км</a:t>
            </a:r>
            <a:r>
              <a:rPr lang="ru-RU" sz="3000" b="1" i="1" dirty="0" smtClean="0"/>
              <a:t>;</a:t>
            </a:r>
            <a:r>
              <a:rPr lang="ru-RU" sz="3000" b="1" dirty="0" smtClean="0"/>
              <a:t> </a:t>
            </a:r>
            <a:endParaRPr lang="ru-RU" sz="3000" b="1" dirty="0"/>
          </a:p>
          <a:p>
            <a:pPr marL="0" indent="0" algn="ctr">
              <a:buNone/>
            </a:pPr>
            <a:r>
              <a:rPr lang="ru-RU" sz="3000" b="1" dirty="0" smtClean="0"/>
              <a:t>б</a:t>
            </a:r>
            <a:r>
              <a:rPr lang="ru-RU" sz="3000" b="1" dirty="0"/>
              <a:t>) </a:t>
            </a:r>
            <a:r>
              <a:rPr lang="ru-RU" sz="3000" b="1" i="1" dirty="0"/>
              <a:t>от </a:t>
            </a:r>
            <a:r>
              <a:rPr lang="ru-RU" sz="3000" b="1" i="1" dirty="0">
                <a:solidFill>
                  <a:srgbClr val="FF0000"/>
                </a:solidFill>
              </a:rPr>
              <a:t>250 </a:t>
            </a:r>
            <a:r>
              <a:rPr lang="ru-RU" sz="3000" b="1" i="1" dirty="0" smtClean="0">
                <a:solidFill>
                  <a:srgbClr val="FF0000"/>
                </a:solidFill>
              </a:rPr>
              <a:t>до </a:t>
            </a:r>
            <a:r>
              <a:rPr lang="ru-RU" sz="3000" b="1" i="1" dirty="0">
                <a:solidFill>
                  <a:srgbClr val="FF0000"/>
                </a:solidFill>
              </a:rPr>
              <a:t>500 </a:t>
            </a:r>
            <a:r>
              <a:rPr lang="ru-RU" sz="3000" b="1" i="1" dirty="0" smtClean="0"/>
              <a:t>тыс. человек </a:t>
            </a:r>
            <a:r>
              <a:rPr lang="ru-RU" sz="3000" b="1" i="1" dirty="0"/>
              <a:t>– не менее </a:t>
            </a:r>
            <a:r>
              <a:rPr lang="ru-RU" sz="3000" b="1" i="1" dirty="0">
                <a:solidFill>
                  <a:srgbClr val="FF0000"/>
                </a:solidFill>
              </a:rPr>
              <a:t>1 </a:t>
            </a:r>
            <a:r>
              <a:rPr lang="ru-RU" sz="3000" b="1" i="1" dirty="0" smtClean="0">
                <a:solidFill>
                  <a:srgbClr val="FF0000"/>
                </a:solidFill>
              </a:rPr>
              <a:t>км</a:t>
            </a:r>
            <a:r>
              <a:rPr lang="ru-RU" sz="3000" b="1" i="1" dirty="0" smtClean="0"/>
              <a:t>;</a:t>
            </a:r>
            <a:r>
              <a:rPr lang="ru-RU" sz="3000" b="1" dirty="0" smtClean="0"/>
              <a:t> </a:t>
            </a:r>
            <a:endParaRPr lang="ru-RU" sz="3000" b="1" dirty="0"/>
          </a:p>
          <a:p>
            <a:pPr marL="0" indent="0" algn="ctr">
              <a:buNone/>
            </a:pPr>
            <a:r>
              <a:rPr lang="ru-RU" sz="3000" b="1" dirty="0" smtClean="0"/>
              <a:t>в</a:t>
            </a:r>
            <a:r>
              <a:rPr lang="ru-RU" sz="3000" b="1" dirty="0"/>
              <a:t>) </a:t>
            </a:r>
            <a:r>
              <a:rPr lang="ru-RU" sz="3000" b="1" i="1" dirty="0">
                <a:solidFill>
                  <a:srgbClr val="FF0000"/>
                </a:solidFill>
              </a:rPr>
              <a:t>менее 250 </a:t>
            </a:r>
            <a:r>
              <a:rPr lang="ru-RU" sz="3000" b="1" i="1" dirty="0" err="1"/>
              <a:t>тыс</a:t>
            </a:r>
            <a:r>
              <a:rPr lang="ru-RU" sz="3000" b="1" i="1" dirty="0"/>
              <a:t> чел – не менее </a:t>
            </a:r>
            <a:r>
              <a:rPr lang="ru-RU" sz="3000" b="1" i="1" dirty="0">
                <a:solidFill>
                  <a:srgbClr val="FF0000"/>
                </a:solidFill>
              </a:rPr>
              <a:t>500</a:t>
            </a:r>
            <a:r>
              <a:rPr lang="ru-RU" sz="3000" b="1" i="1" dirty="0"/>
              <a:t> </a:t>
            </a:r>
            <a:r>
              <a:rPr lang="ru-RU" sz="3000" b="1" i="1" dirty="0" smtClean="0"/>
              <a:t>метров</a:t>
            </a:r>
            <a:r>
              <a:rPr lang="ru-RU" sz="3000" b="1" dirty="0" smtClean="0"/>
              <a:t>.</a:t>
            </a:r>
          </a:p>
          <a:p>
            <a:pPr marL="0" indent="0" algn="ctr">
              <a:buNone/>
            </a:pPr>
            <a:r>
              <a:rPr lang="ru-RU" sz="3000" b="1" dirty="0" smtClean="0"/>
              <a:t>*</a:t>
            </a:r>
            <a:r>
              <a:rPr lang="ru-RU" sz="2800" b="1" dirty="0" smtClean="0">
                <a:solidFill>
                  <a:srgbClr val="00B050"/>
                </a:solidFill>
              </a:rPr>
              <a:t>для сферы теплоснабжения – в 2-х трубном исчислении;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для сферы ВС и ВО – в 1-трубном исчислении.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DA79795-6CAF-4266-B824-B547E1B16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8A82FEC-FA98-4444-8AB2-A15580C7B8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Критерии сетевых организаций </a:t>
            </a:r>
            <a:br>
              <a:rPr lang="ru-RU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ПП РФ от 25.11.2021 №2033 (ТС) и от 23.11.2021 №2009 (ВС и ВО)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561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A82FEC-FA98-4444-8AB2-A15580C7B8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Критерии сетевых организаций </a:t>
            </a:r>
            <a:br>
              <a:rPr lang="ru-RU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ПП РФ от 25.11.2021 №2033 (ТС) и от 23.11.2021 №2009 (ВС и ВО)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4C26A66-939F-4797-ABB9-02141EEE4DA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b="1" dirty="0" smtClean="0"/>
              <a:t>2)  </a:t>
            </a:r>
            <a:r>
              <a:rPr lang="ru-RU" sz="2600" b="1" dirty="0"/>
              <a:t>доля нагрузки на </a:t>
            </a:r>
            <a:r>
              <a:rPr lang="ru-RU" sz="2600" b="1" dirty="0" smtClean="0"/>
              <a:t>собственные нужды владельцев сетей не превышает </a:t>
            </a:r>
            <a:r>
              <a:rPr lang="ru-RU" sz="2600" b="1" dirty="0">
                <a:solidFill>
                  <a:srgbClr val="FF0000"/>
                </a:solidFill>
              </a:rPr>
              <a:t>20 %</a:t>
            </a:r>
            <a:r>
              <a:rPr lang="ru-RU" sz="2600" b="1" dirty="0"/>
              <a:t> </a:t>
            </a:r>
            <a:r>
              <a:rPr lang="ru-RU" sz="2600" b="1" dirty="0" smtClean="0"/>
              <a:t>общей нагрузки</a:t>
            </a:r>
            <a:r>
              <a:rPr lang="ru-RU" sz="2600" b="1" dirty="0"/>
              <a:t>, присоединенной к принадлежащим им на праве собственности или ином законном </a:t>
            </a:r>
            <a:r>
              <a:rPr lang="ru-RU" sz="2600" b="1" dirty="0" smtClean="0"/>
              <a:t>основании, сетям; </a:t>
            </a:r>
            <a:endParaRPr lang="ru-RU" sz="26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b="1" dirty="0" smtClean="0"/>
              <a:t>3) наличие </a:t>
            </a:r>
            <a:r>
              <a:rPr lang="ru-RU" sz="2600" b="1" dirty="0"/>
              <a:t>аварийно-диспетчерской </a:t>
            </a:r>
            <a:r>
              <a:rPr lang="ru-RU" sz="2600" b="1" dirty="0" smtClean="0"/>
              <a:t>службы, в </a:t>
            </a:r>
            <a:r>
              <a:rPr lang="ru-RU" sz="2600" b="1" dirty="0" err="1" smtClean="0"/>
              <a:t>т.ч</a:t>
            </a:r>
            <a:r>
              <a:rPr lang="ru-RU" sz="2600" b="1" dirty="0" smtClean="0"/>
              <a:t>. </a:t>
            </a:r>
            <a:r>
              <a:rPr lang="ru-RU" sz="2600" b="1" dirty="0"/>
              <a:t>п</a:t>
            </a:r>
            <a:r>
              <a:rPr lang="ru-RU" sz="2600" b="1" dirty="0" smtClean="0"/>
              <a:t>утем заключения договора со специализированной организацией; </a:t>
            </a:r>
            <a:endParaRPr lang="ru-RU" sz="26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b="1" dirty="0" smtClean="0"/>
              <a:t>4) наличие </a:t>
            </a:r>
            <a:r>
              <a:rPr lang="ru-RU" sz="2600" b="1" dirty="0"/>
              <a:t>сайта в сети «Интернет». </a:t>
            </a:r>
            <a:endParaRPr lang="ru-RU" sz="26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A79195D-626C-4588-97A5-E3A763B6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84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403955D-6D7B-4094-8CCE-132931A8DC5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Критерии СО не </a:t>
            </a:r>
            <a:r>
              <a:rPr lang="ru-RU" b="1" dirty="0" smtClean="0"/>
              <a:t>применяются к организациям в сфере теплоснабжения, если они соответствуют одному из условий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(пункт 56(2) ПП РФ от 08.08.2012 </a:t>
            </a:r>
            <a:r>
              <a:rPr lang="ru-RU" b="1" i="1" dirty="0">
                <a:solidFill>
                  <a:srgbClr val="FF0000"/>
                </a:solidFill>
              </a:rPr>
              <a:t>г. N </a:t>
            </a:r>
            <a:r>
              <a:rPr lang="ru-RU" b="1" i="1" dirty="0" smtClean="0">
                <a:solidFill>
                  <a:srgbClr val="FF0000"/>
                </a:solidFill>
              </a:rPr>
              <a:t>808)</a:t>
            </a:r>
            <a:r>
              <a:rPr lang="ru-RU" b="1" i="1" dirty="0" smtClean="0"/>
              <a:t>: </a:t>
            </a:r>
            <a:endParaRPr lang="ru-RU" b="1" i="1" dirty="0"/>
          </a:p>
          <a:p>
            <a:pPr marL="0" indent="0" algn="ctr">
              <a:buNone/>
            </a:pPr>
            <a:r>
              <a:rPr lang="ru-RU" b="1" dirty="0"/>
              <a:t>- </a:t>
            </a:r>
            <a:r>
              <a:rPr lang="ru-RU" b="1" dirty="0" smtClean="0"/>
              <a:t>ТСО , которой присвоен статус единой теплоснабжающей организации; </a:t>
            </a: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- концессионерам (считается только </a:t>
            </a:r>
            <a:r>
              <a:rPr lang="ru-RU" b="1" dirty="0" smtClean="0"/>
              <a:t>имущество, переданное по КС)*; </a:t>
            </a: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- собственникам сетей</a:t>
            </a:r>
            <a:r>
              <a:rPr lang="ru-RU" b="1" dirty="0" smtClean="0"/>
              <a:t>, посредством которых в системе теплоснабжения обеспечивается более </a:t>
            </a:r>
            <a:r>
              <a:rPr lang="ru-RU" b="1" dirty="0"/>
              <a:t>50 % </a:t>
            </a:r>
            <a:r>
              <a:rPr lang="ru-RU" b="1" dirty="0" smtClean="0"/>
              <a:t>присоединенных тепловых нагрузок 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9FBA998-08EA-40F2-A02A-6E634C17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98A82FEC-FA98-4444-8AB2-A15580C7B8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Критерии сетевых организаций </a:t>
            </a:r>
            <a:br>
              <a:rPr lang="ru-RU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ПП РФ от 25.11.2021 №2033 (ТС) и от 23.11.2021 №2009 (ВС и ВО)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403955D-6D7B-4094-8CCE-132931A8DC5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/>
              <a:t>Критерии СО не </a:t>
            </a:r>
            <a:r>
              <a:rPr lang="ru-RU" b="1" dirty="0" smtClean="0"/>
              <a:t>применяются к организациям в сферах ВС </a:t>
            </a:r>
            <a:r>
              <a:rPr lang="ru-RU" b="1" dirty="0"/>
              <a:t>и ВО, если они соответствуют одному из условий </a:t>
            </a:r>
            <a:endParaRPr lang="ru-RU" b="1" dirty="0" smtClean="0"/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(пункт 32(2) ПП РФ </a:t>
            </a:r>
            <a:r>
              <a:rPr lang="ru-RU" b="1" dirty="0" smtClean="0">
                <a:solidFill>
                  <a:srgbClr val="FF0000"/>
                </a:solidFill>
              </a:rPr>
              <a:t>от 29.07.2013 </a:t>
            </a:r>
            <a:r>
              <a:rPr lang="ru-RU" b="1" dirty="0">
                <a:solidFill>
                  <a:srgbClr val="FF0000"/>
                </a:solidFill>
              </a:rPr>
              <a:t>г. N </a:t>
            </a:r>
            <a:r>
              <a:rPr lang="ru-RU" b="1" dirty="0" smtClean="0">
                <a:solidFill>
                  <a:srgbClr val="FF0000"/>
                </a:solidFill>
              </a:rPr>
              <a:t>642</a:t>
            </a:r>
            <a:r>
              <a:rPr lang="ru-RU" b="1" i="1" dirty="0" smtClean="0">
                <a:solidFill>
                  <a:srgbClr val="FF0000"/>
                </a:solidFill>
              </a:rPr>
              <a:t>,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пункт 45(2) ПП РФ </a:t>
            </a:r>
            <a:r>
              <a:rPr lang="ru-RU" b="1" dirty="0">
                <a:solidFill>
                  <a:srgbClr val="FF0000"/>
                </a:solidFill>
              </a:rPr>
              <a:t>от </a:t>
            </a:r>
            <a:r>
              <a:rPr lang="ru-RU" b="1" dirty="0" smtClean="0">
                <a:solidFill>
                  <a:srgbClr val="FF0000"/>
                </a:solidFill>
              </a:rPr>
              <a:t>29.07.2013 </a:t>
            </a:r>
            <a:r>
              <a:rPr lang="ru-RU" b="1" dirty="0">
                <a:solidFill>
                  <a:srgbClr val="FF0000"/>
                </a:solidFill>
              </a:rPr>
              <a:t>г. N </a:t>
            </a:r>
            <a:r>
              <a:rPr lang="ru-RU" b="1" dirty="0" smtClean="0">
                <a:solidFill>
                  <a:srgbClr val="FF0000"/>
                </a:solidFill>
              </a:rPr>
              <a:t>644</a:t>
            </a:r>
            <a:r>
              <a:rPr lang="ru-RU" b="1" i="1" dirty="0" smtClean="0">
                <a:solidFill>
                  <a:srgbClr val="FF0000"/>
                </a:solidFill>
              </a:rPr>
              <a:t>)</a:t>
            </a:r>
            <a:r>
              <a:rPr lang="ru-RU" b="1" i="1" dirty="0" smtClean="0"/>
              <a:t>: </a:t>
            </a:r>
            <a:endParaRPr lang="ru-RU" b="1" i="1" dirty="0"/>
          </a:p>
          <a:p>
            <a:pPr marL="0" indent="0" algn="ctr">
              <a:buNone/>
            </a:pPr>
            <a:r>
              <a:rPr lang="ru-RU" b="1" dirty="0" smtClean="0"/>
              <a:t>-гарантирующим организациям; </a:t>
            </a:r>
            <a:endParaRPr lang="ru-RU" b="1" dirty="0"/>
          </a:p>
          <a:p>
            <a:pPr algn="ctr">
              <a:buFontTx/>
              <a:buChar char="-"/>
            </a:pPr>
            <a:r>
              <a:rPr lang="ru-RU" b="1" dirty="0" smtClean="0"/>
              <a:t>концессионерам </a:t>
            </a:r>
            <a:r>
              <a:rPr lang="ru-RU" b="1" dirty="0"/>
              <a:t>(считается только </a:t>
            </a:r>
            <a:r>
              <a:rPr lang="ru-RU" b="1" dirty="0" smtClean="0"/>
              <a:t>имущество, переданное по КС)*;</a:t>
            </a:r>
          </a:p>
          <a:p>
            <a:pPr algn="ctr">
              <a:buFontTx/>
              <a:buChar char="-"/>
            </a:pPr>
            <a:r>
              <a:rPr lang="ru-RU" b="1" dirty="0"/>
              <a:t>т</a:t>
            </a:r>
            <a:r>
              <a:rPr lang="ru-RU" b="1" dirty="0" smtClean="0"/>
              <a:t>ранспортирующие организации, одновременно осуществляющие подъем воды в целях теплоснабжения и ГВС или владеющая ТЭЦ на территориях, в границах которых располагается система ВС и ВО;</a:t>
            </a: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- собственникам сетей</a:t>
            </a:r>
            <a:r>
              <a:rPr lang="ru-RU" b="1" dirty="0" smtClean="0"/>
              <a:t>, посредством которых в системах ВС и ВО  обеспечивается более </a:t>
            </a:r>
            <a:r>
              <a:rPr lang="ru-RU" b="1" dirty="0"/>
              <a:t>50 % </a:t>
            </a:r>
            <a:r>
              <a:rPr lang="ru-RU" b="1" dirty="0" smtClean="0"/>
              <a:t>присоединенных нагрузок 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9FBA998-08EA-40F2-A02A-6E634C17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98A82FEC-FA98-4444-8AB2-A15580C7B8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Критерии сетевых организаций </a:t>
            </a:r>
            <a:br>
              <a:rPr lang="ru-RU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ПП РФ от 25.11.2021 №2033 (ТС) и от 23.11.2021 №2009 (ВС и ВО)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38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403955D-6D7B-4094-8CCE-132931A8DC5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Критерии СО </a:t>
            </a:r>
            <a:r>
              <a:rPr lang="ru-RU" dirty="0" smtClean="0"/>
              <a:t>применяются </a:t>
            </a:r>
            <a:r>
              <a:rPr lang="ru-RU" dirty="0" smtClean="0">
                <a:solidFill>
                  <a:srgbClr val="FF0000"/>
                </a:solidFill>
              </a:rPr>
              <a:t>с 01.09.2022 </a:t>
            </a:r>
            <a:r>
              <a:rPr lang="ru-RU" dirty="0" smtClean="0"/>
              <a:t>года и действуют </a:t>
            </a:r>
            <a:r>
              <a:rPr lang="ru-RU" dirty="0" smtClean="0">
                <a:solidFill>
                  <a:srgbClr val="FF0000"/>
                </a:solidFill>
              </a:rPr>
              <a:t>до 31.12.2027</a:t>
            </a:r>
            <a:r>
              <a:rPr lang="ru-RU" dirty="0" smtClean="0"/>
              <a:t> года 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Законные </a:t>
            </a:r>
            <a:r>
              <a:rPr lang="ru-RU" dirty="0"/>
              <a:t>владельцы </a:t>
            </a:r>
            <a:r>
              <a:rPr lang="ru-RU" dirty="0" smtClean="0"/>
              <a:t>сетей</a:t>
            </a:r>
            <a:r>
              <a:rPr lang="ru-RU" dirty="0"/>
              <a:t>, в отношении которых </a:t>
            </a:r>
            <a:r>
              <a:rPr lang="ru-RU" dirty="0" smtClean="0"/>
              <a:t>утверждены тарифы </a:t>
            </a:r>
            <a:r>
              <a:rPr lang="ru-RU" dirty="0"/>
              <a:t>на услуги по передаче </a:t>
            </a:r>
            <a:r>
              <a:rPr lang="ru-RU" dirty="0" smtClean="0"/>
              <a:t>(транспортировке) коммунальных ресурсов, </a:t>
            </a:r>
            <a:r>
              <a:rPr lang="ru-RU" dirty="0"/>
              <a:t>признаются </a:t>
            </a:r>
            <a:r>
              <a:rPr lang="ru-RU" dirty="0" err="1" smtClean="0"/>
              <a:t>теплосетевыми</a:t>
            </a:r>
            <a:r>
              <a:rPr lang="ru-RU" dirty="0" smtClean="0"/>
              <a:t> (транзитными) организациями </a:t>
            </a:r>
            <a:r>
              <a:rPr lang="ru-RU" dirty="0" smtClean="0">
                <a:solidFill>
                  <a:srgbClr val="FF0000"/>
                </a:solidFill>
              </a:rPr>
              <a:t>до </a:t>
            </a:r>
            <a:r>
              <a:rPr lang="ru-RU" dirty="0">
                <a:solidFill>
                  <a:srgbClr val="FF0000"/>
                </a:solidFill>
              </a:rPr>
              <a:t>31 августа 2022 </a:t>
            </a:r>
            <a:r>
              <a:rPr lang="ru-RU" dirty="0"/>
              <a:t>г. 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b="1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9FBA998-08EA-40F2-A02A-6E634C17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98A82FEC-FA98-4444-8AB2-A15580C7B8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Критерии сетевых организаций </a:t>
            </a:r>
            <a:br>
              <a:rPr lang="ru-RU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ПП РФ от 25.11.2021 №2033 (ТС) и от 23.11.2021 №2009 (ВС и ВО)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446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403955D-6D7B-4094-8CCE-132931A8DC5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Условие о неразрывности протяженности сетей означает, что два участка сетей являются неразрывно связанными, если они фактически соединены друг с другом или присоединены к одному ЦТП (ВНС, КНС), принадлежащему </a:t>
            </a:r>
            <a:r>
              <a:rPr lang="ru-RU" dirty="0" smtClean="0">
                <a:solidFill>
                  <a:srgbClr val="FF0000"/>
                </a:solidFill>
              </a:rPr>
              <a:t>указанному</a:t>
            </a:r>
            <a:r>
              <a:rPr lang="ru-RU" dirty="0" smtClean="0"/>
              <a:t> владельцу.</a:t>
            </a:r>
          </a:p>
          <a:p>
            <a:pPr marL="0" indent="0" algn="ctr">
              <a:buNone/>
            </a:pPr>
            <a:r>
              <a:rPr lang="ru-RU" dirty="0" smtClean="0"/>
              <a:t>Протяженность сетей для 3-трубной или 4-трубной системы определяется по длине </a:t>
            </a:r>
            <a:r>
              <a:rPr lang="ru-RU" dirty="0" smtClean="0">
                <a:solidFill>
                  <a:srgbClr val="FF0000"/>
                </a:solidFill>
              </a:rPr>
              <a:t>трассы</a:t>
            </a:r>
            <a:r>
              <a:rPr lang="ru-RU" dirty="0" smtClean="0"/>
              <a:t> независимо от способа прокладки.  </a:t>
            </a:r>
            <a:endParaRPr lang="ru-RU" dirty="0"/>
          </a:p>
          <a:p>
            <a:pPr marL="0" indent="0" algn="ctr">
              <a:buNone/>
            </a:pPr>
            <a:endParaRPr lang="ru-RU" b="1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9FBA998-08EA-40F2-A02A-6E634C17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98A82FEC-FA98-4444-8AB2-A15580C7B8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Критерии сетевых организаций </a:t>
            </a:r>
            <a:br>
              <a:rPr lang="ru-RU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ПП РФ от 25.11.2021 №2033 (ТС) и от 23.11.2021 №2009 (ВС и ВО)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38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403955D-6D7B-4094-8CCE-132931A8DC5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Поселения и городские округа Кировской области, в которых ведут деятельность СО: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Города</a:t>
            </a:r>
            <a:r>
              <a:rPr lang="ru-RU" dirty="0" smtClean="0"/>
              <a:t>: Вятские Поляны, Киров, Котельнич, Слободской.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Районы, округа</a:t>
            </a:r>
            <a:r>
              <a:rPr lang="ru-RU" dirty="0" smtClean="0"/>
              <a:t>: Зуевский, Кирово-Чепецкий, </a:t>
            </a:r>
            <a:r>
              <a:rPr lang="ru-RU" dirty="0" err="1" smtClean="0"/>
              <a:t>Куменский</a:t>
            </a:r>
            <a:r>
              <a:rPr lang="ru-RU" dirty="0" smtClean="0"/>
              <a:t>, </a:t>
            </a:r>
            <a:r>
              <a:rPr lang="ru-RU" dirty="0" err="1" smtClean="0"/>
              <a:t>Омутнинский</a:t>
            </a:r>
            <a:r>
              <a:rPr lang="ru-RU" dirty="0" smtClean="0"/>
              <a:t>, </a:t>
            </a:r>
            <a:r>
              <a:rPr lang="ru-RU" dirty="0" err="1" smtClean="0"/>
              <a:t>Советский,Уржумский</a:t>
            </a:r>
            <a:r>
              <a:rPr lang="ru-RU" dirty="0" smtClean="0"/>
              <a:t>, </a:t>
            </a:r>
            <a:r>
              <a:rPr lang="ru-RU" dirty="0" err="1" smtClean="0"/>
              <a:t>Юрьянский</a:t>
            </a:r>
            <a:r>
              <a:rPr lang="ru-RU" dirty="0" smtClean="0"/>
              <a:t>, </a:t>
            </a:r>
            <a:r>
              <a:rPr lang="ru-RU" dirty="0" err="1" smtClean="0"/>
              <a:t>Яранский</a:t>
            </a:r>
            <a:r>
              <a:rPr lang="ru-RU" dirty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9FBA998-08EA-40F2-A02A-6E634C17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98A82FEC-FA98-4444-8AB2-A15580C7B8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Критерии сетевых организаций </a:t>
            </a:r>
            <a:br>
              <a:rPr lang="ru-RU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ПП РФ от 25.11.2021 №2033 (ТС) и от 23.11.2021 №2009 (ВС и ВО)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0020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5233</TotalTime>
  <Words>2414</Words>
  <Application>Microsoft Office PowerPoint</Application>
  <PresentationFormat>Экран (4:3)</PresentationFormat>
  <Paragraphs>263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Изменения в законодательстве  о регулировании тарифов</vt:lpstr>
      <vt:lpstr>Критерии сетевых организаций  ПП РФ от 25.11.2021 №2033 (ТС) и от 23.11.2021 №2009 (ВС и ВО)</vt:lpstr>
      <vt:lpstr>Критерии сетевых организаций  ПП РФ от 25.11.2021 №2033 (ТС) и от 23.11.2021 №2009 (ВС и ВО)</vt:lpstr>
      <vt:lpstr>Критерии сетевых организаций  ПП РФ от 25.11.2021 №2033 (ТС) и от 23.11.2021 №2009 (ВС и ВО)</vt:lpstr>
      <vt:lpstr>Критерии сетевых организаций  ПП РФ от 25.11.2021 №2033 (ТС) и от 23.11.2021 №2009 (ВС и ВО)</vt:lpstr>
      <vt:lpstr>Критерии сетевых организаций  ПП РФ от 25.11.2021 №2033 (ТС) и от 23.11.2021 №2009 (ВС и ВО)</vt:lpstr>
      <vt:lpstr>Критерии сетевых организаций  ПП РФ от 25.11.2021 №2033 (ТС) и от 23.11.2021 №2009 (ВС и ВО)</vt:lpstr>
      <vt:lpstr>Критерии сетевых организаций  ПП РФ от 25.11.2021 №2033 (ТС) и от 23.11.2021 №2009 (ВС и ВО)</vt:lpstr>
      <vt:lpstr>Критерии сетевых организаций  ПП РФ от 25.11.2021 №2033 (ТС) и от 23.11.2021 №2009 (ВС и ВО)</vt:lpstr>
      <vt:lpstr>Алгоритм действий по реализации ПП РФ от 25.11.2021 №2033 (ТС) и от 23.11.2021 №2009 (ВС и ВО)</vt:lpstr>
      <vt:lpstr>Алгоритм действий по реализации ПП РФ от 25.11.2021 №2033 (ТС) и от 23.11.2021 №2009 (ВС и ВО)</vt:lpstr>
      <vt:lpstr>Алгоритм действий по реализации ПП РФ от 25.11.2021 №2033 (ТС) и от 23.11.2021 №2009 (ВС и ВО)</vt:lpstr>
      <vt:lpstr>Алгоритм действий по реализации ПП РФ от 25.11.2021 №2033 (ТС) и от 23.11.2021 №2009 (ВС и ВО)</vt:lpstr>
      <vt:lpstr>Изменения в Правила регулирования тарифов в сфере теплоснабжения  (ПП РФ от 22.10.2012 №1075)</vt:lpstr>
      <vt:lpstr>Изменения в Правила регулирования тарифов в сфере теплоснабжения  (ПП РФ от 22.10.2012 №1075)</vt:lpstr>
      <vt:lpstr>Изменения в Правила регулирования тарифов в сфере теплоснабжения  (ПП РФ от 22.10.2012 №1075)</vt:lpstr>
      <vt:lpstr>Изменения в Основы ценообразования (ПП РФ от 22.10.2012 №1075 и ПП РФ от 13.05.2013 № 406)</vt:lpstr>
      <vt:lpstr>Презентация PowerPoint</vt:lpstr>
      <vt:lpstr>Действующие решения РСТ Кировской области в сфере энергосбережения</vt:lpstr>
      <vt:lpstr>Презентация PowerPoint</vt:lpstr>
      <vt:lpstr>Характерные отклонения от требований нормативных актов </vt:lpstr>
      <vt:lpstr>Характерные отклонения от требований нормативных актов </vt:lpstr>
      <vt:lpstr>Характерные отклонения от требований нормативных актов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Чайников В Л</dc:creator>
  <cp:lastModifiedBy>User</cp:lastModifiedBy>
  <cp:revision>204</cp:revision>
  <cp:lastPrinted>2022-04-13T09:45:43Z</cp:lastPrinted>
  <dcterms:created xsi:type="dcterms:W3CDTF">2014-11-11T09:29:36Z</dcterms:created>
  <dcterms:modified xsi:type="dcterms:W3CDTF">2022-04-13T09:48:01Z</dcterms:modified>
</cp:coreProperties>
</file>