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2" r:id="rId2"/>
    <p:sldId id="319" r:id="rId3"/>
    <p:sldId id="317" r:id="rId4"/>
    <p:sldId id="308" r:id="rId5"/>
    <p:sldId id="320" r:id="rId6"/>
    <p:sldId id="321" r:id="rId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B1F"/>
    <a:srgbClr val="F7F9F1"/>
    <a:srgbClr val="4E8E2E"/>
    <a:srgbClr val="2B8527"/>
    <a:srgbClr val="7ED87A"/>
    <a:srgbClr val="38AC32"/>
    <a:srgbClr val="72C349"/>
    <a:srgbClr val="ACDC94"/>
    <a:srgbClr val="82CA5E"/>
    <a:srgbClr val="E4F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85366535347916E-2"/>
          <c:y val="0.17133865142755744"/>
          <c:w val="0.51029974845661796"/>
          <c:h val="0.69573638330607745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7.9588801399825021E-2"/>
                  <c:y val="-0.127155511811023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445100612423447E-2"/>
                  <c:y val="0.119612131816856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Лист1!$A$4:$A$6</c:f>
              <c:strCache>
                <c:ptCount val="3"/>
                <c:pt idx="0">
                  <c:v>теплоэнергетика</c:v>
                </c:pt>
                <c:pt idx="1">
                  <c:v>водоснабжение, водоотведение</c:v>
                </c:pt>
                <c:pt idx="2">
                  <c:v>обращение с ТКО</c:v>
                </c:pt>
              </c:strCache>
            </c:strRef>
          </c:cat>
          <c:val>
            <c:numRef>
              <c:f>Лист1!$B$4:$B$6</c:f>
              <c:numCache>
                <c:formatCode>General</c:formatCode>
                <c:ptCount val="3"/>
                <c:pt idx="0">
                  <c:v>232</c:v>
                </c:pt>
                <c:pt idx="1">
                  <c:v>285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EFAD4-61D0-4B9D-BE05-FDC711EFC126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27246-8CDD-4EBD-88B5-7F7E195D7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132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B6749-AEB6-47C4-9DB9-39FD8E551741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2CBFA-BA6A-4AD3-AE32-A125A7848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36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75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9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22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39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89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16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98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93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31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55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49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8E23-8E95-4217-BE24-D3756B63E9B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76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stkirov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36912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РЕЗУЛЬТАТЫ ДЕЯТЕЛЬНОСТИ </a:t>
            </a:r>
          </a:p>
          <a:p>
            <a:pPr algn="ctr"/>
            <a:r>
              <a:rPr lang="ru-RU" sz="3600" b="1" dirty="0" smtClean="0"/>
              <a:t>РЕГИОНАЛЬНОЙ СЛУЖБЫ ПО ТАРИФАМ КИРОВСКОЙ ОБЛАСТИ </a:t>
            </a:r>
          </a:p>
          <a:p>
            <a:pPr algn="ctr"/>
            <a:r>
              <a:rPr lang="ru-RU" sz="3600" b="1" dirty="0" smtClean="0"/>
              <a:t>ЗА 2020 ГОД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51920" y="633214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КИРОВ, 2021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45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2685" y="1556792"/>
            <a:ext cx="8965817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Задачи Службы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566" y="2132856"/>
            <a:ext cx="88579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соблюдение баланса интересов поставщиков и потребителей коммунальных услуг;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обеспечение доступности товаров, работ, услуг регулируемых субъектов для </a:t>
            </a:r>
            <a:r>
              <a:rPr lang="ru-RU" sz="1600" dirty="0" smtClean="0">
                <a:latin typeface="Times New Roman"/>
                <a:ea typeface="Times New Roman"/>
              </a:rPr>
              <a:t>потребителей;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регулирование тарифов на основе федерального законодательства, единых подходов и правил при формировании экономически обоснованной стоимости коммунальной услуги с учетом достижения эффективности деятельности предприятий коммунального комплекса, восстановления инфраструктуры производства, качества предоставляемой коммунальной услуги, рационального использования топливных и энергетических ресурсов, </a:t>
            </a:r>
            <a:r>
              <a:rPr lang="ru-RU" sz="1600" dirty="0" smtClean="0">
                <a:latin typeface="Times New Roman"/>
                <a:ea typeface="Times New Roman"/>
              </a:rPr>
              <a:t>снижения </a:t>
            </a:r>
            <a:r>
              <a:rPr lang="ru-RU" sz="1600" dirty="0">
                <a:latin typeface="Times New Roman"/>
                <a:ea typeface="Times New Roman"/>
              </a:rPr>
              <a:t>непроизводительных издержек;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создание </a:t>
            </a:r>
            <a:r>
              <a:rPr lang="ru-RU" sz="1600" dirty="0">
                <a:latin typeface="Times New Roman"/>
                <a:ea typeface="Times New Roman"/>
              </a:rPr>
              <a:t>экономических стимулов для использования ресурсосберегающих технологий в производственных процессах, повышения энергетической эффективности;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создание инвестиционной привлекательности отрасли для обеспечения устойчивого функционирования и развития </a:t>
            </a:r>
            <a:r>
              <a:rPr lang="ru-RU" sz="1600" dirty="0" smtClean="0">
                <a:latin typeface="Times New Roman"/>
                <a:ea typeface="Times New Roman"/>
              </a:rPr>
              <a:t>инфраструктуры;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государственный контроль (надзор) за исполнением действующего законодательства РФ в сфере государственного регулирования тарифов на коммунальные услуги;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защита интересов потребителей от необоснованного роста тарифов, ограничение предельного роста платы граждан за коммунальные ресурсы.</a:t>
            </a:r>
          </a:p>
        </p:txBody>
      </p:sp>
    </p:spTree>
    <p:extLst>
      <p:ext uri="{BB962C8B-B14F-4D97-AF65-F5344CB8AC3E}">
        <p14:creationId xmlns:p14="http://schemas.microsoft.com/office/powerpoint/2010/main" val="197615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Выгнутая влево стрелка 12"/>
          <p:cNvSpPr/>
          <p:nvPr/>
        </p:nvSpPr>
        <p:spPr>
          <a:xfrm>
            <a:off x="3851920" y="4437112"/>
            <a:ext cx="1252842" cy="1872208"/>
          </a:xfrm>
          <a:prstGeom prst="curvedRightArrow">
            <a:avLst>
              <a:gd name="adj1" fmla="val 18004"/>
              <a:gd name="adj2" fmla="val 59923"/>
              <a:gd name="adj3" fmla="val 2500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3851920" y="3106896"/>
            <a:ext cx="1279108" cy="1847442"/>
          </a:xfrm>
          <a:prstGeom prst="curvedRightArrow">
            <a:avLst>
              <a:gd name="adj1" fmla="val 18004"/>
              <a:gd name="adj2" fmla="val 59923"/>
              <a:gd name="adj3" fmla="val 2500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1460308"/>
            <a:ext cx="8820472" cy="31250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Результаты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тарифной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кампании на 2021 год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31028" y="2636912"/>
            <a:ext cx="3257396" cy="122413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Совокупная необходимая валовая выручка регулируемых организаций </a:t>
            </a:r>
            <a:r>
              <a:rPr lang="ru-RU" sz="1600" b="1" dirty="0" smtClean="0">
                <a:solidFill>
                  <a:prstClr val="black"/>
                </a:solidFill>
              </a:rPr>
              <a:t>составила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</a:rPr>
              <a:t> 43,85 млрд. руб.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31028" y="5373216"/>
            <a:ext cx="3868956" cy="11521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Экономический эффект от тарифного регулирования </a:t>
            </a:r>
            <a:r>
              <a:rPr lang="ru-RU" sz="1600" b="1" dirty="0" smtClean="0">
                <a:solidFill>
                  <a:prstClr val="black"/>
                </a:solidFill>
              </a:rPr>
              <a:t>по данным услугам - 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</a:rPr>
              <a:t>4,3 млрд. </a:t>
            </a:r>
            <a:r>
              <a:rPr lang="ru-RU" sz="1600" b="1" dirty="0">
                <a:solidFill>
                  <a:prstClr val="black"/>
                </a:solidFill>
              </a:rPr>
              <a:t>руб. </a:t>
            </a:r>
            <a:endParaRPr lang="ru-RU" sz="1600" dirty="0">
              <a:solidFill>
                <a:prstClr val="black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440315"/>
              </p:ext>
            </p:extLst>
          </p:nvPr>
        </p:nvGraphicFramePr>
        <p:xfrm>
          <a:off x="467544" y="3990553"/>
          <a:ext cx="2952328" cy="23843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10360"/>
                <a:gridCol w="1341968"/>
              </a:tblGrid>
              <a:tr h="65313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Сфера деятельности</a:t>
                      </a:r>
                      <a:endParaRPr lang="ru-RU" sz="1200" dirty="0"/>
                    </a:p>
                  </a:txBody>
                  <a:tcPr>
                    <a:solidFill>
                      <a:srgbClr val="236B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Количество тарифных решений</a:t>
                      </a:r>
                      <a:endParaRPr lang="ru-RU" sz="1200" dirty="0"/>
                    </a:p>
                  </a:txBody>
                  <a:tcPr>
                    <a:solidFill>
                      <a:srgbClr val="236B1F"/>
                    </a:solidFill>
                  </a:tcPr>
                </a:tc>
              </a:tr>
              <a:tr h="33166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236B1F"/>
                          </a:solidFill>
                        </a:rPr>
                        <a:t>ИТОГО</a:t>
                      </a:r>
                      <a:endParaRPr lang="ru-RU" sz="1200" b="1" dirty="0">
                        <a:solidFill>
                          <a:srgbClr val="236B1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236B1F"/>
                          </a:solidFill>
                          <a:effectLst/>
                          <a:latin typeface="+mn-lt"/>
                        </a:rPr>
                        <a:t>878</a:t>
                      </a:r>
                      <a:endParaRPr lang="ru-RU" sz="1400" b="1" i="0" u="none" strike="noStrike" dirty="0">
                        <a:solidFill>
                          <a:srgbClr val="236B1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79916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Тепловая энергия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334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66526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Водоснабжение, водоотведение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438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653136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Твердые коммунальные отходы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5131028" y="4030617"/>
            <a:ext cx="3617436" cy="11521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</a:rPr>
              <a:t>В </a:t>
            </a:r>
            <a:r>
              <a:rPr lang="ru-RU" sz="1600" b="1" dirty="0" err="1" smtClean="0">
                <a:solidFill>
                  <a:prstClr val="black"/>
                </a:solidFill>
              </a:rPr>
              <a:t>т.ч</a:t>
            </a:r>
            <a:r>
              <a:rPr lang="ru-RU" sz="1600" b="1" dirty="0" smtClean="0">
                <a:solidFill>
                  <a:prstClr val="black"/>
                </a:solidFill>
              </a:rPr>
              <a:t>. по тепло-, водоснабжению, водоотведению, обращению с ТКО – 25,4 млрд. руб.</a:t>
            </a:r>
            <a:endParaRPr lang="ru-RU" sz="1600" dirty="0">
              <a:solidFill>
                <a:prstClr val="black"/>
              </a:solidFill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142752"/>
              </p:ext>
            </p:extLst>
          </p:nvPr>
        </p:nvGraphicFramePr>
        <p:xfrm>
          <a:off x="179512" y="1877380"/>
          <a:ext cx="4050196" cy="198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1802844"/>
            <a:ext cx="3906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Количество регулируемых организаций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13008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11560" y="2276872"/>
            <a:ext cx="2160240" cy="11521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defRPr/>
            </a:pPr>
            <a:endParaRPr lang="ru-RU" sz="1400" b="1" dirty="0">
              <a:solidFill>
                <a:prstClr val="black"/>
              </a:solidFill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rgbClr val="010101"/>
                </a:solidFill>
                <a:latin typeface="Times New Roman"/>
                <a:ea typeface="Times New Roman"/>
              </a:rPr>
              <a:t>Официальный информационный сайт Службы</a:t>
            </a:r>
            <a:r>
              <a:rPr lang="ru-RU" sz="1400" dirty="0">
                <a:solidFill>
                  <a:srgbClr val="010101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solidFill>
                <a:srgbClr val="010101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400" dirty="0" smtClean="0">
                <a:solidFill>
                  <a:srgbClr val="010101"/>
                </a:solidFill>
                <a:latin typeface="Times New Roman"/>
                <a:ea typeface="Times New Roman"/>
              </a:rPr>
              <a:t>(</a:t>
            </a:r>
            <a:r>
              <a:rPr lang="en-US" sz="1400" u="sng" dirty="0">
                <a:solidFill>
                  <a:srgbClr val="1E4476"/>
                </a:solidFill>
                <a:latin typeface="Times New Roman"/>
                <a:ea typeface="Times New Roman"/>
                <a:hlinkClick r:id="rId2"/>
              </a:rPr>
              <a:t>http</a:t>
            </a:r>
            <a:r>
              <a:rPr lang="ru-RU" sz="1400" u="sng" dirty="0">
                <a:solidFill>
                  <a:srgbClr val="1E4476"/>
                </a:solidFill>
                <a:latin typeface="Times New Roman"/>
                <a:ea typeface="Times New Roman"/>
                <a:hlinkClick r:id="rId2"/>
              </a:rPr>
              <a:t>://</a:t>
            </a:r>
            <a:r>
              <a:rPr lang="en-US" sz="1400" u="sng" dirty="0">
                <a:solidFill>
                  <a:srgbClr val="1E4476"/>
                </a:solidFill>
                <a:latin typeface="Times New Roman"/>
                <a:ea typeface="Times New Roman"/>
                <a:hlinkClick r:id="rId2"/>
              </a:rPr>
              <a:t>www</a:t>
            </a:r>
            <a:r>
              <a:rPr lang="ru-RU" sz="1400" u="sng" dirty="0">
                <a:solidFill>
                  <a:srgbClr val="1E4476"/>
                </a:solidFill>
                <a:latin typeface="Times New Roman"/>
                <a:ea typeface="Times New Roman"/>
                <a:hlinkClick r:id="rId2"/>
              </a:rPr>
              <a:t>.</a:t>
            </a:r>
            <a:r>
              <a:rPr lang="en-US" sz="1400" u="sng" dirty="0">
                <a:solidFill>
                  <a:srgbClr val="1E4476"/>
                </a:solidFill>
                <a:latin typeface="Times New Roman"/>
                <a:ea typeface="Times New Roman"/>
                <a:hlinkClick r:id="rId2"/>
              </a:rPr>
              <a:t>rstkirov</a:t>
            </a:r>
            <a:r>
              <a:rPr lang="ru-RU" sz="1400" u="sng" dirty="0">
                <a:solidFill>
                  <a:srgbClr val="1E4476"/>
                </a:solidFill>
                <a:latin typeface="Times New Roman"/>
                <a:ea typeface="Times New Roman"/>
                <a:hlinkClick r:id="rId2"/>
              </a:rPr>
              <a:t>.</a:t>
            </a:r>
            <a:r>
              <a:rPr lang="en-US" sz="1400" u="sng" dirty="0">
                <a:solidFill>
                  <a:srgbClr val="1E4476"/>
                </a:solidFill>
                <a:latin typeface="Times New Roman"/>
                <a:ea typeface="Times New Roman"/>
                <a:hlinkClick r:id="rId2"/>
              </a:rPr>
              <a:t>ru</a:t>
            </a:r>
            <a:r>
              <a:rPr lang="ru-RU" sz="1400" dirty="0" smtClean="0">
                <a:solidFill>
                  <a:srgbClr val="010101"/>
                </a:solidFill>
                <a:latin typeface="Times New Roman"/>
                <a:ea typeface="Times New Roman"/>
              </a:rPr>
              <a:t>)</a:t>
            </a:r>
            <a:endParaRPr lang="ru-RU" sz="1400" b="1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1221" y="1556792"/>
            <a:ext cx="8838989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Информационная открытость принимаемых решений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07904" y="2298601"/>
            <a:ext cx="2148383" cy="11353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defRPr/>
            </a:pPr>
            <a:endParaRPr lang="ru-RU" sz="1400" b="1" dirty="0">
              <a:solidFill>
                <a:prstClr val="black"/>
              </a:solidFill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Министерство юстиции РФ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по Кировской области</a:t>
            </a:r>
            <a:endParaRPr lang="ru-RU" sz="1400" b="1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04200" y="3584823"/>
            <a:ext cx="2148383" cy="7116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defRPr/>
            </a:pPr>
            <a:endParaRPr lang="ru-RU" sz="1400" b="1" dirty="0">
              <a:solidFill>
                <a:prstClr val="black"/>
              </a:solidFill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Прокуратура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Кировской области</a:t>
            </a:r>
            <a:endParaRPr lang="ru-RU" sz="1400" b="1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07904" y="4581128"/>
            <a:ext cx="2148383" cy="17396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defRPr/>
            </a:pPr>
            <a:endParaRPr lang="ru-RU" sz="1400" b="1" dirty="0">
              <a:solidFill>
                <a:prstClr val="black"/>
              </a:solidFill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ФАС России, 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в том числе через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систему ФГИС «ЕИАС» в формате электронных шаблонов</a:t>
            </a: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1400" b="1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60232" y="2265462"/>
            <a:ext cx="2160240" cy="11521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defRPr/>
            </a:pPr>
            <a:endParaRPr lang="ru-RU" sz="1400" b="1" dirty="0">
              <a:solidFill>
                <a:prstClr val="black"/>
              </a:solidFill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rgbClr val="010101"/>
                </a:solidFill>
                <a:latin typeface="Times New Roman"/>
                <a:ea typeface="Times New Roman"/>
              </a:rPr>
              <a:t>СПС Консультант Плюс</a:t>
            </a:r>
            <a:endParaRPr lang="ru-RU" sz="1400" b="1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660232" y="3571478"/>
            <a:ext cx="2160240" cy="11521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defRPr/>
            </a:pPr>
            <a:endParaRPr lang="ru-RU" sz="1400" b="1" dirty="0">
              <a:solidFill>
                <a:prstClr val="black"/>
              </a:solidFill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rgbClr val="010101"/>
                </a:solidFill>
                <a:latin typeface="Times New Roman"/>
                <a:ea typeface="Times New Roman"/>
              </a:rPr>
              <a:t>СПС Гарант</a:t>
            </a:r>
            <a:endParaRPr lang="ru-RU" sz="1400" b="1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660232" y="4869160"/>
            <a:ext cx="2160240" cy="129113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defRPr/>
            </a:pPr>
            <a:endParaRPr lang="ru-RU" sz="1400" b="1" dirty="0">
              <a:solidFill>
                <a:prstClr val="black"/>
              </a:solidFill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Информационная система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ГИС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ЖКХ</a:t>
            </a:r>
            <a:endParaRPr lang="ru-RU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3528" y="1988840"/>
            <a:ext cx="0" cy="2307679"/>
          </a:xfrm>
          <a:prstGeom prst="line">
            <a:avLst/>
          </a:prstGeom>
          <a:ln w="19050">
            <a:solidFill>
              <a:srgbClr val="4E8E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3528" y="2866281"/>
            <a:ext cx="288032" cy="0"/>
          </a:xfrm>
          <a:prstGeom prst="line">
            <a:avLst/>
          </a:prstGeom>
          <a:ln w="15875">
            <a:solidFill>
              <a:srgbClr val="4E8E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3528" y="4296519"/>
            <a:ext cx="288032" cy="0"/>
          </a:xfrm>
          <a:prstGeom prst="line">
            <a:avLst/>
          </a:prstGeom>
          <a:ln w="15875">
            <a:solidFill>
              <a:srgbClr val="4E8E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275856" y="1988840"/>
            <a:ext cx="0" cy="3960440"/>
          </a:xfrm>
          <a:prstGeom prst="line">
            <a:avLst/>
          </a:prstGeom>
          <a:ln w="19050">
            <a:solidFill>
              <a:srgbClr val="4E8E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228184" y="1988840"/>
            <a:ext cx="0" cy="3960440"/>
          </a:xfrm>
          <a:prstGeom prst="line">
            <a:avLst/>
          </a:prstGeom>
          <a:ln w="19050">
            <a:solidFill>
              <a:srgbClr val="4E8E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75856" y="2884587"/>
            <a:ext cx="428344" cy="0"/>
          </a:xfrm>
          <a:prstGeom prst="line">
            <a:avLst/>
          </a:prstGeom>
          <a:ln w="15875">
            <a:solidFill>
              <a:srgbClr val="4E8E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256062" y="3983943"/>
            <a:ext cx="428344" cy="0"/>
          </a:xfrm>
          <a:prstGeom prst="line">
            <a:avLst/>
          </a:prstGeom>
          <a:ln w="15875">
            <a:solidFill>
              <a:srgbClr val="4E8E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279560" y="5948536"/>
            <a:ext cx="428344" cy="0"/>
          </a:xfrm>
          <a:prstGeom prst="line">
            <a:avLst/>
          </a:prstGeom>
          <a:ln w="15875">
            <a:solidFill>
              <a:srgbClr val="4E8E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231888" y="2866281"/>
            <a:ext cx="428344" cy="0"/>
          </a:xfrm>
          <a:prstGeom prst="line">
            <a:avLst/>
          </a:prstGeom>
          <a:ln w="15875">
            <a:solidFill>
              <a:srgbClr val="4E8E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228184" y="4011030"/>
            <a:ext cx="428344" cy="0"/>
          </a:xfrm>
          <a:prstGeom prst="line">
            <a:avLst/>
          </a:prstGeom>
          <a:ln w="15875">
            <a:solidFill>
              <a:srgbClr val="4E8E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228184" y="5957317"/>
            <a:ext cx="428344" cy="0"/>
          </a:xfrm>
          <a:prstGeom prst="line">
            <a:avLst/>
          </a:prstGeom>
          <a:ln w="15875">
            <a:solidFill>
              <a:srgbClr val="4E8E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623417" y="3652639"/>
            <a:ext cx="2148383" cy="12877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  <a:scene3d>
            <a:camera prst="orthographicFront"/>
            <a:lightRig rig="threePt" dir="t"/>
          </a:scene3d>
          <a:sp3d prstMaterial="flat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rgbClr val="010101"/>
                </a:solidFill>
                <a:latin typeface="Times New Roman"/>
                <a:ea typeface="Times New Roman"/>
              </a:rPr>
              <a:t>Официальный интернет-портал </a:t>
            </a:r>
            <a:r>
              <a:rPr lang="ru-RU" sz="1400" dirty="0">
                <a:solidFill>
                  <a:srgbClr val="010101"/>
                </a:solidFill>
                <a:latin typeface="Times New Roman"/>
                <a:ea typeface="Times New Roman"/>
              </a:rPr>
              <a:t>правовой информации» (www.pravo.gov.ru)</a:t>
            </a:r>
            <a:endParaRPr lang="ru-RU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8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2685" y="1484784"/>
            <a:ext cx="8965817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Индексы роста тарифов в среднем по кировской области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8786" y="5085184"/>
            <a:ext cx="8511827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500" dirty="0" smtClean="0">
                <a:latin typeface="Times New Roman"/>
                <a:ea typeface="Times New Roman"/>
              </a:rPr>
              <a:t>Указом </a:t>
            </a:r>
            <a:r>
              <a:rPr lang="ru-RU" sz="1500" dirty="0">
                <a:latin typeface="Times New Roman"/>
                <a:ea typeface="Times New Roman"/>
              </a:rPr>
              <a:t>Губернатора Кировской области </a:t>
            </a:r>
            <a:r>
              <a:rPr lang="ru-RU" sz="1500" dirty="0" smtClean="0">
                <a:latin typeface="Times New Roman"/>
                <a:ea typeface="Times New Roman"/>
              </a:rPr>
              <a:t>на 2021 год установлены </a:t>
            </a:r>
            <a:r>
              <a:rPr lang="ru-RU" sz="1500" dirty="0">
                <a:latin typeface="Times New Roman"/>
                <a:ea typeface="Times New Roman"/>
              </a:rPr>
              <a:t>следующие предельные (максимальные) индексы </a:t>
            </a:r>
            <a:r>
              <a:rPr lang="ru-RU" sz="1500" dirty="0" smtClean="0">
                <a:latin typeface="Times New Roman"/>
                <a:ea typeface="Times New Roman"/>
              </a:rPr>
              <a:t>платы </a:t>
            </a:r>
            <a:r>
              <a:rPr lang="ru-RU" sz="1500" dirty="0">
                <a:latin typeface="Times New Roman"/>
                <a:ea typeface="Times New Roman"/>
              </a:rPr>
              <a:t>граждан за коммунальные </a:t>
            </a:r>
            <a:r>
              <a:rPr lang="ru-RU" sz="1500" dirty="0" smtClean="0">
                <a:latin typeface="Times New Roman"/>
                <a:ea typeface="Times New Roman"/>
              </a:rPr>
              <a:t>услуги:  </a:t>
            </a:r>
            <a:endParaRPr lang="ru-RU" sz="1500" dirty="0">
              <a:latin typeface="Times New Roman"/>
              <a:ea typeface="Times New Roman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 первое полугодие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2021 года -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для всех муниципальных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образований 100,0% (к декабрю 2020 г.);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 второе полугодие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для всех муниципальных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образований 104,2% (к декабрю 2020 г.)</a:t>
            </a:r>
          </a:p>
          <a:p>
            <a:r>
              <a:rPr lang="ru-RU" sz="1500" b="1" dirty="0" err="1" smtClean="0">
                <a:latin typeface="Times New Roman"/>
                <a:ea typeface="Times New Roman"/>
              </a:rPr>
              <a:t>Т.о</a:t>
            </a:r>
            <a:r>
              <a:rPr lang="ru-RU" sz="1500" b="1" dirty="0" smtClean="0">
                <a:latin typeface="Times New Roman"/>
                <a:ea typeface="Times New Roman"/>
              </a:rPr>
              <a:t>., </a:t>
            </a:r>
            <a:r>
              <a:rPr lang="ru-RU" sz="1500" b="1" dirty="0">
                <a:latin typeface="Times New Roman"/>
                <a:ea typeface="Times New Roman"/>
              </a:rPr>
              <a:t>независимо от роста экономически обоснованных тарифов на коммунальные ресурсы, население области защищено предельным ограничением изменения платы граждан за коммунальные </a:t>
            </a:r>
            <a:r>
              <a:rPr lang="ru-RU" sz="1500" b="1" dirty="0" smtClean="0">
                <a:latin typeface="Times New Roman"/>
                <a:ea typeface="Times New Roman"/>
              </a:rPr>
              <a:t>услуги.</a:t>
            </a:r>
            <a:endParaRPr lang="ru-RU" sz="15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949873"/>
              </p:ext>
            </p:extLst>
          </p:nvPr>
        </p:nvGraphicFramePr>
        <p:xfrm>
          <a:off x="827585" y="2132856"/>
          <a:ext cx="7560839" cy="2675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0691"/>
                <a:gridCol w="1422850"/>
                <a:gridCol w="1423649"/>
                <a:gridCol w="1423649"/>
              </a:tblGrid>
              <a:tr h="909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Сферы деятельности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1 п/г 2021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</a:rPr>
                        <a:t>2 п/г 2021 г.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</a:rPr>
                        <a:t>2 п/г 2021 к декабрю 2020 г.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1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</a:rPr>
                        <a:t>Теплоснабжение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2 190,4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2 289,2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</a:rPr>
                        <a:t>105,1%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1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</a:rPr>
                        <a:t>В т.ч. «малая» энергетика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2 966,2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3 081,5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</a:rPr>
                        <a:t>105,9%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1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</a:rPr>
                        <a:t>Водоснабжение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</a:rPr>
                        <a:t>36,20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37,57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</a:rPr>
                        <a:t>103,9%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1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</a:rPr>
                        <a:t>Водоотведение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</a:rPr>
                        <a:t>30,58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31,46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</a:rPr>
                        <a:t>101,7%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5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</a:rPr>
                        <a:t>Обращение с ТКО (единый тариф регионального оператора)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</a:rPr>
                        <a:t>745,8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775,46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96,5%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2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3948" y="2060848"/>
            <a:ext cx="8352928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  <a:ea typeface="Times New Roman"/>
              </a:rPr>
              <a:t>Критерии отнесения к </a:t>
            </a:r>
            <a:r>
              <a:rPr lang="ru-RU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  <a:ea typeface="Times New Roman"/>
              </a:rPr>
              <a:t>теплосетевым</a:t>
            </a: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  <a:ea typeface="Times New Roman"/>
              </a:rPr>
              <a:t> организациям</a:t>
            </a: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450215" algn="l"/>
              </a:tabLst>
            </a:pP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/>
              <a:ea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  <a:ea typeface="Times New Roman"/>
              </a:rPr>
              <a:t>Эталонизация</a:t>
            </a:r>
            <a:endParaRPr lang="ru-RU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/>
              <a:ea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450215" algn="l"/>
              </a:tabLst>
            </a:pP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/>
              <a:ea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  <a:ea typeface="Times New Roman"/>
              </a:rPr>
              <a:t>Раздельный учет</a:t>
            </a: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450215" algn="l"/>
              </a:tabLst>
            </a:pPr>
            <a:endParaRPr lang="ru-RU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/>
              <a:ea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  <a:ea typeface="Times New Roman"/>
              </a:rPr>
              <a:t>Освоение утвержденных в тарифах затрат</a:t>
            </a: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450215" algn="l"/>
              </a:tabLst>
            </a:pPr>
            <a:endParaRPr lang="ru-RU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/>
              <a:ea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  <a:ea typeface="Times New Roman"/>
              </a:rPr>
              <a:t>Конкурентные процедуры закупок</a:t>
            </a: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450215" algn="l"/>
              </a:tabLst>
            </a:pPr>
            <a:endParaRPr lang="ru-RU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/>
              <a:ea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  <a:ea typeface="Times New Roman"/>
              </a:rPr>
              <a:t>Проработка предложений по ДПР в рамках заключаемых концессионных соглашений</a:t>
            </a: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450215" algn="l"/>
              </a:tabLst>
            </a:pPr>
            <a:endParaRPr lang="ru-RU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/>
              <a:ea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/>
                <a:ea typeface="Times New Roman"/>
              </a:rPr>
              <a:t>Соблюдение требований законодательства к регулируемым организациям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132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454</Words>
  <Application>Microsoft Office PowerPoint</Application>
  <PresentationFormat>Экран (4:3)</PresentationFormat>
  <Paragraphs>92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Троян Г В</dc:creator>
  <cp:lastModifiedBy>Admin</cp:lastModifiedBy>
  <cp:revision>139</cp:revision>
  <cp:lastPrinted>2021-04-06T13:02:12Z</cp:lastPrinted>
  <dcterms:created xsi:type="dcterms:W3CDTF">2018-01-13T06:36:25Z</dcterms:created>
  <dcterms:modified xsi:type="dcterms:W3CDTF">2021-04-06T13:05:54Z</dcterms:modified>
</cp:coreProperties>
</file>