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86" y="-8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>
        <c:manualLayout>
          <c:layoutTarget val="inner"/>
          <c:xMode val="edge"/>
          <c:yMode val="edge"/>
          <c:x val="0.31003920603674545"/>
          <c:y val="0.32589345472440945"/>
          <c:w val="0.38527755905511812"/>
          <c:h val="0.5779163385826772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правонарушений стандартов раскрытия информации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272</c:v>
                </c:pt>
                <c:pt idx="1">
                  <c:v>174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9493946850393704"/>
          <c:y val="0.5000268208661417"/>
          <c:w val="0.19881053149606298"/>
          <c:h val="0.1619306102362204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Практика проведения контрольных мероприятий и результаты контрольной работы РСТ Кировской области в 2020 году, план на 2021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апреле 2021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До </a:t>
            </a:r>
            <a:r>
              <a:rPr lang="ru-RU" dirty="0" smtClean="0"/>
              <a:t>конца </a:t>
            </a:r>
            <a:r>
              <a:rPr lang="ru-RU" dirty="0" smtClean="0"/>
              <a:t>месяца </a:t>
            </a:r>
            <a:r>
              <a:rPr lang="ru-RU" dirty="0" smtClean="0"/>
              <a:t>подлежит раскрытию квартальная информация за 1 квартал 2021 года;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течение месяца </a:t>
            </a:r>
            <a:r>
              <a:rPr lang="ru-RU" dirty="0" smtClean="0"/>
              <a:t>должна быть раскрыта информация о результатах финансово хозяйственной деятельности за 2020 год;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smtClean="0"/>
              <a:t>течение 10 календарных дней с момента подачи заявления об установлении тарифов должна быть </a:t>
            </a:r>
            <a:r>
              <a:rPr lang="ru-RU" dirty="0" smtClean="0"/>
              <a:t>раскрыта:  </a:t>
            </a:r>
            <a:endParaRPr lang="ru-RU" dirty="0" smtClean="0"/>
          </a:p>
          <a:p>
            <a:pPr lvl="1"/>
            <a:r>
              <a:rPr lang="ru-RU" dirty="0" smtClean="0"/>
              <a:t>Информация о способах приобретения, стоимости и объемах товаров, необходимых для производства регулируемых товаров и (или) оказания регулируемых услуг регулируемых организаций, содержит сведения о правовых актах, регламентирующих правила закупки (положение о закупках) в регулируемой организации, о месте размещения положения о закупках регулируемой организации, а также сведения о планировании закупочных процедур и результатах их проведения.</a:t>
            </a:r>
          </a:p>
          <a:p>
            <a:pPr lvl="1"/>
            <a:r>
              <a:rPr lang="ru-RU" dirty="0" smtClean="0"/>
              <a:t>Информация о предложении регулируемой организации об установлении цен (тарифов) в сфере теплоснабжения на очередной расчетный период регулирования.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ds04.infourok.ru/uploads/ex/06cd/00106e04-1bacea25/img4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ds04.infourok.ru/uploads/ex/06cd/00106e04-1bacea25/img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32576" cy="4853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мероприятий в 2020 </a:t>
            </a:r>
            <a:r>
              <a:rPr lang="ru-RU" dirty="0" smtClean="0"/>
              <a:t>году РСТ </a:t>
            </a:r>
            <a:r>
              <a:rPr lang="ru-RU" dirty="0" smtClean="0"/>
              <a:t>Кировской области осуществляла  в двух </a:t>
            </a:r>
            <a:r>
              <a:rPr lang="ru-RU" dirty="0" smtClean="0"/>
              <a:t>формах: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3816424" cy="506117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smtClean="0"/>
              <a:t>форме </a:t>
            </a:r>
            <a:r>
              <a:rPr lang="ru-RU" dirty="0" smtClean="0"/>
              <a:t>проверок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 smtClean="0"/>
              <a:t>форме мероприятий по контролю, при проведении которых не требуется взаимодействие органа государственного контроля с подконтрольными субъектами.</a:t>
            </a:r>
          </a:p>
          <a:p>
            <a:endParaRPr lang="ru-RU" dirty="0"/>
          </a:p>
        </p:txBody>
      </p:sp>
      <p:pic>
        <p:nvPicPr>
          <p:cNvPr id="22530" name="Picture 2" descr="http://sosnovoborsk.pnzreg.ru/upload/iblock/c9c/c9cac3838a79875fad6e0d01b16432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72816"/>
            <a:ext cx="4706404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 проверках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700808"/>
            <a:ext cx="3826768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Плановые:	</a:t>
            </a:r>
          </a:p>
          <a:p>
            <a:pPr>
              <a:buNone/>
            </a:pPr>
            <a:r>
              <a:rPr lang="ru-RU" sz="1800" dirty="0" smtClean="0"/>
              <a:t>	В </a:t>
            </a:r>
            <a:r>
              <a:rPr lang="ru-RU" sz="1800" dirty="0" smtClean="0"/>
              <a:t>2020 году было </a:t>
            </a:r>
            <a:r>
              <a:rPr lang="ru-RU" sz="1800" dirty="0" smtClean="0"/>
              <a:t>запланировано проведение  </a:t>
            </a:r>
            <a:r>
              <a:rPr lang="ru-RU" sz="1800" dirty="0" smtClean="0"/>
              <a:t>2 </a:t>
            </a:r>
            <a:r>
              <a:rPr lang="ru-RU" sz="1800" dirty="0" smtClean="0"/>
              <a:t>плановых проверок. Однако</a:t>
            </a:r>
            <a:r>
              <a:rPr lang="ru-RU" sz="1800" dirty="0" smtClean="0"/>
              <a:t>, в связи со сложной санитарно-эпидемиологической обстановкой, </a:t>
            </a:r>
            <a:r>
              <a:rPr lang="ru-RU" sz="1800" dirty="0" smtClean="0"/>
              <a:t>они не </a:t>
            </a:r>
            <a:r>
              <a:rPr lang="ru-RU" sz="1800" dirty="0" smtClean="0"/>
              <a:t>проводились.</a:t>
            </a:r>
            <a:endParaRPr lang="ru-RU" sz="18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499992" y="1700808"/>
            <a:ext cx="3610744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Внеплановые:	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ru-RU" dirty="0" smtClean="0"/>
              <a:t>В </a:t>
            </a:r>
            <a:r>
              <a:rPr lang="ru-RU" dirty="0" smtClean="0"/>
              <a:t>феврале-марте 2020 года, до введения ограничительных мер на проведение проверок, проведена 1 внеплановая </a:t>
            </a:r>
            <a:r>
              <a:rPr lang="ru-RU" dirty="0" smtClean="0"/>
              <a:t>проверка </a:t>
            </a:r>
            <a:r>
              <a:rPr lang="ru-RU" dirty="0" smtClean="0"/>
              <a:t>в </a:t>
            </a:r>
            <a:r>
              <a:rPr lang="ru-RU" dirty="0" smtClean="0"/>
              <a:t>отношении </a:t>
            </a:r>
            <a:r>
              <a:rPr lang="ru-RU" dirty="0" smtClean="0"/>
              <a:t>организации в сфере теплоснабжения</a:t>
            </a:r>
            <a:r>
              <a:rPr lang="ru-RU" dirty="0" smtClean="0"/>
              <a:t>. </a:t>
            </a:r>
            <a:r>
              <a:rPr lang="ru-RU" dirty="0" smtClean="0"/>
              <a:t>По результатам данной внеплановой проверки нарушений не выявлено.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 по контролю без взаимодействия с подконтрольными организациями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75656" y="21328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течение 2020 года </a:t>
            </a:r>
            <a:r>
              <a:rPr lang="ru-RU" dirty="0" smtClean="0"/>
              <a:t>рассмотрено </a:t>
            </a:r>
            <a:r>
              <a:rPr lang="ru-RU" dirty="0" smtClean="0"/>
              <a:t>181 дело об административных правонарушениях </a:t>
            </a:r>
            <a:r>
              <a:rPr lang="ru-RU" dirty="0" smtClean="0"/>
              <a:t>(в 2019 году </a:t>
            </a:r>
            <a:r>
              <a:rPr lang="ru-RU" dirty="0" smtClean="0"/>
              <a:t>– 281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дела </a:t>
            </a:r>
            <a:r>
              <a:rPr lang="ru-RU" dirty="0" smtClean="0"/>
              <a:t>по факту завышения </a:t>
            </a:r>
            <a:r>
              <a:rPr lang="ru-RU" dirty="0" smtClean="0"/>
              <a:t>регулируемых </a:t>
            </a:r>
            <a:r>
              <a:rPr lang="ru-RU" dirty="0" smtClean="0"/>
              <a:t>цен;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smtClean="0"/>
              <a:t>дела по </a:t>
            </a:r>
            <a:r>
              <a:rPr lang="ru-RU" dirty="0" smtClean="0"/>
              <a:t>фактам </a:t>
            </a:r>
            <a:r>
              <a:rPr lang="ru-RU" dirty="0" smtClean="0"/>
              <a:t>осуществления регулируемой деятельности без утвержденного </a:t>
            </a:r>
            <a:r>
              <a:rPr lang="ru-RU" dirty="0" smtClean="0"/>
              <a:t>тарифа;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smtClean="0"/>
              <a:t>дела </a:t>
            </a:r>
            <a:r>
              <a:rPr lang="ru-RU" dirty="0" smtClean="0"/>
              <a:t>за </a:t>
            </a:r>
            <a:r>
              <a:rPr lang="ru-RU" dirty="0" smtClean="0"/>
              <a:t>отсутствие программ в области энергосбережения и повышения энергетической </a:t>
            </a:r>
            <a:r>
              <a:rPr lang="ru-RU" dirty="0" smtClean="0"/>
              <a:t>эффективности;</a:t>
            </a:r>
            <a:endParaRPr lang="ru-RU" dirty="0" smtClean="0"/>
          </a:p>
          <a:p>
            <a:r>
              <a:rPr lang="ru-RU" dirty="0" smtClean="0"/>
              <a:t>174 дела за нарушение </a:t>
            </a:r>
            <a:r>
              <a:rPr lang="ru-RU" dirty="0" smtClean="0"/>
              <a:t>установленных стандартов раскрытия </a:t>
            </a:r>
            <a:r>
              <a:rPr lang="ru-RU" dirty="0" smtClean="0"/>
              <a:t>информации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4533128"/>
            <a:ext cx="7467600" cy="2324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	Общая </a:t>
            </a:r>
            <a:r>
              <a:rPr lang="ru-RU" dirty="0" smtClean="0"/>
              <a:t>сумма наложенных и подлежащих к уплате штрафов в результате рассмотрения административных дел составила 3440,8 тыс. рублей. По состоянию на 31.12.2020 года добровольно уплачено и взыскано 1678 тыс. рублей. </a:t>
            </a:r>
          </a:p>
          <a:p>
            <a:endParaRPr lang="ru-RU" dirty="0"/>
          </a:p>
        </p:txBody>
      </p:sp>
      <p:pic>
        <p:nvPicPr>
          <p:cNvPr id="18434" name="Picture 2" descr="https://mon.medikforum.ru/uploads/posts/2020-08/1596290071_eb13cd0293a949a5b7fd78ad08824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0648"/>
            <a:ext cx="5328592" cy="4245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Риск-ориентированный подход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- </a:t>
            </a:r>
            <a:r>
              <a:rPr lang="ru-RU" dirty="0" smtClean="0"/>
              <a:t>метод организации и осуществления государственного контроля (надзора), при котором выбор интенсивности (формы, продолжительности, периодичности) проведения мероприятий по контролю, мероприятий по профилактике нарушения обязательных требований определяется отнесением деятельности подконтрольного субъекта к определенной категории риска либо определенному классу (категории) опасности.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Категории </a:t>
            </a:r>
            <a:r>
              <a:rPr lang="ru-RU" dirty="0" smtClean="0"/>
              <a:t>риска в зависимости от выручки от регулируемой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85313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Организации </a:t>
            </a:r>
            <a:r>
              <a:rPr lang="ru-RU" sz="2000" dirty="0" smtClean="0"/>
              <a:t>с выручкой свыше 50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рублей – отнесены к категории среднего риска;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Организации с </a:t>
            </a:r>
            <a:r>
              <a:rPr lang="ru-RU" sz="2000" dirty="0" smtClean="0"/>
              <a:t>выручкой от 10 до 50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рублей – к категории умеренного риска;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Организации </a:t>
            </a:r>
            <a:r>
              <a:rPr lang="ru-RU" sz="2000" dirty="0" smtClean="0"/>
              <a:t>с выручкой до 10 </a:t>
            </a:r>
            <a:r>
              <a:rPr lang="ru-RU" sz="2000" dirty="0" err="1" smtClean="0"/>
              <a:t>млн</a:t>
            </a:r>
            <a:r>
              <a:rPr lang="ru-RU" sz="2000" dirty="0" smtClean="0"/>
              <a:t> рублей – к категории низкого риска.</a:t>
            </a:r>
          </a:p>
          <a:p>
            <a:endParaRPr lang="ru-RU" dirty="0"/>
          </a:p>
        </p:txBody>
      </p:sp>
      <p:sp>
        <p:nvSpPr>
          <p:cNvPr id="16386" name="AutoShape 2" descr="https://sro-a.ru/upload/iblock/c09/14.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https://sro-a.ru/upload/iblock/c09/14.1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ecostudio.su/upload/iblock/b0d/b0d78f808d466de1b1cecf970e3c691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2" name="Picture 8" descr="http://f1.ds-russia.ru/u_dirs/089/89166/4970fab88b5f1483be4af31d055fd1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84784"/>
            <a:ext cx="4058816" cy="3673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зависимости от присвоенной их деятельности категории </a:t>
            </a:r>
            <a:r>
              <a:rPr lang="ru-RU" dirty="0" smtClean="0"/>
              <a:t>риска проверки проводятся: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826768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Для </a:t>
            </a:r>
            <a:r>
              <a:rPr lang="ru-RU" sz="2000" dirty="0" smtClean="0"/>
              <a:t>категории среднего риска - не </a:t>
            </a:r>
            <a:r>
              <a:rPr lang="ru-RU" sz="2000" dirty="0" smtClean="0"/>
              <a:t>чаще, </a:t>
            </a:r>
            <a:r>
              <a:rPr lang="ru-RU" sz="2000" dirty="0" smtClean="0"/>
              <a:t>чем один раз в 3 года;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Для </a:t>
            </a:r>
            <a:r>
              <a:rPr lang="ru-RU" sz="2000" dirty="0" smtClean="0"/>
              <a:t>категории умеренного риска - не </a:t>
            </a:r>
            <a:r>
              <a:rPr lang="ru-RU" sz="2000" dirty="0" smtClean="0"/>
              <a:t>чаще, </a:t>
            </a:r>
            <a:r>
              <a:rPr lang="ru-RU" sz="2000" dirty="0" smtClean="0"/>
              <a:t>чем один раз в 5 лет.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Для </a:t>
            </a:r>
            <a:r>
              <a:rPr lang="ru-RU" sz="2000" dirty="0" smtClean="0"/>
              <a:t>категории низкого </a:t>
            </a:r>
            <a:r>
              <a:rPr lang="ru-RU" sz="2000" dirty="0" smtClean="0"/>
              <a:t>риска </a:t>
            </a:r>
            <a:r>
              <a:rPr lang="ru-RU" sz="2000" dirty="0" smtClean="0"/>
              <a:t>плановые проверки не проводятся.</a:t>
            </a:r>
          </a:p>
          <a:p>
            <a:pPr marL="457200" indent="-457200">
              <a:buNone/>
            </a:pPr>
            <a:endParaRPr lang="ru-RU" sz="2000" dirty="0" smtClean="0"/>
          </a:p>
        </p:txBody>
      </p:sp>
      <p:pic>
        <p:nvPicPr>
          <p:cNvPr id="2050" name="Picture 2" descr="https://walletinvestments.ru/wp-content/uploads/2018/06/risk-assess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484784"/>
            <a:ext cx="2490763" cy="33210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367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Практика проведения контрольных мероприятий и результаты контрольной работы РСТ Кировской области в 2020 году, план на 2021 год</vt:lpstr>
      <vt:lpstr>Контрольные мероприятий в 2020 году РСТ Кировской области осуществляла  в двух формах:</vt:lpstr>
      <vt:lpstr>О проверках</vt:lpstr>
      <vt:lpstr>мероприятия по контролю без взаимодействия с подконтрольными организациями</vt:lpstr>
      <vt:lpstr>В течение 2020 года рассмотрено 181 дело об административных правонарушениях (в 2019 году – 281):</vt:lpstr>
      <vt:lpstr>Слайд 6</vt:lpstr>
      <vt:lpstr>Риск-ориентированный подход</vt:lpstr>
      <vt:lpstr>Категории риска в зависимости от выручки от регулируемой деятельности</vt:lpstr>
      <vt:lpstr>В зависимости от присвоенной их деятельности категории риска проверки проводятся:</vt:lpstr>
      <vt:lpstr>В апреле 2021 года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проведения контрольных мероприятий и результаты контрольной работы РСТ Кировской области в 2020 году, план на 2021 год</dc:title>
  <dc:creator>Жуйков</dc:creator>
  <cp:lastModifiedBy>Наталья Николаевна</cp:lastModifiedBy>
  <cp:revision>5</cp:revision>
  <dcterms:created xsi:type="dcterms:W3CDTF">2021-04-06T14:30:20Z</dcterms:created>
  <dcterms:modified xsi:type="dcterms:W3CDTF">2021-04-06T15:02:46Z</dcterms:modified>
</cp:coreProperties>
</file>