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59" r:id="rId4"/>
    <p:sldId id="276" r:id="rId5"/>
    <p:sldId id="265" r:id="rId6"/>
    <p:sldId id="264" r:id="rId7"/>
    <p:sldId id="263" r:id="rId8"/>
    <p:sldId id="267" r:id="rId9"/>
    <p:sldId id="270" r:id="rId10"/>
    <p:sldId id="268" r:id="rId11"/>
    <p:sldId id="269" r:id="rId12"/>
    <p:sldId id="271" r:id="rId13"/>
    <p:sldId id="272" r:id="rId14"/>
    <p:sldId id="274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110" d="100"/>
          <a:sy n="110" d="100"/>
        </p:scale>
        <p:origin x="-16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E86EFB-493D-4C08-ACF2-A9CC28F5E5D3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819139D-254A-497A-B450-E0856E2A9B75}">
      <dgm:prSet phldrT="[Текст]" custT="1"/>
      <dgm:spPr/>
      <dgm:t>
        <a:bodyPr/>
        <a:lstStyle/>
        <a:p>
          <a:r>
            <a:rPr lang="ru-RU" sz="2200" b="1" dirty="0" smtClean="0">
              <a:solidFill>
                <a:schemeClr val="tx1"/>
              </a:solidFill>
            </a:rPr>
            <a:t>Направление проекта разработанной ИП на согласование в ОМС</a:t>
          </a:r>
          <a:endParaRPr lang="ru-RU" sz="2200" b="1" dirty="0">
            <a:solidFill>
              <a:schemeClr val="tx1"/>
            </a:solidFill>
          </a:endParaRPr>
        </a:p>
      </dgm:t>
    </dgm:pt>
    <dgm:pt modelId="{AA2A00A8-3030-44ED-9D27-7E51D029BC6E}" type="parTrans" cxnId="{A1BD6E7E-92F4-4D2B-AB4F-439034771182}">
      <dgm:prSet/>
      <dgm:spPr/>
      <dgm:t>
        <a:bodyPr/>
        <a:lstStyle/>
        <a:p>
          <a:endParaRPr lang="ru-RU"/>
        </a:p>
      </dgm:t>
    </dgm:pt>
    <dgm:pt modelId="{1B9FA47A-63FC-436A-9BFC-68654E2D2225}" type="sibTrans" cxnId="{A1BD6E7E-92F4-4D2B-AB4F-439034771182}">
      <dgm:prSet/>
      <dgm:spPr/>
      <dgm:t>
        <a:bodyPr/>
        <a:lstStyle/>
        <a:p>
          <a:endParaRPr lang="ru-RU"/>
        </a:p>
      </dgm:t>
    </dgm:pt>
    <dgm:pt modelId="{FF6B8208-8EB3-4D48-88F4-6ECE017BE73F}">
      <dgm:prSet phldrT="[Текст]"/>
      <dgm:spPr/>
      <dgm:t>
        <a:bodyPr/>
        <a:lstStyle/>
        <a:p>
          <a:r>
            <a:rPr lang="ru-RU" dirty="0" smtClean="0"/>
            <a:t>Согласование/отказ в течение 30 дней со дня представления </a:t>
          </a:r>
          <a:endParaRPr lang="ru-RU" dirty="0"/>
        </a:p>
      </dgm:t>
    </dgm:pt>
    <dgm:pt modelId="{B33E44A0-CBC1-42B2-87CC-ADF9AC582018}" type="parTrans" cxnId="{FE347AEF-ACBC-45E9-9BA1-5371E65E9D9D}">
      <dgm:prSet/>
      <dgm:spPr/>
      <dgm:t>
        <a:bodyPr/>
        <a:lstStyle/>
        <a:p>
          <a:endParaRPr lang="ru-RU"/>
        </a:p>
      </dgm:t>
    </dgm:pt>
    <dgm:pt modelId="{7AE6272F-772E-44B4-8F6A-5668E75E6D13}" type="sibTrans" cxnId="{FE347AEF-ACBC-45E9-9BA1-5371E65E9D9D}">
      <dgm:prSet/>
      <dgm:spPr/>
      <dgm:t>
        <a:bodyPr/>
        <a:lstStyle/>
        <a:p>
          <a:endParaRPr lang="ru-RU"/>
        </a:p>
      </dgm:t>
    </dgm:pt>
    <dgm:pt modelId="{9864B25F-28F9-4D9D-8A07-1DD2DEE65E5F}">
      <dgm:prSet phldrT="[Текст]"/>
      <dgm:spPr/>
      <dgm:t>
        <a:bodyPr/>
        <a:lstStyle/>
        <a:p>
          <a:r>
            <a:rPr lang="ru-RU" dirty="0" smtClean="0"/>
            <a:t>в течение 7 дней после получения уведомления об отказе в согласовании проекта ИП доработать его и направить на повторное согласование </a:t>
          </a:r>
          <a:endParaRPr lang="ru-RU" dirty="0"/>
        </a:p>
      </dgm:t>
    </dgm:pt>
    <dgm:pt modelId="{07FC5D49-81C8-464E-875F-EF8AC37FDB71}" type="parTrans" cxnId="{0A5413C6-7BBB-4CC7-9DDF-51C79C1880F9}">
      <dgm:prSet/>
      <dgm:spPr/>
      <dgm:t>
        <a:bodyPr/>
        <a:lstStyle/>
        <a:p>
          <a:endParaRPr lang="ru-RU"/>
        </a:p>
      </dgm:t>
    </dgm:pt>
    <dgm:pt modelId="{DDC1E6CE-41D9-467E-A3AD-87ADBA556B22}" type="sibTrans" cxnId="{0A5413C6-7BBB-4CC7-9DDF-51C79C1880F9}">
      <dgm:prSet/>
      <dgm:spPr/>
      <dgm:t>
        <a:bodyPr/>
        <a:lstStyle/>
        <a:p>
          <a:endParaRPr lang="ru-RU"/>
        </a:p>
      </dgm:t>
    </dgm:pt>
    <dgm:pt modelId="{9A401A82-FC83-4BB7-800E-6F5016E98CE7}">
      <dgm:prSet phldrT="[Текст]" custT="1"/>
      <dgm:spPr/>
      <dgm:t>
        <a:bodyPr/>
        <a:lstStyle/>
        <a:p>
          <a:r>
            <a:rPr lang="ru-RU" sz="2200" b="1" dirty="0" smtClean="0">
              <a:solidFill>
                <a:schemeClr val="tx1"/>
              </a:solidFill>
            </a:rPr>
            <a:t>Направление проекта ИП в РСТ Кировской области</a:t>
          </a:r>
          <a:endParaRPr lang="ru-RU" sz="2200" b="1" dirty="0">
            <a:solidFill>
              <a:schemeClr val="tx1"/>
            </a:solidFill>
          </a:endParaRPr>
        </a:p>
      </dgm:t>
    </dgm:pt>
    <dgm:pt modelId="{EB9527A1-3613-42BF-A286-BBD7B690DA7C}" type="parTrans" cxnId="{063F3DF2-EBC2-4581-8621-8C4FB78A6111}">
      <dgm:prSet/>
      <dgm:spPr/>
      <dgm:t>
        <a:bodyPr/>
        <a:lstStyle/>
        <a:p>
          <a:endParaRPr lang="ru-RU"/>
        </a:p>
      </dgm:t>
    </dgm:pt>
    <dgm:pt modelId="{E4E29AF4-CC5F-4E3B-992C-E0EF33166D5E}" type="sibTrans" cxnId="{063F3DF2-EBC2-4581-8621-8C4FB78A6111}">
      <dgm:prSet/>
      <dgm:spPr/>
      <dgm:t>
        <a:bodyPr/>
        <a:lstStyle/>
        <a:p>
          <a:endParaRPr lang="ru-RU"/>
        </a:p>
      </dgm:t>
    </dgm:pt>
    <dgm:pt modelId="{E40B2730-9DC4-404B-905D-B7035315535D}">
      <dgm:prSet phldrT="[Текст]"/>
      <dgm:spPr/>
      <dgm:t>
        <a:bodyPr/>
        <a:lstStyle/>
        <a:p>
          <a:r>
            <a:rPr lang="ru-RU" dirty="0" smtClean="0"/>
            <a:t>Утверждение/отказ в течение 30 дней со дня получения</a:t>
          </a:r>
          <a:endParaRPr lang="ru-RU" dirty="0"/>
        </a:p>
      </dgm:t>
    </dgm:pt>
    <dgm:pt modelId="{EAC1554F-25E4-4BE5-A0F8-9824F06EDD7B}" type="parTrans" cxnId="{E8B6EF49-63CE-4572-8ED5-9E8C692B8983}">
      <dgm:prSet/>
      <dgm:spPr/>
      <dgm:t>
        <a:bodyPr/>
        <a:lstStyle/>
        <a:p>
          <a:endParaRPr lang="ru-RU"/>
        </a:p>
      </dgm:t>
    </dgm:pt>
    <dgm:pt modelId="{DC280D45-7E80-403A-8E02-ECFE8D08C475}" type="sibTrans" cxnId="{E8B6EF49-63CE-4572-8ED5-9E8C692B8983}">
      <dgm:prSet/>
      <dgm:spPr/>
      <dgm:t>
        <a:bodyPr/>
        <a:lstStyle/>
        <a:p>
          <a:endParaRPr lang="ru-RU"/>
        </a:p>
      </dgm:t>
    </dgm:pt>
    <dgm:pt modelId="{C9D61BE7-4F96-47D4-A429-F4E5F1BD0C73}">
      <dgm:prSet phldrT="[Текст]"/>
      <dgm:spPr/>
      <dgm:t>
        <a:bodyPr/>
        <a:lstStyle/>
        <a:p>
          <a:r>
            <a:rPr lang="ru-RU" dirty="0" smtClean="0"/>
            <a:t>в течение 30 дней со дня направления ИП на доработку регулируемая организация дорабатывает ИП и направляет ее на повторное рассмотрение</a:t>
          </a:r>
          <a:endParaRPr lang="ru-RU" dirty="0"/>
        </a:p>
      </dgm:t>
    </dgm:pt>
    <dgm:pt modelId="{C855DEBE-BC46-49D1-A06C-95D83AFCC6E5}" type="parTrans" cxnId="{35400AF5-9A80-4AB0-8605-4B8C18636DD6}">
      <dgm:prSet/>
      <dgm:spPr/>
      <dgm:t>
        <a:bodyPr/>
        <a:lstStyle/>
        <a:p>
          <a:endParaRPr lang="ru-RU"/>
        </a:p>
      </dgm:t>
    </dgm:pt>
    <dgm:pt modelId="{1B982562-1EBC-40A9-867A-4D92F780A368}" type="sibTrans" cxnId="{35400AF5-9A80-4AB0-8605-4B8C18636DD6}">
      <dgm:prSet/>
      <dgm:spPr/>
      <dgm:t>
        <a:bodyPr/>
        <a:lstStyle/>
        <a:p>
          <a:endParaRPr lang="ru-RU"/>
        </a:p>
      </dgm:t>
    </dgm:pt>
    <dgm:pt modelId="{E0157777-3414-4C2A-B444-35090A4D269C}">
      <dgm:prSet phldrT="[Текст]" custT="1"/>
      <dgm:spPr/>
      <dgm:t>
        <a:bodyPr/>
        <a:lstStyle/>
        <a:p>
          <a:r>
            <a:rPr lang="ru-RU" sz="2200" b="1" dirty="0" smtClean="0">
              <a:solidFill>
                <a:schemeClr val="tx1"/>
              </a:solidFill>
            </a:rPr>
            <a:t>Решение об утверждении ИП или о направлении проекта ИП на доработку</a:t>
          </a:r>
          <a:endParaRPr lang="ru-RU" sz="2200" b="1" dirty="0">
            <a:solidFill>
              <a:schemeClr val="tx1"/>
            </a:solidFill>
          </a:endParaRPr>
        </a:p>
      </dgm:t>
    </dgm:pt>
    <dgm:pt modelId="{56E1A5DF-C465-4A4F-9D7A-FA51A33AF4B3}" type="parTrans" cxnId="{4FF0C918-DBF2-4F00-BE5B-3075068CEF43}">
      <dgm:prSet/>
      <dgm:spPr/>
      <dgm:t>
        <a:bodyPr/>
        <a:lstStyle/>
        <a:p>
          <a:endParaRPr lang="ru-RU"/>
        </a:p>
      </dgm:t>
    </dgm:pt>
    <dgm:pt modelId="{B0F0585E-BC16-4885-9D65-B564861C6011}" type="sibTrans" cxnId="{4FF0C918-DBF2-4F00-BE5B-3075068CEF43}">
      <dgm:prSet/>
      <dgm:spPr/>
      <dgm:t>
        <a:bodyPr/>
        <a:lstStyle/>
        <a:p>
          <a:endParaRPr lang="ru-RU"/>
        </a:p>
      </dgm:t>
    </dgm:pt>
    <dgm:pt modelId="{9C7F5A6C-AC75-4713-B417-19F982D49BEB}" type="pres">
      <dgm:prSet presAssocID="{D7E86EFB-493D-4C08-ACF2-A9CC28F5E5D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E18B42-7ED0-4EAB-830E-A5A58469914B}" type="pres">
      <dgm:prSet presAssocID="{E0157777-3414-4C2A-B444-35090A4D269C}" presName="boxAndChildren" presStyleCnt="0"/>
      <dgm:spPr/>
    </dgm:pt>
    <dgm:pt modelId="{E3667A6C-DC34-4353-B840-0A19C1D7B252}" type="pres">
      <dgm:prSet presAssocID="{E0157777-3414-4C2A-B444-35090A4D269C}" presName="parentTextBox" presStyleLbl="node1" presStyleIdx="0" presStyleCnt="3"/>
      <dgm:spPr/>
      <dgm:t>
        <a:bodyPr/>
        <a:lstStyle/>
        <a:p>
          <a:endParaRPr lang="ru-RU"/>
        </a:p>
      </dgm:t>
    </dgm:pt>
    <dgm:pt modelId="{5DA9567C-97F1-4B88-81EC-9E0C56BEEEF8}" type="pres">
      <dgm:prSet presAssocID="{E4E29AF4-CC5F-4E3B-992C-E0EF33166D5E}" presName="sp" presStyleCnt="0"/>
      <dgm:spPr/>
    </dgm:pt>
    <dgm:pt modelId="{4B1BC1CA-E0C9-472E-9D36-35963EF70607}" type="pres">
      <dgm:prSet presAssocID="{9A401A82-FC83-4BB7-800E-6F5016E98CE7}" presName="arrowAndChildren" presStyleCnt="0"/>
      <dgm:spPr/>
    </dgm:pt>
    <dgm:pt modelId="{D036B798-5E0D-4E87-BBC9-E1C0BABA800E}" type="pres">
      <dgm:prSet presAssocID="{9A401A82-FC83-4BB7-800E-6F5016E98CE7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EFD5560A-CD5F-4BA2-956E-6A3E1BBDF28A}" type="pres">
      <dgm:prSet presAssocID="{9A401A82-FC83-4BB7-800E-6F5016E98CE7}" presName="arrow" presStyleLbl="node1" presStyleIdx="1" presStyleCnt="3"/>
      <dgm:spPr/>
      <dgm:t>
        <a:bodyPr/>
        <a:lstStyle/>
        <a:p>
          <a:endParaRPr lang="ru-RU"/>
        </a:p>
      </dgm:t>
    </dgm:pt>
    <dgm:pt modelId="{348A892D-824A-4E6E-9890-53DF2F57C100}" type="pres">
      <dgm:prSet presAssocID="{9A401A82-FC83-4BB7-800E-6F5016E98CE7}" presName="descendantArrow" presStyleCnt="0"/>
      <dgm:spPr/>
    </dgm:pt>
    <dgm:pt modelId="{32964B33-3FB4-49FA-B06E-27D9D67BF225}" type="pres">
      <dgm:prSet presAssocID="{E40B2730-9DC4-404B-905D-B7035315535D}" presName="childTextArrow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D27604-0E7E-4E93-B9D1-72967B1DD3D1}" type="pres">
      <dgm:prSet presAssocID="{C9D61BE7-4F96-47D4-A429-F4E5F1BD0C73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A96AFD-4241-481F-9B24-D59839943908}" type="pres">
      <dgm:prSet presAssocID="{1B9FA47A-63FC-436A-9BFC-68654E2D2225}" presName="sp" presStyleCnt="0"/>
      <dgm:spPr/>
    </dgm:pt>
    <dgm:pt modelId="{1FFC1475-4F40-45C5-AB13-6D8DE673F7ED}" type="pres">
      <dgm:prSet presAssocID="{0819139D-254A-497A-B450-E0856E2A9B75}" presName="arrowAndChildren" presStyleCnt="0"/>
      <dgm:spPr/>
    </dgm:pt>
    <dgm:pt modelId="{2E0A76C5-C002-4D84-8003-2ABD9E6449FC}" type="pres">
      <dgm:prSet presAssocID="{0819139D-254A-497A-B450-E0856E2A9B75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110C061B-2F19-4850-AE40-A82288DED303}" type="pres">
      <dgm:prSet presAssocID="{0819139D-254A-497A-B450-E0856E2A9B75}" presName="arrow" presStyleLbl="node1" presStyleIdx="2" presStyleCnt="3" custLinFactNeighborX="-171" custLinFactNeighborY="-47"/>
      <dgm:spPr/>
      <dgm:t>
        <a:bodyPr/>
        <a:lstStyle/>
        <a:p>
          <a:endParaRPr lang="ru-RU"/>
        </a:p>
      </dgm:t>
    </dgm:pt>
    <dgm:pt modelId="{3138A999-393F-4A2B-A3B1-65E9CCD7B63F}" type="pres">
      <dgm:prSet presAssocID="{0819139D-254A-497A-B450-E0856E2A9B75}" presName="descendantArrow" presStyleCnt="0"/>
      <dgm:spPr/>
    </dgm:pt>
    <dgm:pt modelId="{CCAFD784-0D86-4E36-B40F-4E4891BD6EB2}" type="pres">
      <dgm:prSet presAssocID="{FF6B8208-8EB3-4D48-88F4-6ECE017BE73F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518028-DBEF-42E8-BF1D-E2F6AD2720B9}" type="pres">
      <dgm:prSet presAssocID="{9864B25F-28F9-4D9D-8A07-1DD2DEE65E5F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7FFC0E-03C0-4662-8022-D8173BD3BB2A}" type="presOf" srcId="{D7E86EFB-493D-4C08-ACF2-A9CC28F5E5D3}" destId="{9C7F5A6C-AC75-4713-B417-19F982D49BEB}" srcOrd="0" destOrd="0" presId="urn:microsoft.com/office/officeart/2005/8/layout/process4"/>
    <dgm:cxn modelId="{6F94478F-D5B0-4208-97CA-538AAF634C6F}" type="presOf" srcId="{E40B2730-9DC4-404B-905D-B7035315535D}" destId="{32964B33-3FB4-49FA-B06E-27D9D67BF225}" srcOrd="0" destOrd="0" presId="urn:microsoft.com/office/officeart/2005/8/layout/process4"/>
    <dgm:cxn modelId="{F5126D0A-8902-465F-9B12-1FC11F8E3543}" type="presOf" srcId="{9864B25F-28F9-4D9D-8A07-1DD2DEE65E5F}" destId="{18518028-DBEF-42E8-BF1D-E2F6AD2720B9}" srcOrd="0" destOrd="0" presId="urn:microsoft.com/office/officeart/2005/8/layout/process4"/>
    <dgm:cxn modelId="{35400AF5-9A80-4AB0-8605-4B8C18636DD6}" srcId="{9A401A82-FC83-4BB7-800E-6F5016E98CE7}" destId="{C9D61BE7-4F96-47D4-A429-F4E5F1BD0C73}" srcOrd="1" destOrd="0" parTransId="{C855DEBE-BC46-49D1-A06C-95D83AFCC6E5}" sibTransId="{1B982562-1EBC-40A9-867A-4D92F780A368}"/>
    <dgm:cxn modelId="{858E77BE-140D-453E-8340-AB1D0B10A84F}" type="presOf" srcId="{C9D61BE7-4F96-47D4-A429-F4E5F1BD0C73}" destId="{FDD27604-0E7E-4E93-B9D1-72967B1DD3D1}" srcOrd="0" destOrd="0" presId="urn:microsoft.com/office/officeart/2005/8/layout/process4"/>
    <dgm:cxn modelId="{E8B6EF49-63CE-4572-8ED5-9E8C692B8983}" srcId="{9A401A82-FC83-4BB7-800E-6F5016E98CE7}" destId="{E40B2730-9DC4-404B-905D-B7035315535D}" srcOrd="0" destOrd="0" parTransId="{EAC1554F-25E4-4BE5-A0F8-9824F06EDD7B}" sibTransId="{DC280D45-7E80-403A-8E02-ECFE8D08C475}"/>
    <dgm:cxn modelId="{A1BD6E7E-92F4-4D2B-AB4F-439034771182}" srcId="{D7E86EFB-493D-4C08-ACF2-A9CC28F5E5D3}" destId="{0819139D-254A-497A-B450-E0856E2A9B75}" srcOrd="0" destOrd="0" parTransId="{AA2A00A8-3030-44ED-9D27-7E51D029BC6E}" sibTransId="{1B9FA47A-63FC-436A-9BFC-68654E2D2225}"/>
    <dgm:cxn modelId="{FE347AEF-ACBC-45E9-9BA1-5371E65E9D9D}" srcId="{0819139D-254A-497A-B450-E0856E2A9B75}" destId="{FF6B8208-8EB3-4D48-88F4-6ECE017BE73F}" srcOrd="0" destOrd="0" parTransId="{B33E44A0-CBC1-42B2-87CC-ADF9AC582018}" sibTransId="{7AE6272F-772E-44B4-8F6A-5668E75E6D13}"/>
    <dgm:cxn modelId="{063F3DF2-EBC2-4581-8621-8C4FB78A6111}" srcId="{D7E86EFB-493D-4C08-ACF2-A9CC28F5E5D3}" destId="{9A401A82-FC83-4BB7-800E-6F5016E98CE7}" srcOrd="1" destOrd="0" parTransId="{EB9527A1-3613-42BF-A286-BBD7B690DA7C}" sibTransId="{E4E29AF4-CC5F-4E3B-992C-E0EF33166D5E}"/>
    <dgm:cxn modelId="{34F98F4B-5B12-4F85-86A2-CEF453BA127C}" type="presOf" srcId="{0819139D-254A-497A-B450-E0856E2A9B75}" destId="{2E0A76C5-C002-4D84-8003-2ABD9E6449FC}" srcOrd="0" destOrd="0" presId="urn:microsoft.com/office/officeart/2005/8/layout/process4"/>
    <dgm:cxn modelId="{0A5413C6-7BBB-4CC7-9DDF-51C79C1880F9}" srcId="{0819139D-254A-497A-B450-E0856E2A9B75}" destId="{9864B25F-28F9-4D9D-8A07-1DD2DEE65E5F}" srcOrd="1" destOrd="0" parTransId="{07FC5D49-81C8-464E-875F-EF8AC37FDB71}" sibTransId="{DDC1E6CE-41D9-467E-A3AD-87ADBA556B22}"/>
    <dgm:cxn modelId="{74165D45-7311-458F-ABCE-19FC689D9044}" type="presOf" srcId="{9A401A82-FC83-4BB7-800E-6F5016E98CE7}" destId="{D036B798-5E0D-4E87-BBC9-E1C0BABA800E}" srcOrd="0" destOrd="0" presId="urn:microsoft.com/office/officeart/2005/8/layout/process4"/>
    <dgm:cxn modelId="{6344758E-7FEE-4BC8-BC5A-D6A95DADD607}" type="presOf" srcId="{FF6B8208-8EB3-4D48-88F4-6ECE017BE73F}" destId="{CCAFD784-0D86-4E36-B40F-4E4891BD6EB2}" srcOrd="0" destOrd="0" presId="urn:microsoft.com/office/officeart/2005/8/layout/process4"/>
    <dgm:cxn modelId="{4FF0C918-DBF2-4F00-BE5B-3075068CEF43}" srcId="{D7E86EFB-493D-4C08-ACF2-A9CC28F5E5D3}" destId="{E0157777-3414-4C2A-B444-35090A4D269C}" srcOrd="2" destOrd="0" parTransId="{56E1A5DF-C465-4A4F-9D7A-FA51A33AF4B3}" sibTransId="{B0F0585E-BC16-4885-9D65-B564861C6011}"/>
    <dgm:cxn modelId="{A35641B5-34E4-4BA7-AFE8-50F4C23A10AC}" type="presOf" srcId="{9A401A82-FC83-4BB7-800E-6F5016E98CE7}" destId="{EFD5560A-CD5F-4BA2-956E-6A3E1BBDF28A}" srcOrd="1" destOrd="0" presId="urn:microsoft.com/office/officeart/2005/8/layout/process4"/>
    <dgm:cxn modelId="{3861D407-A672-4BD0-A809-F9FB6A4B427B}" type="presOf" srcId="{0819139D-254A-497A-B450-E0856E2A9B75}" destId="{110C061B-2F19-4850-AE40-A82288DED303}" srcOrd="1" destOrd="0" presId="urn:microsoft.com/office/officeart/2005/8/layout/process4"/>
    <dgm:cxn modelId="{356F2E9D-68C8-417D-89D1-F52448EE8A6B}" type="presOf" srcId="{E0157777-3414-4C2A-B444-35090A4D269C}" destId="{E3667A6C-DC34-4353-B840-0A19C1D7B252}" srcOrd="0" destOrd="0" presId="urn:microsoft.com/office/officeart/2005/8/layout/process4"/>
    <dgm:cxn modelId="{DE50F53E-FBD6-46EF-917A-784BE983F0E6}" type="presParOf" srcId="{9C7F5A6C-AC75-4713-B417-19F982D49BEB}" destId="{85E18B42-7ED0-4EAB-830E-A5A58469914B}" srcOrd="0" destOrd="0" presId="urn:microsoft.com/office/officeart/2005/8/layout/process4"/>
    <dgm:cxn modelId="{77B415BE-24EE-4502-B1BA-5A7D028D9156}" type="presParOf" srcId="{85E18B42-7ED0-4EAB-830E-A5A58469914B}" destId="{E3667A6C-DC34-4353-B840-0A19C1D7B252}" srcOrd="0" destOrd="0" presId="urn:microsoft.com/office/officeart/2005/8/layout/process4"/>
    <dgm:cxn modelId="{B10C2A31-D9C4-4413-A82C-77B119A606B7}" type="presParOf" srcId="{9C7F5A6C-AC75-4713-B417-19F982D49BEB}" destId="{5DA9567C-97F1-4B88-81EC-9E0C56BEEEF8}" srcOrd="1" destOrd="0" presId="urn:microsoft.com/office/officeart/2005/8/layout/process4"/>
    <dgm:cxn modelId="{02C9E0D2-DCB1-4A60-A034-6DED83C0E638}" type="presParOf" srcId="{9C7F5A6C-AC75-4713-B417-19F982D49BEB}" destId="{4B1BC1CA-E0C9-472E-9D36-35963EF70607}" srcOrd="2" destOrd="0" presId="urn:microsoft.com/office/officeart/2005/8/layout/process4"/>
    <dgm:cxn modelId="{1CB5DE8F-324D-43C0-8F1E-9B86B90A4494}" type="presParOf" srcId="{4B1BC1CA-E0C9-472E-9D36-35963EF70607}" destId="{D036B798-5E0D-4E87-BBC9-E1C0BABA800E}" srcOrd="0" destOrd="0" presId="urn:microsoft.com/office/officeart/2005/8/layout/process4"/>
    <dgm:cxn modelId="{25970B31-3C78-4A17-A0EC-C6103E183E80}" type="presParOf" srcId="{4B1BC1CA-E0C9-472E-9D36-35963EF70607}" destId="{EFD5560A-CD5F-4BA2-956E-6A3E1BBDF28A}" srcOrd="1" destOrd="0" presId="urn:microsoft.com/office/officeart/2005/8/layout/process4"/>
    <dgm:cxn modelId="{210C684A-FB68-4666-9A1F-80FEFBFFB802}" type="presParOf" srcId="{4B1BC1CA-E0C9-472E-9D36-35963EF70607}" destId="{348A892D-824A-4E6E-9890-53DF2F57C100}" srcOrd="2" destOrd="0" presId="urn:microsoft.com/office/officeart/2005/8/layout/process4"/>
    <dgm:cxn modelId="{D2A25B32-A006-41F4-A5D4-F394E9373220}" type="presParOf" srcId="{348A892D-824A-4E6E-9890-53DF2F57C100}" destId="{32964B33-3FB4-49FA-B06E-27D9D67BF225}" srcOrd="0" destOrd="0" presId="urn:microsoft.com/office/officeart/2005/8/layout/process4"/>
    <dgm:cxn modelId="{92407818-26BE-4136-876E-B1E79C622E9B}" type="presParOf" srcId="{348A892D-824A-4E6E-9890-53DF2F57C100}" destId="{FDD27604-0E7E-4E93-B9D1-72967B1DD3D1}" srcOrd="1" destOrd="0" presId="urn:microsoft.com/office/officeart/2005/8/layout/process4"/>
    <dgm:cxn modelId="{7130ED66-23BF-46A9-AFC1-A27ED3164209}" type="presParOf" srcId="{9C7F5A6C-AC75-4713-B417-19F982D49BEB}" destId="{A8A96AFD-4241-481F-9B24-D59839943908}" srcOrd="3" destOrd="0" presId="urn:microsoft.com/office/officeart/2005/8/layout/process4"/>
    <dgm:cxn modelId="{67C689F7-4784-4DBB-8D99-473A30B64260}" type="presParOf" srcId="{9C7F5A6C-AC75-4713-B417-19F982D49BEB}" destId="{1FFC1475-4F40-45C5-AB13-6D8DE673F7ED}" srcOrd="4" destOrd="0" presId="urn:microsoft.com/office/officeart/2005/8/layout/process4"/>
    <dgm:cxn modelId="{275343FC-DB8F-47EB-A96B-196C136BB809}" type="presParOf" srcId="{1FFC1475-4F40-45C5-AB13-6D8DE673F7ED}" destId="{2E0A76C5-C002-4D84-8003-2ABD9E6449FC}" srcOrd="0" destOrd="0" presId="urn:microsoft.com/office/officeart/2005/8/layout/process4"/>
    <dgm:cxn modelId="{50FB4D5E-DBFF-44DB-8720-A60193C857D8}" type="presParOf" srcId="{1FFC1475-4F40-45C5-AB13-6D8DE673F7ED}" destId="{110C061B-2F19-4850-AE40-A82288DED303}" srcOrd="1" destOrd="0" presId="urn:microsoft.com/office/officeart/2005/8/layout/process4"/>
    <dgm:cxn modelId="{ECC70C8D-673E-4130-A76C-5C4897A11A5C}" type="presParOf" srcId="{1FFC1475-4F40-45C5-AB13-6D8DE673F7ED}" destId="{3138A999-393F-4A2B-A3B1-65E9CCD7B63F}" srcOrd="2" destOrd="0" presId="urn:microsoft.com/office/officeart/2005/8/layout/process4"/>
    <dgm:cxn modelId="{93EE39DB-C5EF-4000-B640-E102985FA024}" type="presParOf" srcId="{3138A999-393F-4A2B-A3B1-65E9CCD7B63F}" destId="{CCAFD784-0D86-4E36-B40F-4E4891BD6EB2}" srcOrd="0" destOrd="0" presId="urn:microsoft.com/office/officeart/2005/8/layout/process4"/>
    <dgm:cxn modelId="{5B51BE1C-CA8B-4E02-98B2-096AB002D100}" type="presParOf" srcId="{3138A999-393F-4A2B-A3B1-65E9CCD7B63F}" destId="{18518028-DBEF-42E8-BF1D-E2F6AD2720B9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667A6C-DC34-4353-B840-0A19C1D7B252}">
      <dsp:nvSpPr>
        <dsp:cNvPr id="0" name=""/>
        <dsp:cNvSpPr/>
      </dsp:nvSpPr>
      <dsp:spPr>
        <a:xfrm>
          <a:off x="0" y="3848500"/>
          <a:ext cx="8640960" cy="12631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</a:rPr>
            <a:t>Решение об утверждении ИП или о направлении проекта ИП на доработку</a:t>
          </a:r>
          <a:endParaRPr lang="ru-RU" sz="2200" b="1" kern="1200" dirty="0">
            <a:solidFill>
              <a:schemeClr val="tx1"/>
            </a:solidFill>
          </a:endParaRPr>
        </a:p>
      </dsp:txBody>
      <dsp:txXfrm>
        <a:off x="0" y="3848500"/>
        <a:ext cx="8640960" cy="1263163"/>
      </dsp:txXfrm>
    </dsp:sp>
    <dsp:sp modelId="{EFD5560A-CD5F-4BA2-956E-6A3E1BBDF28A}">
      <dsp:nvSpPr>
        <dsp:cNvPr id="0" name=""/>
        <dsp:cNvSpPr/>
      </dsp:nvSpPr>
      <dsp:spPr>
        <a:xfrm rot="10800000">
          <a:off x="0" y="1924702"/>
          <a:ext cx="8640960" cy="1942745"/>
        </a:xfrm>
        <a:prstGeom prst="upArrowCallou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</a:rPr>
            <a:t>Направление проекта ИП в РСТ Кировской области</a:t>
          </a:r>
          <a:endParaRPr lang="ru-RU" sz="2200" b="1" kern="1200" dirty="0">
            <a:solidFill>
              <a:schemeClr val="tx1"/>
            </a:solidFill>
          </a:endParaRPr>
        </a:p>
      </dsp:txBody>
      <dsp:txXfrm rot="-10800000">
        <a:off x="0" y="1924702"/>
        <a:ext cx="8640960" cy="681903"/>
      </dsp:txXfrm>
    </dsp:sp>
    <dsp:sp modelId="{32964B33-3FB4-49FA-B06E-27D9D67BF225}">
      <dsp:nvSpPr>
        <dsp:cNvPr id="0" name=""/>
        <dsp:cNvSpPr/>
      </dsp:nvSpPr>
      <dsp:spPr>
        <a:xfrm>
          <a:off x="0" y="2606605"/>
          <a:ext cx="4320480" cy="58088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Утверждение/отказ в течение 30 дней со дня получения</a:t>
          </a:r>
          <a:endParaRPr lang="ru-RU" sz="1300" kern="1200" dirty="0"/>
        </a:p>
      </dsp:txBody>
      <dsp:txXfrm>
        <a:off x="0" y="2606605"/>
        <a:ext cx="4320480" cy="580881"/>
      </dsp:txXfrm>
    </dsp:sp>
    <dsp:sp modelId="{FDD27604-0E7E-4E93-B9D1-72967B1DD3D1}">
      <dsp:nvSpPr>
        <dsp:cNvPr id="0" name=""/>
        <dsp:cNvSpPr/>
      </dsp:nvSpPr>
      <dsp:spPr>
        <a:xfrm>
          <a:off x="4320480" y="2606605"/>
          <a:ext cx="4320480" cy="580881"/>
        </a:xfrm>
        <a:prstGeom prst="rect">
          <a:avLst/>
        </a:prstGeom>
        <a:solidFill>
          <a:schemeClr val="accent2">
            <a:tint val="40000"/>
            <a:alpha val="90000"/>
            <a:hueOff val="1675274"/>
            <a:satOff val="-1459"/>
            <a:lumOff val="-2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675274"/>
              <a:satOff val="-1459"/>
              <a:lumOff val="-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в течение 30 дней со дня направления ИП на доработку регулируемая организация дорабатывает ИП и направляет ее на повторное рассмотрение</a:t>
          </a:r>
          <a:endParaRPr lang="ru-RU" sz="1300" kern="1200" dirty="0"/>
        </a:p>
      </dsp:txBody>
      <dsp:txXfrm>
        <a:off x="4320480" y="2606605"/>
        <a:ext cx="4320480" cy="580881"/>
      </dsp:txXfrm>
    </dsp:sp>
    <dsp:sp modelId="{110C061B-2F19-4850-AE40-A82288DED303}">
      <dsp:nvSpPr>
        <dsp:cNvPr id="0" name=""/>
        <dsp:cNvSpPr/>
      </dsp:nvSpPr>
      <dsp:spPr>
        <a:xfrm rot="10800000">
          <a:off x="0" y="0"/>
          <a:ext cx="8640960" cy="1942745"/>
        </a:xfrm>
        <a:prstGeom prst="upArrowCallou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</a:rPr>
            <a:t>Направление проекта разработанной ИП на согласование в ОМС</a:t>
          </a:r>
          <a:endParaRPr lang="ru-RU" sz="2200" b="1" kern="1200" dirty="0">
            <a:solidFill>
              <a:schemeClr val="tx1"/>
            </a:solidFill>
          </a:endParaRPr>
        </a:p>
      </dsp:txBody>
      <dsp:txXfrm rot="-10800000">
        <a:off x="0" y="0"/>
        <a:ext cx="8640960" cy="681903"/>
      </dsp:txXfrm>
    </dsp:sp>
    <dsp:sp modelId="{CCAFD784-0D86-4E36-B40F-4E4891BD6EB2}">
      <dsp:nvSpPr>
        <dsp:cNvPr id="0" name=""/>
        <dsp:cNvSpPr/>
      </dsp:nvSpPr>
      <dsp:spPr>
        <a:xfrm>
          <a:off x="0" y="682807"/>
          <a:ext cx="4320480" cy="580881"/>
        </a:xfrm>
        <a:prstGeom prst="rect">
          <a:avLst/>
        </a:prstGeom>
        <a:solidFill>
          <a:schemeClr val="accent2">
            <a:tint val="40000"/>
            <a:alpha val="90000"/>
            <a:hueOff val="3350547"/>
            <a:satOff val="-2919"/>
            <a:lumOff val="-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3350547"/>
              <a:satOff val="-2919"/>
              <a:lumOff val="-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Согласование/отказ в течение 30 дней со дня представления </a:t>
          </a:r>
          <a:endParaRPr lang="ru-RU" sz="1300" kern="1200" dirty="0"/>
        </a:p>
      </dsp:txBody>
      <dsp:txXfrm>
        <a:off x="0" y="682807"/>
        <a:ext cx="4320480" cy="580881"/>
      </dsp:txXfrm>
    </dsp:sp>
    <dsp:sp modelId="{18518028-DBEF-42E8-BF1D-E2F6AD2720B9}">
      <dsp:nvSpPr>
        <dsp:cNvPr id="0" name=""/>
        <dsp:cNvSpPr/>
      </dsp:nvSpPr>
      <dsp:spPr>
        <a:xfrm>
          <a:off x="4320480" y="682807"/>
          <a:ext cx="4320480" cy="580881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в течение 7 дней после получения уведомления об отказе в согласовании проекта ИП доработать его и направить на повторное согласование </a:t>
          </a:r>
          <a:endParaRPr lang="ru-RU" sz="1300" kern="1200" dirty="0"/>
        </a:p>
      </dsp:txBody>
      <dsp:txXfrm>
        <a:off x="4320480" y="682807"/>
        <a:ext cx="4320480" cy="5808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04C4D0-1D87-4771-90FB-6A6CDFFDABD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C9C2B-7C23-4A9D-9AA3-E878CA8CF2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9887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31CC6-D356-473E-8FBF-BF95272AD12A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802A9-1624-4221-8BE0-F456369987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070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B802A9-1624-4221-8BE0-F456369987B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245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B802A9-1624-4221-8BE0-F456369987B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696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9F40-F751-4872-BBAF-4B1C227D604D}" type="datetime1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403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0D7A-AB01-4380-B9CC-2F4304FA228A}" type="datetime1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333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12F7-BEE1-48D1-A5C9-05D7DFA91D3B}" type="datetime1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08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6FF6-BC5B-417B-AC5A-FADED7577B05}" type="datetime1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25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E550-2849-4375-82BB-679E391F8611}" type="datetime1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040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6A8F-EC14-4550-9049-EFEB634BA559}" type="datetime1">
              <a:rPr lang="ru-RU" smtClean="0"/>
              <a:t>07.04.2021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317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F7D3-CED3-4979-9DCE-C9A798B8D5E2}" type="datetime1">
              <a:rPr lang="ru-RU" smtClean="0"/>
              <a:t>07.04.2021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06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C524-A75B-4811-B92A-9FCA1902D60B}" type="datetime1">
              <a:rPr lang="ru-RU" smtClean="0"/>
              <a:t>07.04.2021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00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293A-DDEF-4D92-87CF-9509905BF958}" type="datetime1">
              <a:rPr lang="ru-RU" smtClean="0"/>
              <a:t>07.04.2021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73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AA3B-3E0A-483B-8D11-A414F742E2EE}" type="datetime1">
              <a:rPr lang="ru-RU" smtClean="0"/>
              <a:t>07.04.2021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866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E3C58-4E49-47B5-87AF-6D22DEE3F606}" type="datetime1">
              <a:rPr lang="ru-RU" smtClean="0"/>
              <a:t>07.04.2021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95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790C0-620E-4467-8CE1-7247D3AF8EDF}" type="datetime1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438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-8095" y="6553200"/>
            <a:ext cx="9152095" cy="304800"/>
          </a:xfrm>
          <a:prstGeom prst="rect">
            <a:avLst/>
          </a:prstGeom>
          <a:gradFill flip="none" rotWithShape="1">
            <a:gsLst>
              <a:gs pos="17000">
                <a:srgbClr val="DDEBCF">
                  <a:alpha val="28000"/>
                  <a:lumMod val="61000"/>
                  <a:lumOff val="39000"/>
                </a:srgbClr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1752" y="1700808"/>
            <a:ext cx="7772400" cy="201622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</a:rPr>
              <a:t>Правила разработки, согласования, утверждения и корректировки инвестиционных и производственных программ в сфере водоснабжения и водоотведения </a:t>
            </a:r>
            <a:endParaRPr lang="ru-RU" sz="2800" dirty="0"/>
          </a:p>
        </p:txBody>
      </p:sp>
      <p:pic>
        <p:nvPicPr>
          <p:cNvPr id="15" name="Рисунок 14"/>
          <p:cNvPicPr/>
          <p:nvPr/>
        </p:nvPicPr>
        <p:blipFill rotWithShape="1">
          <a:blip r:embed="rId2"/>
          <a:srcRect l="37346" t="24475" r="22923" b="63896"/>
          <a:stretch/>
        </p:blipFill>
        <p:spPr bwMode="auto">
          <a:xfrm>
            <a:off x="-8096" y="-20300"/>
            <a:ext cx="9152095" cy="14127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3131840" y="4149080"/>
            <a:ext cx="56166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Черных Алёна Олеговна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r"/>
            <a:endParaRPr lang="ru-RU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Консультант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отдела регулирования предприятий жилищно-коммунального комплекса, транспорта и услуг </a:t>
            </a:r>
          </a:p>
          <a:p>
            <a:pPr algn="just"/>
            <a:endParaRPr lang="ru-RU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491880" y="5921657"/>
            <a:ext cx="1709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Calibri" pitchFamily="34" charset="0"/>
              </a:rPr>
              <a:t>г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. Киров,</a:t>
            </a:r>
          </a:p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Апрель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2021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39836970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2987824" y="332656"/>
            <a:ext cx="590465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Содержание инвестиционной программы</a:t>
            </a:r>
            <a:endParaRPr lang="ru-RU" sz="32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7504" y="1412776"/>
            <a:ext cx="8928992" cy="504056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800" b="1" dirty="0">
                <a:solidFill>
                  <a:schemeClr val="tx1"/>
                </a:solidFill>
              </a:rPr>
              <a:t>расчет эффективности инвестирования средств</a:t>
            </a:r>
            <a:r>
              <a:rPr lang="ru-RU" sz="1800" dirty="0">
                <a:solidFill>
                  <a:schemeClr val="tx1"/>
                </a:solidFill>
              </a:rPr>
              <a:t>, осуществляемый путем сопоставления динамики показателей надежности, качества и </a:t>
            </a:r>
            <a:r>
              <a:rPr lang="ru-RU" sz="1800" dirty="0" err="1">
                <a:solidFill>
                  <a:schemeClr val="tx1"/>
                </a:solidFill>
              </a:rPr>
              <a:t>энергоэффективности</a:t>
            </a:r>
            <a:r>
              <a:rPr lang="ru-RU" sz="1800" dirty="0">
                <a:solidFill>
                  <a:schemeClr val="tx1"/>
                </a:solidFill>
              </a:rPr>
              <a:t> объектов централизованных систем </a:t>
            </a:r>
            <a:r>
              <a:rPr lang="ru-RU" sz="1800" dirty="0" smtClean="0">
                <a:solidFill>
                  <a:schemeClr val="tx1"/>
                </a:solidFill>
              </a:rPr>
              <a:t>ВС </a:t>
            </a:r>
            <a:r>
              <a:rPr lang="ru-RU" sz="1800" dirty="0">
                <a:solidFill>
                  <a:schemeClr val="tx1"/>
                </a:solidFill>
              </a:rPr>
              <a:t>и (или) </a:t>
            </a:r>
            <a:r>
              <a:rPr lang="ru-RU" sz="1800" dirty="0" smtClean="0">
                <a:solidFill>
                  <a:schemeClr val="tx1"/>
                </a:solidFill>
              </a:rPr>
              <a:t>ВО </a:t>
            </a:r>
            <a:r>
              <a:rPr lang="ru-RU" sz="1800" dirty="0">
                <a:solidFill>
                  <a:schemeClr val="tx1"/>
                </a:solidFill>
              </a:rPr>
              <a:t>и расходов на реализацию </a:t>
            </a:r>
            <a:r>
              <a:rPr lang="ru-RU" sz="1800" dirty="0" smtClean="0">
                <a:solidFill>
                  <a:schemeClr val="tx1"/>
                </a:solidFill>
              </a:rPr>
              <a:t>ИП;</a:t>
            </a:r>
            <a:endParaRPr lang="ru-RU" sz="1800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800" dirty="0">
                <a:solidFill>
                  <a:schemeClr val="tx1"/>
                </a:solidFill>
              </a:rPr>
              <a:t>предварительный </a:t>
            </a:r>
            <a:r>
              <a:rPr lang="ru-RU" sz="1800" b="1" dirty="0">
                <a:solidFill>
                  <a:schemeClr val="tx1"/>
                </a:solidFill>
              </a:rPr>
              <a:t>расчет тарифов </a:t>
            </a:r>
            <a:r>
              <a:rPr lang="ru-RU" sz="1800" dirty="0">
                <a:solidFill>
                  <a:schemeClr val="tx1"/>
                </a:solidFill>
              </a:rPr>
              <a:t>в сфере </a:t>
            </a:r>
            <a:r>
              <a:rPr lang="ru-RU" sz="1800" dirty="0" smtClean="0">
                <a:solidFill>
                  <a:schemeClr val="tx1"/>
                </a:solidFill>
              </a:rPr>
              <a:t>ВС </a:t>
            </a:r>
            <a:r>
              <a:rPr lang="ru-RU" sz="1800" dirty="0">
                <a:solidFill>
                  <a:schemeClr val="tx1"/>
                </a:solidFill>
              </a:rPr>
              <a:t>и </a:t>
            </a:r>
            <a:r>
              <a:rPr lang="ru-RU" sz="1800" dirty="0" smtClean="0">
                <a:solidFill>
                  <a:schemeClr val="tx1"/>
                </a:solidFill>
              </a:rPr>
              <a:t>ВО </a:t>
            </a:r>
            <a:r>
              <a:rPr lang="ru-RU" sz="1800" dirty="0">
                <a:solidFill>
                  <a:schemeClr val="tx1"/>
                </a:solidFill>
              </a:rPr>
              <a:t>на период реализации </a:t>
            </a:r>
            <a:r>
              <a:rPr lang="ru-RU" sz="1800" dirty="0" smtClean="0">
                <a:solidFill>
                  <a:schemeClr val="tx1"/>
                </a:solidFill>
              </a:rPr>
              <a:t>ИП;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800" b="1" dirty="0">
                <a:solidFill>
                  <a:schemeClr val="tx1"/>
                </a:solidFill>
              </a:rPr>
              <a:t>план мероприятий по приведению качества питьевой воды </a:t>
            </a:r>
            <a:r>
              <a:rPr lang="ru-RU" sz="1800" dirty="0">
                <a:solidFill>
                  <a:schemeClr val="tx1"/>
                </a:solidFill>
              </a:rPr>
              <a:t>в соответствие с установленными требованиями, </a:t>
            </a:r>
            <a:r>
              <a:rPr lang="ru-RU" sz="1800" b="1" dirty="0">
                <a:solidFill>
                  <a:schemeClr val="tx1"/>
                </a:solidFill>
              </a:rPr>
              <a:t>план снижения сбросов </a:t>
            </a:r>
            <a:r>
              <a:rPr lang="ru-RU" sz="1800" dirty="0">
                <a:solidFill>
                  <a:schemeClr val="tx1"/>
                </a:solidFill>
              </a:rPr>
              <a:t>и </a:t>
            </a:r>
            <a:r>
              <a:rPr lang="ru-RU" sz="1800" b="1" dirty="0" smtClean="0">
                <a:solidFill>
                  <a:schemeClr val="tx1"/>
                </a:solidFill>
              </a:rPr>
              <a:t>программа </a:t>
            </a:r>
            <a:r>
              <a:rPr lang="ru-RU" sz="1800" b="1" dirty="0">
                <a:solidFill>
                  <a:schemeClr val="tx1"/>
                </a:solidFill>
              </a:rPr>
              <a:t>по энергосбережению</a:t>
            </a:r>
            <a:r>
              <a:rPr lang="ru-RU" sz="1800" dirty="0">
                <a:solidFill>
                  <a:schemeClr val="tx1"/>
                </a:solidFill>
              </a:rPr>
              <a:t> и повышению энергетической эффективности (в случае если такие планы и программы утверждены</a:t>
            </a:r>
            <a:r>
              <a:rPr lang="ru-RU" sz="1800" dirty="0" smtClean="0">
                <a:solidFill>
                  <a:schemeClr val="tx1"/>
                </a:solidFill>
              </a:rPr>
              <a:t>);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800" b="1" dirty="0">
                <a:solidFill>
                  <a:schemeClr val="tx1"/>
                </a:solidFill>
              </a:rPr>
              <a:t>перечень</a:t>
            </a:r>
            <a:r>
              <a:rPr lang="ru-RU" sz="1800" dirty="0">
                <a:solidFill>
                  <a:schemeClr val="tx1"/>
                </a:solidFill>
              </a:rPr>
              <a:t> установленных в отношении объектов централизованных систем </a:t>
            </a:r>
            <a:r>
              <a:rPr lang="ru-RU" sz="1800" dirty="0" smtClean="0">
                <a:solidFill>
                  <a:schemeClr val="tx1"/>
                </a:solidFill>
              </a:rPr>
              <a:t>ВС </a:t>
            </a:r>
            <a:r>
              <a:rPr lang="ru-RU" sz="1800" dirty="0">
                <a:solidFill>
                  <a:schemeClr val="tx1"/>
                </a:solidFill>
              </a:rPr>
              <a:t>и (или) </a:t>
            </a:r>
            <a:r>
              <a:rPr lang="ru-RU" sz="1800" dirty="0" smtClean="0">
                <a:solidFill>
                  <a:schemeClr val="tx1"/>
                </a:solidFill>
              </a:rPr>
              <a:t>ВО </a:t>
            </a:r>
            <a:r>
              <a:rPr lang="ru-RU" sz="1800" b="1" dirty="0">
                <a:solidFill>
                  <a:schemeClr val="tx1"/>
                </a:solidFill>
              </a:rPr>
              <a:t>инвестиционных обязательств </a:t>
            </a:r>
            <a:r>
              <a:rPr lang="ru-RU" sz="1800" dirty="0">
                <a:solidFill>
                  <a:schemeClr val="tx1"/>
                </a:solidFill>
              </a:rPr>
              <a:t>и условия их выполнения в случае, предусмотренном законодательством Российской Федерации о приватизации</a:t>
            </a:r>
            <a:r>
              <a:rPr lang="ru-RU" sz="1800" dirty="0" smtClean="0">
                <a:solidFill>
                  <a:schemeClr val="tx1"/>
                </a:solidFill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800" b="1" dirty="0">
                <a:solidFill>
                  <a:schemeClr val="tx1"/>
                </a:solidFill>
              </a:rPr>
              <a:t>отчет</a:t>
            </a:r>
            <a:r>
              <a:rPr lang="ru-RU" sz="1800" dirty="0">
                <a:solidFill>
                  <a:schemeClr val="tx1"/>
                </a:solidFill>
              </a:rPr>
              <a:t> об исполнении </a:t>
            </a:r>
            <a:r>
              <a:rPr lang="ru-RU" sz="1800" dirty="0" smtClean="0">
                <a:solidFill>
                  <a:schemeClr val="tx1"/>
                </a:solidFill>
              </a:rPr>
              <a:t>ИП за </a:t>
            </a:r>
            <a:r>
              <a:rPr lang="ru-RU" sz="1800" dirty="0">
                <a:solidFill>
                  <a:schemeClr val="tx1"/>
                </a:solidFill>
              </a:rPr>
              <a:t>последний истекший год периода реализации </a:t>
            </a:r>
            <a:r>
              <a:rPr lang="ru-RU" sz="1800" dirty="0" smtClean="0">
                <a:solidFill>
                  <a:schemeClr val="tx1"/>
                </a:solidFill>
              </a:rPr>
              <a:t>ИП (</a:t>
            </a:r>
            <a:r>
              <a:rPr lang="ru-RU" sz="1800" b="1" dirty="0" smtClean="0">
                <a:solidFill>
                  <a:schemeClr val="tx1"/>
                </a:solidFill>
              </a:rPr>
              <a:t>при </a:t>
            </a:r>
            <a:r>
              <a:rPr lang="ru-RU" sz="1800" b="1" dirty="0">
                <a:solidFill>
                  <a:schemeClr val="tx1"/>
                </a:solidFill>
              </a:rPr>
              <a:t>наличии </a:t>
            </a:r>
            <a:r>
              <a:rPr lang="ru-RU" sz="1800" b="1" dirty="0" smtClean="0">
                <a:solidFill>
                  <a:schemeClr val="tx1"/>
                </a:solidFill>
              </a:rPr>
              <a:t>ИП, </a:t>
            </a:r>
            <a:r>
              <a:rPr lang="ru-RU" sz="1800" b="1" dirty="0">
                <a:solidFill>
                  <a:schemeClr val="tx1"/>
                </a:solidFill>
              </a:rPr>
              <a:t>реализация которой завершена</a:t>
            </a:r>
            <a:r>
              <a:rPr lang="ru-RU" sz="1800" dirty="0">
                <a:solidFill>
                  <a:schemeClr val="tx1"/>
                </a:solidFill>
              </a:rPr>
              <a:t> (прекращена) в течение года, предшествующего году утверждения новой </a:t>
            </a:r>
            <a:r>
              <a:rPr lang="ru-RU" sz="1800" dirty="0" smtClean="0">
                <a:solidFill>
                  <a:schemeClr val="tx1"/>
                </a:solidFill>
              </a:rPr>
              <a:t>ИП).</a:t>
            </a:r>
            <a:endParaRPr lang="ru-RU" sz="1800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ru-RU" sz="1700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ru-RU" sz="16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ru-RU" sz="16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452628" indent="-342900" algn="just">
              <a:buAutoNum type="arabicPeriod"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628" indent="-342900" algn="just">
              <a:buAutoNum type="arabicPeriod"/>
            </a:pP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628" indent="-342900" algn="just">
              <a:buAutoNum type="arabicPeriod"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628" indent="-342900" algn="just">
              <a:buAutoNum type="arabicPeriod"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628" indent="-342900" algn="just">
              <a:buAutoNum type="arabicPeriod"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628" indent="-342900" algn="just">
              <a:buAutoNum type="arabicPeriod"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628" indent="-342900" algn="just">
              <a:buAutoNum type="arabicPeriod"/>
            </a:pP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algn="just"/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algn="just"/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455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2987824" y="332656"/>
            <a:ext cx="590465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Особенности</a:t>
            </a: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инвестиционной программы</a:t>
            </a:r>
            <a:endParaRPr lang="ru-RU" sz="3200" b="1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351324"/>
              </p:ext>
            </p:extLst>
          </p:nvPr>
        </p:nvGraphicFramePr>
        <p:xfrm>
          <a:off x="251520" y="1412776"/>
          <a:ext cx="8640960" cy="511256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320480">
                  <a:extLst>
                    <a:ext uri="{9D8B030D-6E8A-4147-A177-3AD203B41FA5}">
                      <a16:colId xmlns="" xmlns:a16="http://schemas.microsoft.com/office/drawing/2014/main" val="229301601"/>
                    </a:ext>
                  </a:extLst>
                </a:gridCol>
                <a:gridCol w="4320480">
                  <a:extLst>
                    <a:ext uri="{9D8B030D-6E8A-4147-A177-3AD203B41FA5}">
                      <a16:colId xmlns="" xmlns:a16="http://schemas.microsoft.com/office/drawing/2014/main" val="3779914590"/>
                    </a:ext>
                  </a:extLst>
                </a:gridCol>
              </a:tblGrid>
              <a:tr h="72706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</a:rPr>
                        <a:t>Деятельность на основании концессионного соглашения (КС)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</a:rPr>
                        <a:t>Деятельность на основании договора аренды, хоз. ведения и пр.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37798560"/>
                  </a:ext>
                </a:extLst>
              </a:tr>
              <a:tr h="341950">
                <a:tc gridSpan="2"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Утверждение ИП</a:t>
                      </a: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отсутствие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утвержденной в установленном</a:t>
                      </a:r>
                      <a:r>
                        <a:rPr lang="ru-RU" sz="14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порядке</a:t>
                      </a:r>
                      <a:r>
                        <a:rPr lang="ru-RU" sz="14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схемы ВС и ВО не допускается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22877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ИП должна соответствовать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предусмотренным КС мероприятиям по созданию и (или) реконструкции объекта концессионного соглашения и (или) модернизации, замене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морально устаревшего и физически изношенного иного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имущества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принадлежащего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концеденту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праве собственности, образующего единое целое с объектом КС и (или) предназначенного для использования в целях создания условий для осуществления концессионером деятельности, предусмотренной КС,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новым более производительным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иному улучшению характеристик и эксплуатационных свойств такого имущества;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400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88947712"/>
                  </a:ext>
                </a:extLst>
              </a:tr>
              <a:tr h="820681">
                <a:tc gridSpan="2"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Объем финансовых потребностей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необходимых для реализации мероприятий ИП,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устанавливается с учетом укрупненных сметных нормативов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объектов непроизводственного назначения и инженерной инфраструктуры, утвержденных Министерством строительства и ЖКХ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РФ.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6083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56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2987824" y="332656"/>
            <a:ext cx="590465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Порядок согласования и утверждения ИП</a:t>
            </a:r>
            <a:endParaRPr lang="ru-RU" sz="28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7504" y="1412776"/>
            <a:ext cx="8928992" cy="504056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ru-RU" sz="16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ru-RU" sz="16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452628" indent="-342900" algn="just">
              <a:buAutoNum type="arabicPeriod"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628" indent="-342900" algn="just">
              <a:buAutoNum type="arabicPeriod"/>
            </a:pP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628" indent="-342900" algn="just">
              <a:buAutoNum type="arabicPeriod"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628" indent="-342900" algn="just">
              <a:buAutoNum type="arabicPeriod"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628" indent="-342900" algn="just">
              <a:buAutoNum type="arabicPeriod"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628" indent="-342900" algn="just">
              <a:buAutoNum type="arabicPeriod"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628" indent="-342900" algn="just">
              <a:buAutoNum type="arabicPeriod"/>
            </a:pP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algn="just"/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algn="just"/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451119314"/>
              </p:ext>
            </p:extLst>
          </p:nvPr>
        </p:nvGraphicFramePr>
        <p:xfrm>
          <a:off x="251520" y="1412776"/>
          <a:ext cx="864096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2508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2915816" y="116632"/>
            <a:ext cx="6228184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Основания </a:t>
            </a:r>
            <a:r>
              <a:rPr lang="ru-RU" sz="28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для </a:t>
            </a:r>
            <a:r>
              <a:rPr lang="ru-RU" sz="2800" b="1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отказа в утверждении</a:t>
            </a:r>
            <a:endParaRPr lang="ru-RU" sz="2800" b="1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инвестиционной программы</a:t>
            </a:r>
            <a:endParaRPr lang="ru-RU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010538"/>
              </p:ext>
            </p:extLst>
          </p:nvPr>
        </p:nvGraphicFramePr>
        <p:xfrm>
          <a:off x="251521" y="1412777"/>
          <a:ext cx="8640960" cy="507985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320480">
                  <a:extLst>
                    <a:ext uri="{9D8B030D-6E8A-4147-A177-3AD203B41FA5}">
                      <a16:colId xmlns="" xmlns:a16="http://schemas.microsoft.com/office/drawing/2014/main" val="229301601"/>
                    </a:ext>
                  </a:extLst>
                </a:gridCol>
                <a:gridCol w="4320480">
                  <a:extLst>
                    <a:ext uri="{9D8B030D-6E8A-4147-A177-3AD203B41FA5}">
                      <a16:colId xmlns="" xmlns:a16="http://schemas.microsoft.com/office/drawing/2014/main" val="3779914590"/>
                    </a:ext>
                  </a:extLst>
                </a:gridCol>
              </a:tblGrid>
              <a:tr h="74616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</a:rPr>
                        <a:t>Деятельность на основании концессионного соглашения (КС)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</a:rPr>
                        <a:t>Деятельность на основании договора аренды, хоз. ведения и пр.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37798560"/>
                  </a:ext>
                </a:extLst>
              </a:tr>
              <a:tr h="327696">
                <a:tc gridSpan="2">
                  <a:txBody>
                    <a:bodyPr/>
                    <a:lstStyle/>
                    <a:p>
                      <a:pPr marL="285750" marR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несоответствие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ИП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требованиям к содержанию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ИП;</a:t>
                      </a:r>
                      <a:endParaRPr lang="ru-RU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7696">
                <a:tc gridSpan="2">
                  <a:txBody>
                    <a:bodyPr/>
                    <a:lstStyle/>
                    <a:p>
                      <a:pPr marL="285750" marR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несоответствие ИП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техническому заданию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sz="12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400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88947712"/>
                  </a:ext>
                </a:extLst>
              </a:tr>
              <a:tr h="104267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05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недоступность тарифов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регулируемой организации для абонентов, за исключением случая, указанного в пункте 17(2) Правил;</a:t>
                      </a:r>
                      <a:endParaRPr lang="ru-RU" sz="11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6083474"/>
                  </a:ext>
                </a:extLst>
              </a:tr>
              <a:tr h="531778">
                <a:tc gridSpan="2"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превышение стоимости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реализации мероприятий ИП, указанных в проекте ИП, над стоимостью реализации указанных мероприятий, определенной по укрупненным нормативам;</a:t>
                      </a:r>
                      <a:endParaRPr lang="ru-R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64551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превышение суммы расходов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реализацию мероприятий, включенных в соответствии с КС в утверждаемую ИП, и расходов на реализацию мероприятий, включенных в соответствии с КС в инвестиционную программу, утвержденную после вступления в силу КС и содержащую включенные в КС  мероприятия, которые предполагается осуществлять концессионером в соответствии с КС.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05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29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2915816" y="116632"/>
            <a:ext cx="6228184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Сроки утверждения</a:t>
            </a:r>
          </a:p>
          <a:p>
            <a:r>
              <a:rPr lang="ru-RU" sz="2800" b="1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инвестиционной программы</a:t>
            </a:r>
            <a:endParaRPr lang="ru-RU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43519"/>
              </p:ext>
            </p:extLst>
          </p:nvPr>
        </p:nvGraphicFramePr>
        <p:xfrm>
          <a:off x="251520" y="1412777"/>
          <a:ext cx="8640960" cy="50405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320480">
                  <a:extLst>
                    <a:ext uri="{9D8B030D-6E8A-4147-A177-3AD203B41FA5}">
                      <a16:colId xmlns="" xmlns:a16="http://schemas.microsoft.com/office/drawing/2014/main" val="229301601"/>
                    </a:ext>
                  </a:extLst>
                </a:gridCol>
                <a:gridCol w="4320480">
                  <a:extLst>
                    <a:ext uri="{9D8B030D-6E8A-4147-A177-3AD203B41FA5}">
                      <a16:colId xmlns="" xmlns:a16="http://schemas.microsoft.com/office/drawing/2014/main" val="3779914590"/>
                    </a:ext>
                  </a:extLst>
                </a:gridCol>
              </a:tblGrid>
              <a:tr h="84666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</a:rPr>
                        <a:t>Деятельность на основании концессионного соглашения (КС)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</a:rPr>
                        <a:t>Деятельность на основании договора аренды, хоз. ведения и пр.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37798560"/>
                  </a:ext>
                </a:extLst>
              </a:tr>
              <a:tr h="2364980"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РСТ Кировской области утверждает ИП в первый год со дня вступления в силу </a:t>
                      </a:r>
                      <a:r>
                        <a:rPr lang="ru-RU" sz="16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КС</a:t>
                      </a:r>
                      <a:r>
                        <a:rPr lang="ru-RU" sz="1600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позднее 30 календарных дней со дня направления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проекта ИП на утверждение, в том числе проекта ИП, доработанного в соответствии с пунктом 22 или 25 Правил, на весь срок действия ИП, начиная с текущего периода регулирования;</a:t>
                      </a:r>
                      <a:endParaRPr lang="ru-RU" sz="10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РСТ Кировской области утверждает ИП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30 октября года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предшествующего началу реализации ИП;</a:t>
                      </a:r>
                      <a:endParaRPr lang="ru-RU" sz="10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99128">
                <a:tc gridSpan="2"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Проект корректировки ИП (утвержденной в том числе на текущий год)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направляется до 30 августа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текущего года в РСТ Кировской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области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marR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100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88947712"/>
                  </a:ext>
                </a:extLst>
              </a:tr>
              <a:tr h="1229790"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течение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дней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 дня принятия 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решения об изменении перечня мероприятий ИП в пределах 10 % расходов на ее реализацию при условии, что такое изменение не повлечет увеличение общих расходов на реализацию ИП в целом,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регулируемая организация уведомляет об этом РСТ Кировской области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6083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78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2915816" y="116632"/>
            <a:ext cx="612068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57200" y="1412776"/>
            <a:ext cx="8229600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  <a:p>
            <a:pPr algn="just"/>
            <a:endParaRPr lang="ru-RU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58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03848" y="260648"/>
            <a:ext cx="5830416" cy="1470025"/>
          </a:xfrm>
        </p:spPr>
        <p:txBody>
          <a:bodyPr>
            <a:normAutofit/>
          </a:bodyPr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Название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8095" y="6553200"/>
            <a:ext cx="9152095" cy="304800"/>
          </a:xfrm>
          <a:prstGeom prst="rect">
            <a:avLst/>
          </a:prstGeom>
          <a:gradFill flip="none" rotWithShape="1">
            <a:gsLst>
              <a:gs pos="17000">
                <a:srgbClr val="DDEBCF">
                  <a:alpha val="28000"/>
                  <a:lumMod val="61000"/>
                  <a:lumOff val="39000"/>
                </a:srgbClr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12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3275856" y="116632"/>
            <a:ext cx="576064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72998" fontAlgn="base">
              <a:spcAft>
                <a:spcPct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ヒラギノ角ゴ ProN W3" pitchFamily="-111" charset="-128"/>
                <a:cs typeface="Times New Roman" pitchFamily="18" charset="0"/>
                <a:sym typeface="Helvetica" pitchFamily="-111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ヒラギノ角ゴ ProN W3" pitchFamily="-111" charset="-128"/>
                <a:cs typeface="Times New Roman" pitchFamily="18" charset="0"/>
                <a:sym typeface="Helvetica" pitchFamily="-111" charset="0"/>
              </a:rPr>
            </a:br>
            <a:r>
              <a:rPr lang="ru-RU" sz="12800" dirty="0" smtClean="0">
                <a:solidFill>
                  <a:schemeClr val="bg1"/>
                </a:solidFill>
                <a:latin typeface="+mn-lt"/>
                <a:ea typeface="ヒラギノ角ゴ ProN W3" pitchFamily="-111" charset="-128"/>
                <a:cs typeface="Times New Roman" panose="02020603050405020304" pitchFamily="18" charset="0"/>
                <a:sym typeface="Helvetica" pitchFamily="-111" charset="0"/>
              </a:rPr>
              <a:t>Нормативно-правовая</a:t>
            </a:r>
            <a:r>
              <a:rPr lang="ru-RU" sz="14400" dirty="0" smtClean="0">
                <a:solidFill>
                  <a:schemeClr val="bg1"/>
                </a:solidFill>
                <a:latin typeface="+mn-lt"/>
                <a:ea typeface="ヒラギノ角ゴ ProN W3" pitchFamily="-111" charset="-128"/>
                <a:cs typeface="Times New Roman" panose="02020603050405020304" pitchFamily="18" charset="0"/>
                <a:sym typeface="Helvetica" pitchFamily="-111" charset="0"/>
              </a:rPr>
              <a:t> база</a:t>
            </a:r>
            <a:endParaRPr lang="ru-RU" sz="112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457200" y="1556792"/>
            <a:ext cx="8229600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+mj-lt"/>
              <a:buAutoNum type="arabicPeriod"/>
              <a:defRPr/>
            </a:pPr>
            <a:r>
              <a:rPr lang="ru-RU" altLang="ru-RU" sz="2000" dirty="0" smtClean="0">
                <a:solidFill>
                  <a:prstClr val="black"/>
                </a:solidFill>
                <a:cs typeface="Times New Roman" pitchFamily="18" charset="0"/>
              </a:rPr>
              <a:t>Федеральный закон от 07.12.2011 № 416-ФЗ «О водоснабжении и водоотведении»;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ru-RU" altLang="ru-RU" sz="2000" dirty="0" smtClean="0">
                <a:solidFill>
                  <a:prstClr val="black"/>
                </a:solidFill>
                <a:cs typeface="Times New Roman" pitchFamily="18" charset="0"/>
              </a:rPr>
              <a:t>Постановление Правительства РФ от 13.05.2013 № 406 </a:t>
            </a:r>
            <a:br>
              <a:rPr lang="ru-RU" altLang="ru-RU" sz="2000" dirty="0" smtClean="0">
                <a:solidFill>
                  <a:prstClr val="black"/>
                </a:solidFill>
                <a:cs typeface="Times New Roman" pitchFamily="18" charset="0"/>
              </a:rPr>
            </a:br>
            <a:r>
              <a:rPr lang="ru-RU" altLang="ru-RU" sz="2000" dirty="0" smtClean="0">
                <a:solidFill>
                  <a:prstClr val="black"/>
                </a:solidFill>
                <a:cs typeface="Times New Roman" pitchFamily="18" charset="0"/>
              </a:rPr>
              <a:t>«О государственном регулировании тарифов в сфере водоснабжения и водоотведения»;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ru-RU" altLang="ru-RU" sz="2000" b="1" dirty="0" smtClean="0">
                <a:solidFill>
                  <a:prstClr val="black"/>
                </a:solidFill>
                <a:cs typeface="Times New Roman" pitchFamily="18" charset="0"/>
              </a:rPr>
              <a:t>Постановление Правительства РФ от 29.07.2013 № 641 </a:t>
            </a:r>
            <a:r>
              <a:rPr lang="ru-RU" altLang="ru-RU" sz="2000" dirty="0" smtClean="0">
                <a:solidFill>
                  <a:prstClr val="black"/>
                </a:solidFill>
                <a:cs typeface="Times New Roman" pitchFamily="18" charset="0"/>
              </a:rPr>
              <a:t/>
            </a:r>
            <a:br>
              <a:rPr lang="ru-RU" altLang="ru-RU" sz="2000" dirty="0" smtClean="0">
                <a:solidFill>
                  <a:prstClr val="black"/>
                </a:solidFill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prstClr val="black"/>
                </a:solidFill>
                <a:cs typeface="Times New Roman" pitchFamily="18" charset="0"/>
              </a:rPr>
              <a:t>«Об инвестиционных и производственных программах организаций, осуществляющих деятельность в сфере водоснабжения и водоотведения» (далее – Правила);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ru-RU" altLang="ru-RU" sz="2000" dirty="0" smtClean="0">
                <a:solidFill>
                  <a:prstClr val="black"/>
                </a:solidFill>
                <a:cs typeface="Times New Roman" pitchFamily="18" charset="0"/>
              </a:rPr>
              <a:t>Приказ ФСТ от 27.12.2013 № 1746-э </a:t>
            </a:r>
            <a:br>
              <a:rPr lang="ru-RU" altLang="ru-RU" sz="2000" dirty="0" smtClean="0">
                <a:solidFill>
                  <a:prstClr val="black"/>
                </a:solidFill>
                <a:cs typeface="Times New Roman" pitchFamily="18" charset="0"/>
              </a:rPr>
            </a:br>
            <a:r>
              <a:rPr lang="ru-RU" altLang="ru-RU" sz="2000" dirty="0" smtClean="0">
                <a:solidFill>
                  <a:prstClr val="black"/>
                </a:solidFill>
                <a:cs typeface="Times New Roman" pitchFamily="18" charset="0"/>
              </a:rPr>
              <a:t>«Об утверждении методических указаний по расчету регулируемых тарифов в сфере водоснабжения и водоотведения»;</a:t>
            </a:r>
          </a:p>
          <a:p>
            <a:pPr algn="just">
              <a:defRPr/>
            </a:pPr>
            <a:endParaRPr lang="ru-RU" alt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87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03848" y="260648"/>
            <a:ext cx="5830416" cy="1470025"/>
          </a:xfrm>
        </p:spPr>
        <p:txBody>
          <a:bodyPr>
            <a:normAutofit/>
          </a:bodyPr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Название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8095" y="6553200"/>
            <a:ext cx="9152095" cy="304800"/>
          </a:xfrm>
          <a:prstGeom prst="rect">
            <a:avLst/>
          </a:prstGeom>
          <a:gradFill flip="none" rotWithShape="1">
            <a:gsLst>
              <a:gs pos="17000">
                <a:srgbClr val="DDEBCF">
                  <a:alpha val="28000"/>
                  <a:lumMod val="61000"/>
                  <a:lumOff val="39000"/>
                </a:srgbClr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673"/>
            <a:ext cx="9144000" cy="1412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987824" y="332656"/>
            <a:ext cx="590465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Основные понятия</a:t>
            </a:r>
            <a:endParaRPr lang="ru-RU" sz="36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57200" y="1772816"/>
            <a:ext cx="8229600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algn="just"/>
            <a:r>
              <a:rPr lang="ru-RU" sz="2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Инвестиционная</a:t>
            </a:r>
            <a:r>
              <a:rPr lang="en-US" sz="2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программа</a:t>
            </a:r>
            <a:r>
              <a:rPr lang="en-US" sz="2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(</a:t>
            </a:r>
            <a:r>
              <a:rPr lang="ru-RU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ИП) </a:t>
            </a:r>
            <a:r>
              <a:rPr lang="ru-RU" sz="2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- программа мероприятий по строительству, реконструкции и модернизации объектов централизованной системы горячего водоснабжения, холодного водоснабжения и (или) водоотведения; (п.8 ст.2 Федерального закона от 07.12.2011 N 416-ФЗ "О водоснабжении и водоотведении")</a:t>
            </a:r>
          </a:p>
          <a:p>
            <a:pPr marL="109728" algn="just"/>
            <a:r>
              <a:rPr lang="ru-RU" sz="2400" dirty="0"/>
              <a:t> </a:t>
            </a:r>
            <a:r>
              <a:rPr lang="ru-RU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П</a:t>
            </a:r>
            <a:r>
              <a:rPr lang="ru-RU" sz="2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роизводственная </a:t>
            </a:r>
            <a:r>
              <a:rPr lang="ru-RU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программа (ПП</a:t>
            </a:r>
            <a:r>
              <a:rPr lang="ru-RU" sz="2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)</a:t>
            </a:r>
            <a:r>
              <a:rPr lang="ru-RU" sz="2400" dirty="0" smtClean="0"/>
              <a:t> </a:t>
            </a:r>
            <a:r>
              <a:rPr lang="ru-RU" sz="2400" dirty="0">
                <a:solidFill>
                  <a:schemeClr val="tx1"/>
                </a:solidFill>
                <a:cs typeface="Times New Roman" panose="02020603050405020304" pitchFamily="18" charset="0"/>
              </a:rPr>
              <a:t>- программа текущей (операционной) деятельности такой организации по осуществлению горячего водоснабжения, холодного водоснабжения и (или) водоотведения, регулируемых видов деятельности в сфере водоснабжения и (или) </a:t>
            </a:r>
            <a:r>
              <a:rPr lang="ru-RU" sz="2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водоотведения.</a:t>
            </a:r>
            <a:endParaRPr lang="ru-RU" sz="2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109728" algn="just"/>
            <a:endParaRPr lang="ru-RU" sz="2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109728" algn="just"/>
            <a:endParaRPr lang="ru-RU" sz="2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109728" algn="just"/>
            <a:endParaRPr lang="ru-RU" sz="2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29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Капитальный ремонт,</a:t>
            </a:r>
            <a:r>
              <a:rPr lang="ru-RU" sz="2400" dirty="0"/>
              <a:t> как и текущий, проводят для того, чтобы ОС можно было продолжать эксплуатировать. При ремонте устраняют неисправности, заменяют изношенные детали (Письмо Минстроя от 27.02.2018 N 7026-АС/08</a:t>
            </a:r>
            <a:r>
              <a:rPr lang="ru-RU" sz="2400" dirty="0" smtClean="0"/>
              <a:t>)</a:t>
            </a:r>
          </a:p>
          <a:p>
            <a:pPr marL="0" indent="0">
              <a:buNone/>
            </a:pPr>
            <a:r>
              <a:rPr lang="ru-RU" sz="2000" i="1" dirty="0" smtClean="0"/>
              <a:t>     (ПРИМЕРЫ: замена в здании павильона скважины окон и дверей, замена аварийного участка водопроводной сети)</a:t>
            </a:r>
          </a:p>
          <a:p>
            <a:r>
              <a:rPr lang="ru-RU" sz="2400" b="1" dirty="0" smtClean="0"/>
              <a:t>Модернизацию</a:t>
            </a:r>
            <a:r>
              <a:rPr lang="ru-RU" sz="2400" b="1" dirty="0"/>
              <a:t>, реконструкцию </a:t>
            </a:r>
            <a:r>
              <a:rPr lang="ru-RU" sz="2400" dirty="0"/>
              <a:t>или дооборудование проводят, чтобы изменить назначение ОС или улучшить его характеристики (Письмо Минфина от 22.03.2017 N 03-03-06/1/16312)</a:t>
            </a:r>
          </a:p>
          <a:p>
            <a:pPr marL="0" indent="0">
              <a:buNone/>
            </a:pPr>
            <a:r>
              <a:rPr lang="ru-RU" sz="2000" i="1" dirty="0" smtClean="0"/>
              <a:t>(</a:t>
            </a:r>
            <a:r>
              <a:rPr lang="ru-RU" sz="2000" i="1" dirty="0"/>
              <a:t>ПРИМЕРЫ</a:t>
            </a:r>
            <a:r>
              <a:rPr lang="ru-RU" sz="2000" i="1" dirty="0" smtClean="0"/>
              <a:t>: </a:t>
            </a:r>
            <a:r>
              <a:rPr lang="ru-RU" sz="2000" i="1" dirty="0"/>
              <a:t>а</a:t>
            </a:r>
            <a:r>
              <a:rPr lang="ru-RU" sz="2000" i="1" dirty="0" smtClean="0"/>
              <a:t>втоматизация </a:t>
            </a:r>
            <a:r>
              <a:rPr lang="ru-RU" sz="2000" i="1" dirty="0"/>
              <a:t>и диспетчеризация систем </a:t>
            </a:r>
            <a:r>
              <a:rPr lang="ru-RU" sz="2000" i="1" dirty="0" smtClean="0"/>
              <a:t>водоснабжения </a:t>
            </a:r>
            <a:r>
              <a:rPr lang="ru-RU" sz="2000" i="1" dirty="0"/>
              <a:t>и водоотведения</a:t>
            </a:r>
            <a:r>
              <a:rPr lang="ru-RU" sz="2000" i="1" dirty="0" smtClean="0"/>
              <a:t>, реконструкция водонапорной башни)</a:t>
            </a:r>
            <a:endParaRPr lang="ru-RU" sz="20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  <p:pic>
        <p:nvPicPr>
          <p:cNvPr id="5" name="Рисунок 4"/>
          <p:cNvPicPr/>
          <p:nvPr/>
        </p:nvPicPr>
        <p:blipFill rotWithShape="1">
          <a:blip r:embed="rId2"/>
          <a:srcRect l="37346" t="24475" r="22923" b="63896"/>
          <a:stretch/>
        </p:blipFill>
        <p:spPr bwMode="auto">
          <a:xfrm>
            <a:off x="-8096" y="-20300"/>
            <a:ext cx="9152095" cy="14127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-8095" y="6553200"/>
            <a:ext cx="9152095" cy="304800"/>
          </a:xfrm>
          <a:prstGeom prst="rect">
            <a:avLst/>
          </a:prstGeom>
          <a:gradFill flip="none" rotWithShape="1">
            <a:gsLst>
              <a:gs pos="17000">
                <a:srgbClr val="DDEBCF">
                  <a:alpha val="28000"/>
                  <a:lumMod val="61000"/>
                  <a:lumOff val="39000"/>
                </a:srgbClr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300"/>
            <a:ext cx="9144000" cy="1412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156541" y="209034"/>
            <a:ext cx="54726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ea typeface="+mj-ea"/>
                <a:cs typeface="Times New Roman" panose="02020603050405020304" pitchFamily="18" charset="0"/>
              </a:rPr>
              <a:t>Различие </a:t>
            </a:r>
            <a:r>
              <a:rPr lang="ru-RU" sz="2800" dirty="0" smtClean="0">
                <a:solidFill>
                  <a:schemeClr val="bg1"/>
                </a:solidFill>
                <a:ea typeface="+mj-ea"/>
                <a:cs typeface="Times New Roman" panose="02020603050405020304" pitchFamily="18" charset="0"/>
              </a:rPr>
              <a:t>понятий </a:t>
            </a:r>
            <a:r>
              <a:rPr lang="ru-RU" sz="2800" dirty="0">
                <a:solidFill>
                  <a:schemeClr val="bg1"/>
                </a:solidFill>
                <a:ea typeface="+mj-ea"/>
                <a:cs typeface="Times New Roman" panose="02020603050405020304" pitchFamily="18" charset="0"/>
              </a:rPr>
              <a:t>ремонта, реконструкции и модернизации</a:t>
            </a:r>
          </a:p>
        </p:txBody>
      </p:sp>
    </p:spTree>
    <p:extLst>
      <p:ext uri="{BB962C8B-B14F-4D97-AF65-F5344CB8AC3E}">
        <p14:creationId xmlns:p14="http://schemas.microsoft.com/office/powerpoint/2010/main" val="364736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2987824" y="332656"/>
            <a:ext cx="590465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Общие положения</a:t>
            </a:r>
            <a:endParaRPr lang="ru-RU" sz="32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484784"/>
            <a:ext cx="8229600" cy="4968552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/>
            <a:r>
              <a:rPr lang="ru-RU" sz="4200" b="1" u="sng" dirty="0" smtClean="0">
                <a:solidFill>
                  <a:schemeClr val="tx1"/>
                </a:solidFill>
              </a:rPr>
              <a:t>Инвестиционная программа:</a:t>
            </a:r>
          </a:p>
          <a:p>
            <a:pPr marL="566928" indent="-457200" algn="just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tx1"/>
                </a:solidFill>
              </a:rPr>
              <a:t>Проект ИП разрабатывается регулируемой организацией (РО) на основе </a:t>
            </a:r>
            <a:r>
              <a:rPr lang="ru-RU" sz="3400" b="1" dirty="0" smtClean="0">
                <a:solidFill>
                  <a:schemeClr val="tx1"/>
                </a:solidFill>
              </a:rPr>
              <a:t>технического задания </a:t>
            </a:r>
            <a:r>
              <a:rPr lang="ru-RU" sz="3400" dirty="0" smtClean="0">
                <a:solidFill>
                  <a:schemeClr val="tx1"/>
                </a:solidFill>
              </a:rPr>
              <a:t>(ТЗ), которое разрабатывается и утверждается органом местного самоуправления (ОМС);</a:t>
            </a:r>
          </a:p>
          <a:p>
            <a:pPr marL="566928" indent="-457200" algn="just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 ИП подлежит </a:t>
            </a:r>
            <a:r>
              <a:rPr lang="ru-RU" sz="3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согласованию </a:t>
            </a:r>
            <a:r>
              <a:rPr lang="ru-RU" sz="3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ОМС</a:t>
            </a:r>
            <a:r>
              <a:rPr lang="ru-RU" sz="34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территории которых расположены объекты централизованной системы </a:t>
            </a:r>
            <a:r>
              <a:rPr lang="ru-RU" sz="34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ХВС, </a:t>
            </a:r>
            <a:r>
              <a:rPr lang="ru-RU" sz="34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централизованной системы </a:t>
            </a:r>
            <a:r>
              <a:rPr lang="ru-RU" sz="34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ГВС и </a:t>
            </a:r>
            <a:r>
              <a:rPr lang="ru-RU" sz="34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(или) </a:t>
            </a:r>
            <a:r>
              <a:rPr lang="ru-RU" sz="34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34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объекты капитального строительства абонентов, которым подается вода и у которых принимаются сточные воды с использованием этих </a:t>
            </a:r>
            <a:r>
              <a:rPr lang="ru-RU" sz="34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систем;</a:t>
            </a:r>
          </a:p>
          <a:p>
            <a:pPr marL="566928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tx1"/>
                </a:solidFill>
              </a:rPr>
              <a:t>ИП </a:t>
            </a:r>
            <a:r>
              <a:rPr lang="ru-RU" sz="3400" b="1" dirty="0">
                <a:solidFill>
                  <a:schemeClr val="tx1"/>
                </a:solidFill>
              </a:rPr>
              <a:t>утверждается ОИВ </a:t>
            </a:r>
            <a:r>
              <a:rPr lang="ru-RU" sz="3400" dirty="0">
                <a:solidFill>
                  <a:schemeClr val="tx1"/>
                </a:solidFill>
              </a:rPr>
              <a:t>(РСТ Кировской области</a:t>
            </a:r>
            <a:r>
              <a:rPr lang="ru-RU" sz="3400" dirty="0" smtClean="0">
                <a:solidFill>
                  <a:schemeClr val="tx1"/>
                </a:solidFill>
              </a:rPr>
              <a:t>);</a:t>
            </a:r>
          </a:p>
          <a:p>
            <a:pPr marL="566928" indent="-457200" algn="just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tx1"/>
                </a:solidFill>
              </a:rPr>
              <a:t>РО ежеквартально</a:t>
            </a:r>
            <a:r>
              <a:rPr lang="ru-RU" sz="3400" dirty="0">
                <a:solidFill>
                  <a:schemeClr val="tx1"/>
                </a:solidFill>
              </a:rPr>
              <a:t>, не позднее чем через 45 дней после окончания отчетного квартала, представляют в </a:t>
            </a:r>
            <a:r>
              <a:rPr lang="ru-RU" sz="3400" dirty="0" smtClean="0">
                <a:solidFill>
                  <a:schemeClr val="tx1"/>
                </a:solidFill>
              </a:rPr>
              <a:t>РСТ Кировской области </a:t>
            </a:r>
            <a:r>
              <a:rPr lang="ru-RU" sz="3400" b="1" dirty="0">
                <a:solidFill>
                  <a:schemeClr val="tx1"/>
                </a:solidFill>
              </a:rPr>
              <a:t>отчеты о выполнении инвестиционных программ</a:t>
            </a:r>
            <a:r>
              <a:rPr lang="ru-RU" sz="3400" dirty="0">
                <a:solidFill>
                  <a:schemeClr val="tx1"/>
                </a:solidFill>
              </a:rPr>
              <a:t> за предыдущий квартал</a:t>
            </a:r>
            <a:r>
              <a:rPr lang="ru-RU" sz="3400" dirty="0" smtClean="0">
                <a:solidFill>
                  <a:schemeClr val="tx1"/>
                </a:solidFill>
              </a:rPr>
              <a:t>.</a:t>
            </a:r>
          </a:p>
          <a:p>
            <a:pPr marL="566928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tx1"/>
                </a:solidFill>
              </a:rPr>
              <a:t>Ежегодно, не позднее чем через 45 дней после сдачи годовой бухгалтерской отчетности, </a:t>
            </a:r>
            <a:r>
              <a:rPr lang="ru-RU" sz="3400" dirty="0" smtClean="0">
                <a:solidFill>
                  <a:schemeClr val="tx1"/>
                </a:solidFill>
              </a:rPr>
              <a:t>РО представляют </a:t>
            </a:r>
            <a:r>
              <a:rPr lang="ru-RU" sz="3400" dirty="0">
                <a:solidFill>
                  <a:schemeClr val="tx1"/>
                </a:solidFill>
              </a:rPr>
              <a:t>в </a:t>
            </a:r>
            <a:r>
              <a:rPr lang="ru-RU" sz="3400" dirty="0" smtClean="0">
                <a:solidFill>
                  <a:schemeClr val="tx1"/>
                </a:solidFill>
              </a:rPr>
              <a:t>РСТ Кировской области </a:t>
            </a:r>
            <a:r>
              <a:rPr lang="ru-RU" sz="3400" dirty="0">
                <a:solidFill>
                  <a:schemeClr val="tx1"/>
                </a:solidFill>
              </a:rPr>
              <a:t>отчеты о выполнении инвестиционных программ за предыдущий год</a:t>
            </a:r>
            <a:r>
              <a:rPr lang="ru-RU" sz="3400" dirty="0" smtClean="0">
                <a:solidFill>
                  <a:schemeClr val="tx1"/>
                </a:solidFill>
              </a:rPr>
              <a:t>.</a:t>
            </a:r>
          </a:p>
          <a:p>
            <a:pPr marL="109728"/>
            <a:r>
              <a:rPr lang="ru-RU" sz="4200" b="1" u="sng" dirty="0" smtClean="0">
                <a:solidFill>
                  <a:schemeClr val="tx1"/>
                </a:solidFill>
              </a:rPr>
              <a:t>Производственная программа:</a:t>
            </a:r>
            <a:endParaRPr lang="ru-RU" sz="4200" b="1" u="sng" dirty="0">
              <a:solidFill>
                <a:schemeClr val="tx1"/>
              </a:solidFill>
            </a:endParaRPr>
          </a:p>
          <a:p>
            <a:pPr marL="566928" indent="-457200" algn="just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tx1"/>
                </a:solidFill>
              </a:rPr>
              <a:t>РО </a:t>
            </a:r>
            <a:r>
              <a:rPr lang="ru-RU" sz="3400" b="1" dirty="0" smtClean="0">
                <a:solidFill>
                  <a:schemeClr val="tx1"/>
                </a:solidFill>
              </a:rPr>
              <a:t>до 1 мая</a:t>
            </a:r>
            <a:r>
              <a:rPr lang="ru-RU" sz="3400" dirty="0" smtClean="0">
                <a:solidFill>
                  <a:schemeClr val="tx1"/>
                </a:solidFill>
              </a:rPr>
              <a:t>, </a:t>
            </a:r>
            <a:r>
              <a:rPr lang="ru-RU" sz="3400" dirty="0">
                <a:solidFill>
                  <a:schemeClr val="tx1"/>
                </a:solidFill>
              </a:rPr>
              <a:t>предшествующего году начала периода реализации </a:t>
            </a:r>
            <a:r>
              <a:rPr lang="ru-RU" sz="3400" dirty="0" smtClean="0">
                <a:solidFill>
                  <a:schemeClr val="tx1"/>
                </a:solidFill>
              </a:rPr>
              <a:t>ПП, </a:t>
            </a:r>
            <a:r>
              <a:rPr lang="ru-RU" sz="3400" dirty="0">
                <a:solidFill>
                  <a:schemeClr val="tx1"/>
                </a:solidFill>
              </a:rPr>
              <a:t>направляют </a:t>
            </a:r>
            <a:r>
              <a:rPr lang="ru-RU" sz="3400" dirty="0" smtClean="0">
                <a:solidFill>
                  <a:schemeClr val="tx1"/>
                </a:solidFill>
              </a:rPr>
              <a:t>в </a:t>
            </a:r>
            <a:r>
              <a:rPr lang="ru-RU" sz="3400" dirty="0">
                <a:solidFill>
                  <a:schemeClr val="tx1"/>
                </a:solidFill>
              </a:rPr>
              <a:t>уполномоченный орган проект производственной </a:t>
            </a:r>
            <a:r>
              <a:rPr lang="ru-RU" sz="3400" dirty="0" smtClean="0">
                <a:solidFill>
                  <a:schemeClr val="tx1"/>
                </a:solidFill>
              </a:rPr>
              <a:t>программы, согласованный с ОМС.</a:t>
            </a:r>
            <a:endParaRPr lang="ru-RU" sz="3400" dirty="0">
              <a:solidFill>
                <a:schemeClr val="tx1"/>
              </a:solidFill>
            </a:endParaRPr>
          </a:p>
          <a:p>
            <a:pPr marL="566928" indent="-457200" algn="just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tx1"/>
                </a:solidFill>
              </a:rPr>
              <a:t>Ежегодно</a:t>
            </a:r>
            <a:r>
              <a:rPr lang="ru-RU" sz="3400" b="1" dirty="0" smtClean="0">
                <a:solidFill>
                  <a:schemeClr val="tx1"/>
                </a:solidFill>
              </a:rPr>
              <a:t> до </a:t>
            </a:r>
            <a:r>
              <a:rPr lang="ru-RU" sz="3400" b="1" dirty="0">
                <a:solidFill>
                  <a:schemeClr val="tx1"/>
                </a:solidFill>
              </a:rPr>
              <a:t>1 апреля</a:t>
            </a:r>
            <a:r>
              <a:rPr lang="ru-RU" sz="3400" dirty="0">
                <a:solidFill>
                  <a:schemeClr val="tx1"/>
                </a:solidFill>
              </a:rPr>
              <a:t>, </a:t>
            </a:r>
            <a:r>
              <a:rPr lang="ru-RU" sz="3400" dirty="0" smtClean="0">
                <a:solidFill>
                  <a:schemeClr val="tx1"/>
                </a:solidFill>
              </a:rPr>
              <a:t>РО представляют </a:t>
            </a:r>
            <a:r>
              <a:rPr lang="ru-RU" sz="3400" dirty="0">
                <a:solidFill>
                  <a:schemeClr val="tx1"/>
                </a:solidFill>
              </a:rPr>
              <a:t>в уполномоченный орган отчеты о выполнении производственных программ за предыдущий </a:t>
            </a:r>
            <a:r>
              <a:rPr lang="ru-RU" sz="3400" dirty="0" smtClean="0">
                <a:solidFill>
                  <a:schemeClr val="tx1"/>
                </a:solidFill>
              </a:rPr>
              <a:t>год.</a:t>
            </a:r>
            <a:endParaRPr lang="ru-RU" dirty="0" smtClean="0">
              <a:solidFill>
                <a:schemeClr val="tx1"/>
              </a:solidFill>
            </a:endParaRPr>
          </a:p>
          <a:p>
            <a:pPr marL="566928" indent="-457200" algn="just">
              <a:buFont typeface="Arial" panose="020B0604020202020204" pitchFamily="34" charset="0"/>
              <a:buChar char="•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38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0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57200" y="1556792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algn="just"/>
            <a:r>
              <a:rPr lang="ru-RU" sz="1600" b="1" dirty="0" smtClean="0">
                <a:solidFill>
                  <a:schemeClr val="bg1"/>
                </a:solidFill>
                <a:latin typeface="Calibri" pitchFamily="34" charset="0"/>
              </a:rPr>
              <a:t>исполнительной </a:t>
            </a:r>
            <a:r>
              <a:rPr lang="ru-RU" sz="1600" b="1" dirty="0">
                <a:solidFill>
                  <a:schemeClr val="bg1"/>
                </a:solidFill>
                <a:latin typeface="Calibri" pitchFamily="34" charset="0"/>
              </a:rPr>
              <a:t>власти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algn="just"/>
            <a:endParaRPr lang="ru-RU" sz="2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987824" y="332656"/>
            <a:ext cx="590465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Техническое задание (ТЗ)</a:t>
            </a:r>
            <a:endParaRPr lang="ru-RU" sz="32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143263"/>
              </p:ext>
            </p:extLst>
          </p:nvPr>
        </p:nvGraphicFramePr>
        <p:xfrm>
          <a:off x="251520" y="1412776"/>
          <a:ext cx="8640960" cy="51511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320480">
                  <a:extLst>
                    <a:ext uri="{9D8B030D-6E8A-4147-A177-3AD203B41FA5}">
                      <a16:colId xmlns="" xmlns:a16="http://schemas.microsoft.com/office/drawing/2014/main" val="229301601"/>
                    </a:ext>
                  </a:extLst>
                </a:gridCol>
                <a:gridCol w="4320480">
                  <a:extLst>
                    <a:ext uri="{9D8B030D-6E8A-4147-A177-3AD203B41FA5}">
                      <a16:colId xmlns="" xmlns:a16="http://schemas.microsoft.com/office/drawing/2014/main" val="3779914590"/>
                    </a:ext>
                  </a:extLst>
                </a:gridCol>
              </a:tblGrid>
              <a:tr h="52952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</a:rPr>
                        <a:t>Деятельность на основании концессионного соглашения (КС)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</a:rPr>
                        <a:t>Деятельность на основании договора аренды, хоз. ведения и пр.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37798560"/>
                  </a:ext>
                </a:extLst>
              </a:tr>
              <a:tr h="1148459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 smtClean="0">
                          <a:effectLst/>
                        </a:rPr>
                        <a:t>в первый календарный год после вступления в силу КС ОМС утверждает ТЗ не позднее 30 календарных дней со дня вступления в силу КС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 smtClean="0">
                          <a:effectLst/>
                        </a:rPr>
                        <a:t>ОМС до 1 марта года, предшествующего году начала планируемого срока действия ИП, утверждает ТЗ и не позднее 3 дней со дня его утверждения направляет его в РО для разработки ИП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88947712"/>
                  </a:ext>
                </a:extLst>
              </a:tr>
              <a:tr h="29710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 smtClean="0">
                          <a:effectLst/>
                        </a:rPr>
                        <a:t>ТЗ должно соответствовать условиям КС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6083474"/>
                  </a:ext>
                </a:extLst>
              </a:tr>
              <a:tr h="326818">
                <a:tc gridSpan="2"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ru-RU" sz="1600" b="1" kern="1200" dirty="0" smtClean="0">
                          <a:effectLst/>
                        </a:rPr>
                        <a:t>ТЗ должно содержать:</a:t>
                      </a:r>
                      <a:endParaRPr lang="ru-RU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alpha val="53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01481395"/>
                  </a:ext>
                </a:extLst>
              </a:tr>
              <a:tr h="713057">
                <a:tc gridSpan="2"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 smtClean="0">
                          <a:effectLst/>
                        </a:rPr>
                        <a:t>перечень объектов капитального строительства абонентов, которые необходимо подключить к централизованным системам ВС и (или) ВО, или перечень территорий, на которых расположены такие объекты, с указанием мест расположения подключаемых объектов, нагрузок и сроков подключения;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alpha val="53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3964434"/>
                  </a:ext>
                </a:extLst>
              </a:tr>
              <a:tr h="297107"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 smtClean="0">
                          <a:effectLst/>
                        </a:rPr>
                        <a:t>плановые значения показателей надежности, качества и энергетической  эффективности объектов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alpha val="53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46950011"/>
                  </a:ext>
                </a:extLst>
              </a:tr>
              <a:tr h="713057"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 smtClean="0">
                          <a:effectLst/>
                        </a:rPr>
                        <a:t>перечень мероприятий </a:t>
                      </a:r>
                      <a:r>
                        <a:rPr lang="ru-RU" sz="1400" b="1" kern="1200" dirty="0" smtClean="0">
                          <a:effectLst/>
                        </a:rPr>
                        <a:t>по строительству, модернизации и (или) реконструкции объектов </a:t>
                      </a:r>
                      <a:r>
                        <a:rPr lang="ru-RU" sz="1400" kern="1200" dirty="0" smtClean="0">
                          <a:effectLst/>
                        </a:rPr>
                        <a:t>с указанием плановых значений показателей надежности, качества и энергетической эффективности объектов, которые должны быть достигнуты в результате реализации таких мероприятий;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25592461"/>
                  </a:ext>
                </a:extLst>
              </a:tr>
              <a:tr h="834319">
                <a:tc gridSpan="2"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перечень мероприятий по защите централизованных систем водоснабжения и (или) водоотведения и их отдельных объектов от угроз техногенного, природного характера и террористических актов, по предотвращению возникновения аварийных ситуаций, снижению риска и смягчению последствий чрезвычайных ситуаций.</a:t>
                      </a:r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41900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3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774" y="-20138"/>
            <a:ext cx="9166773" cy="687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2987824" y="332656"/>
            <a:ext cx="590465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Паспорт инвестиционной программы</a:t>
            </a:r>
            <a:endParaRPr lang="ru-RU" sz="32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56176" y="2564904"/>
            <a:ext cx="2448272" cy="2232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171498"/>
              </p:ext>
            </p:extLst>
          </p:nvPr>
        </p:nvGraphicFramePr>
        <p:xfrm>
          <a:off x="251520" y="1412777"/>
          <a:ext cx="8640960" cy="511256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320480">
                  <a:extLst>
                    <a:ext uri="{9D8B030D-6E8A-4147-A177-3AD203B41FA5}">
                      <a16:colId xmlns="" xmlns:a16="http://schemas.microsoft.com/office/drawing/2014/main" val="229301601"/>
                    </a:ext>
                  </a:extLst>
                </a:gridCol>
                <a:gridCol w="4320480">
                  <a:extLst>
                    <a:ext uri="{9D8B030D-6E8A-4147-A177-3AD203B41FA5}">
                      <a16:colId xmlns="" xmlns:a16="http://schemas.microsoft.com/office/drawing/2014/main" val="3779914590"/>
                    </a:ext>
                  </a:extLst>
                </a:gridCol>
              </a:tblGrid>
              <a:tr h="78052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</a:rPr>
                        <a:t>Деятельность на основании концессионного соглашения (КС)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</a:rPr>
                        <a:t>Деятельность на основании договора аренды, хоз. ведения и пр.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37798560"/>
                  </a:ext>
                </a:extLst>
              </a:tr>
              <a:tr h="706188">
                <a:tc gridSpan="2"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effectLst/>
                        </a:rPr>
                        <a:t>наименование регулируемой организации, в отношении которой разрабатывается ИП, ее местонахождение и контакты лиц, ответственных за разработку ИП;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600" dirty="0"/>
                    </a:p>
                  </a:txBody>
                  <a:tcPr>
                    <a:solidFill>
                      <a:srgbClr val="92D05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88947712"/>
                  </a:ext>
                </a:extLst>
              </a:tr>
              <a:tr h="706188"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effectLst/>
                        </a:rPr>
                        <a:t>наименование уполномоченного органа исполнительной власти субъекта Российской Федерации, утвердившего ИП, его местонахождение;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92D05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6083474"/>
                  </a:ext>
                </a:extLst>
              </a:tr>
              <a:tr h="429426"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effectLst/>
                        </a:rPr>
                        <a:t>наименование ОМС,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effectLst/>
                        </a:rPr>
                        <a:t>согласовавшего ИП, его местонахождение;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alpha val="53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01481395"/>
                  </a:ext>
                </a:extLst>
              </a:tr>
              <a:tr h="2490241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500" kern="1200" dirty="0" smtClean="0">
                          <a:effectLst/>
                        </a:rPr>
                        <a:t>плановые значения показателей надежности, качества и </a:t>
                      </a:r>
                      <a:r>
                        <a:rPr lang="ru-RU" sz="1500" kern="1200" dirty="0" err="1" smtClean="0">
                          <a:effectLst/>
                        </a:rPr>
                        <a:t>энергоэффективности</a:t>
                      </a:r>
                      <a:r>
                        <a:rPr lang="ru-RU" sz="1500" kern="1200" dirty="0" smtClean="0">
                          <a:effectLst/>
                        </a:rPr>
                        <a:t> объектов и сроки их достижения, предусмотренные утвержденной ИП, </a:t>
                      </a:r>
                      <a:r>
                        <a:rPr lang="ru-RU" sz="1500" b="1" kern="1200" dirty="0" smtClean="0">
                          <a:effectLst/>
                        </a:rPr>
                        <a:t>идентичные плановым значениям этих показателей и срокам их достижения, установленным соответственно КС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effectLst/>
                        </a:rPr>
                        <a:t>или соглашением об условиях осуществления регулируемой деятельности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effectLst/>
                        </a:rPr>
                        <a:t>в сфере ВС и ВО.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500" kern="1200" dirty="0" smtClean="0">
                          <a:effectLst/>
                        </a:rPr>
                        <a:t>плановые значения показателей надежности, качества и </a:t>
                      </a:r>
                      <a:r>
                        <a:rPr lang="ru-RU" sz="1500" kern="1200" dirty="0" err="1" smtClean="0">
                          <a:effectLst/>
                        </a:rPr>
                        <a:t>энергоэффективности</a:t>
                      </a:r>
                      <a:r>
                        <a:rPr lang="ru-RU" sz="1500" kern="1200" dirty="0" smtClean="0">
                          <a:effectLst/>
                        </a:rPr>
                        <a:t> объектов, установленные органом исполнительной власти субъекта Российской Федерации, отдельно на каждый год в течение срока реализации ИП.</a:t>
                      </a:r>
                      <a:endParaRPr lang="ru-RU" sz="15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83964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48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2987824" y="332656"/>
            <a:ext cx="590465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  <a:sym typeface="Helvetica" pitchFamily="-111" charset="0"/>
              </a:rPr>
              <a:t>Содержание инвестиционной программы</a:t>
            </a:r>
            <a:endParaRPr lang="ru-RU" sz="32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07504" y="1412776"/>
            <a:ext cx="8928992" cy="511256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700" b="1" dirty="0">
                <a:solidFill>
                  <a:schemeClr val="tx1"/>
                </a:solidFill>
              </a:rPr>
              <a:t>перечень мероприятий по подготовке проектной документации, строительству, реконструкции и (или) модернизации</a:t>
            </a:r>
            <a:r>
              <a:rPr lang="ru-RU" sz="1700" dirty="0">
                <a:solidFill>
                  <a:schemeClr val="tx1"/>
                </a:solidFill>
              </a:rPr>
              <a:t> объектов системы централизованных систем водоснабжения и (или) </a:t>
            </a:r>
            <a:r>
              <a:rPr lang="ru-RU" sz="1700" dirty="0" smtClean="0">
                <a:solidFill>
                  <a:schemeClr val="tx1"/>
                </a:solidFill>
              </a:rPr>
              <a:t>водоотведения, а </a:t>
            </a:r>
            <a:r>
              <a:rPr lang="ru-RU" sz="1700" dirty="0">
                <a:solidFill>
                  <a:schemeClr val="tx1"/>
                </a:solidFill>
              </a:rPr>
              <a:t>также </a:t>
            </a:r>
            <a:r>
              <a:rPr lang="ru-RU" sz="1700" b="1" dirty="0">
                <a:solidFill>
                  <a:schemeClr val="tx1"/>
                </a:solidFill>
              </a:rPr>
              <a:t>краткое описание мероприятий </a:t>
            </a:r>
            <a:r>
              <a:rPr lang="ru-RU" sz="1700" dirty="0">
                <a:solidFill>
                  <a:schemeClr val="tx1"/>
                </a:solidFill>
              </a:rPr>
              <a:t>ИП, в том числе </a:t>
            </a:r>
            <a:r>
              <a:rPr lang="ru-RU" sz="1700" b="1" dirty="0">
                <a:solidFill>
                  <a:schemeClr val="tx1"/>
                </a:solidFill>
              </a:rPr>
              <a:t>обоснование их необходимости</a:t>
            </a:r>
            <a:r>
              <a:rPr lang="ru-RU" sz="1700" dirty="0">
                <a:solidFill>
                  <a:schemeClr val="tx1"/>
                </a:solidFill>
              </a:rPr>
              <a:t>, </a:t>
            </a:r>
            <a:r>
              <a:rPr lang="ru-RU" sz="1700" b="1" dirty="0">
                <a:solidFill>
                  <a:schemeClr val="tx1"/>
                </a:solidFill>
              </a:rPr>
              <a:t>расходы </a:t>
            </a:r>
            <a:r>
              <a:rPr lang="ru-RU" sz="1700" dirty="0">
                <a:solidFill>
                  <a:schemeClr val="tx1"/>
                </a:solidFill>
              </a:rPr>
              <a:t>на строительство, реконструкцию и (или) модернизацию каждого из объектов </a:t>
            </a:r>
            <a:r>
              <a:rPr lang="ru-RU" sz="1700" b="1" dirty="0">
                <a:solidFill>
                  <a:schemeClr val="tx1"/>
                </a:solidFill>
              </a:rPr>
              <a:t>в прогнозных ценах соответствующего </a:t>
            </a:r>
            <a:r>
              <a:rPr lang="ru-RU" sz="1700" b="1" dirty="0" smtClean="0">
                <a:solidFill>
                  <a:schemeClr val="tx1"/>
                </a:solidFill>
              </a:rPr>
              <a:t>года , подтвержденные </a:t>
            </a:r>
            <a:r>
              <a:rPr lang="ru-RU" sz="1800" b="1" dirty="0" smtClean="0">
                <a:solidFill>
                  <a:schemeClr val="tx1"/>
                </a:solidFill>
              </a:rPr>
              <a:t>локально-сметными расчетами</a:t>
            </a:r>
            <a:r>
              <a:rPr lang="ru-RU" sz="1700" dirty="0" smtClean="0">
                <a:solidFill>
                  <a:schemeClr val="tx1"/>
                </a:solidFill>
              </a:rPr>
              <a:t>, </a:t>
            </a:r>
            <a:r>
              <a:rPr lang="ru-RU" sz="1700" b="1" dirty="0">
                <a:solidFill>
                  <a:schemeClr val="tx1"/>
                </a:solidFill>
              </a:rPr>
              <a:t>описание и место </a:t>
            </a:r>
            <a:r>
              <a:rPr lang="ru-RU" sz="1700" b="1" dirty="0" smtClean="0">
                <a:solidFill>
                  <a:schemeClr val="tx1"/>
                </a:solidFill>
              </a:rPr>
              <a:t>расположения </a:t>
            </a:r>
            <a:r>
              <a:rPr lang="ru-RU" sz="1700" dirty="0" smtClean="0">
                <a:solidFill>
                  <a:schemeClr val="tx1"/>
                </a:solidFill>
              </a:rPr>
              <a:t>строящихся</a:t>
            </a:r>
            <a:r>
              <a:rPr lang="ru-RU" sz="1700" dirty="0">
                <a:solidFill>
                  <a:schemeClr val="tx1"/>
                </a:solidFill>
              </a:rPr>
              <a:t>, реконструируемых и модернизируемых объектов, обеспечивающие однозначную идентификацию таких объектов</a:t>
            </a:r>
            <a:r>
              <a:rPr lang="ru-RU" sz="1700" b="1" dirty="0">
                <a:solidFill>
                  <a:schemeClr val="tx1"/>
                </a:solidFill>
              </a:rPr>
              <a:t>, основные технические </a:t>
            </a:r>
            <a:r>
              <a:rPr lang="ru-RU" sz="1700" b="1" dirty="0" smtClean="0">
                <a:solidFill>
                  <a:schemeClr val="tx1"/>
                </a:solidFill>
              </a:rPr>
              <a:t>характеристики </a:t>
            </a:r>
            <a:r>
              <a:rPr lang="ru-RU" sz="1700" dirty="0" smtClean="0">
                <a:solidFill>
                  <a:schemeClr val="tx1"/>
                </a:solidFill>
              </a:rPr>
              <a:t>таких </a:t>
            </a:r>
            <a:r>
              <a:rPr lang="ru-RU" sz="1700" dirty="0">
                <a:solidFill>
                  <a:schemeClr val="tx1"/>
                </a:solidFill>
              </a:rPr>
              <a:t>объектов до и после реализации </a:t>
            </a:r>
            <a:r>
              <a:rPr lang="ru-RU" sz="1700" dirty="0" smtClean="0">
                <a:solidFill>
                  <a:schemeClr val="tx1"/>
                </a:solidFill>
              </a:rPr>
              <a:t>мероприятия;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7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перечень </a:t>
            </a:r>
            <a:r>
              <a:rPr lang="ru-RU" sz="1700" b="1" dirty="0">
                <a:solidFill>
                  <a:schemeClr val="tx1"/>
                </a:solidFill>
                <a:cs typeface="Times New Roman" panose="02020603050405020304" pitchFamily="18" charset="0"/>
              </a:rPr>
              <a:t>мероприятий по защите </a:t>
            </a:r>
            <a:r>
              <a:rPr lang="ru-RU" sz="1700" dirty="0">
                <a:solidFill>
                  <a:schemeClr val="tx1"/>
                </a:solidFill>
                <a:cs typeface="Times New Roman" panose="02020603050405020304" pitchFamily="18" charset="0"/>
              </a:rPr>
              <a:t>централизованных систем </a:t>
            </a:r>
            <a:r>
              <a:rPr lang="ru-RU" sz="17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ВС и </a:t>
            </a:r>
            <a:r>
              <a:rPr lang="ru-RU" sz="1700" dirty="0">
                <a:solidFill>
                  <a:schemeClr val="tx1"/>
                </a:solidFill>
                <a:cs typeface="Times New Roman" panose="02020603050405020304" pitchFamily="18" charset="0"/>
              </a:rPr>
              <a:t>(или) </a:t>
            </a:r>
            <a:r>
              <a:rPr lang="ru-RU" sz="17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ВО </a:t>
            </a:r>
            <a:r>
              <a:rPr lang="ru-RU" sz="1700" dirty="0">
                <a:solidFill>
                  <a:schemeClr val="tx1"/>
                </a:solidFill>
                <a:cs typeface="Times New Roman" panose="02020603050405020304" pitchFamily="18" charset="0"/>
              </a:rPr>
              <a:t>и их отдельных объектов от угроз техногенного, природного характера и террористических актов, по предотвращению возникновения аварийных ситуаций, снижению риска и смягчению последствий чрезвычайных ситуаций</a:t>
            </a:r>
            <a:r>
              <a:rPr lang="ru-RU" sz="17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700" b="1" dirty="0">
                <a:solidFill>
                  <a:schemeClr val="tx1"/>
                </a:solidFill>
              </a:rPr>
              <a:t>плановый процент износа</a:t>
            </a:r>
            <a:r>
              <a:rPr lang="ru-RU" sz="1700" dirty="0">
                <a:solidFill>
                  <a:schemeClr val="tx1"/>
                </a:solidFill>
              </a:rPr>
              <a:t> объектов централизованных систем </a:t>
            </a:r>
            <a:r>
              <a:rPr lang="ru-RU" sz="1700" dirty="0" smtClean="0">
                <a:solidFill>
                  <a:schemeClr val="tx1"/>
                </a:solidFill>
              </a:rPr>
              <a:t>ВС </a:t>
            </a:r>
            <a:r>
              <a:rPr lang="ru-RU" sz="1700" dirty="0">
                <a:solidFill>
                  <a:schemeClr val="tx1"/>
                </a:solidFill>
              </a:rPr>
              <a:t>и (или) </a:t>
            </a:r>
            <a:r>
              <a:rPr lang="ru-RU" sz="1700" dirty="0" smtClean="0">
                <a:solidFill>
                  <a:schemeClr val="tx1"/>
                </a:solidFill>
              </a:rPr>
              <a:t>ВО </a:t>
            </a:r>
            <a:r>
              <a:rPr lang="ru-RU" sz="1700" dirty="0">
                <a:solidFill>
                  <a:schemeClr val="tx1"/>
                </a:solidFill>
              </a:rPr>
              <a:t>и </a:t>
            </a:r>
            <a:r>
              <a:rPr lang="ru-RU" sz="1700" b="1" dirty="0">
                <a:solidFill>
                  <a:schemeClr val="tx1"/>
                </a:solidFill>
              </a:rPr>
              <a:t>фактический процент износа </a:t>
            </a:r>
            <a:r>
              <a:rPr lang="ru-RU" sz="1700" dirty="0" smtClean="0">
                <a:solidFill>
                  <a:schemeClr val="tx1"/>
                </a:solidFill>
              </a:rPr>
              <a:t>объектов, </a:t>
            </a:r>
            <a:r>
              <a:rPr lang="ru-RU" sz="1700" dirty="0">
                <a:solidFill>
                  <a:schemeClr val="tx1"/>
                </a:solidFill>
              </a:rPr>
              <a:t>существующих на начало реализации </a:t>
            </a:r>
            <a:r>
              <a:rPr lang="ru-RU" sz="1700" dirty="0" smtClean="0">
                <a:solidFill>
                  <a:schemeClr val="tx1"/>
                </a:solidFill>
              </a:rPr>
              <a:t>ИП;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700" b="1" dirty="0">
                <a:solidFill>
                  <a:schemeClr val="tx1"/>
                </a:solidFill>
              </a:rPr>
              <a:t>график реализации мероприятий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smtClean="0">
                <a:solidFill>
                  <a:schemeClr val="tx1"/>
                </a:solidFill>
              </a:rPr>
              <a:t>ИП, </a:t>
            </a:r>
            <a:r>
              <a:rPr lang="ru-RU" sz="1700" dirty="0">
                <a:solidFill>
                  <a:schemeClr val="tx1"/>
                </a:solidFill>
              </a:rPr>
              <a:t>включая график ввода объектов централизованных систем </a:t>
            </a:r>
            <a:r>
              <a:rPr lang="ru-RU" sz="1700" dirty="0" smtClean="0">
                <a:solidFill>
                  <a:schemeClr val="tx1"/>
                </a:solidFill>
              </a:rPr>
              <a:t>ВС </a:t>
            </a:r>
            <a:r>
              <a:rPr lang="ru-RU" sz="1700" dirty="0">
                <a:solidFill>
                  <a:schemeClr val="tx1"/>
                </a:solidFill>
              </a:rPr>
              <a:t>и (или) </a:t>
            </a:r>
            <a:r>
              <a:rPr lang="ru-RU" sz="1700" dirty="0" smtClean="0">
                <a:solidFill>
                  <a:schemeClr val="tx1"/>
                </a:solidFill>
              </a:rPr>
              <a:t>ВО </a:t>
            </a:r>
            <a:r>
              <a:rPr lang="ru-RU" sz="1700" dirty="0">
                <a:solidFill>
                  <a:schemeClr val="tx1"/>
                </a:solidFill>
              </a:rPr>
              <a:t>в эксплуатацию;</a:t>
            </a:r>
            <a:endParaRPr lang="ru-RU" sz="1700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ru-RU" sz="16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ru-RU" sz="16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452628" indent="-342900" algn="just">
              <a:buAutoNum type="arabicPeriod"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628" indent="-342900" algn="just">
              <a:buAutoNum type="arabicPeriod"/>
            </a:pP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628" indent="-342900" algn="just">
              <a:buAutoNum type="arabicPeriod"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628" indent="-342900" algn="just">
              <a:buAutoNum type="arabicPeriod"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628" indent="-342900" algn="just">
              <a:buAutoNum type="arabicPeriod"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628" indent="-342900" algn="just">
              <a:buAutoNum type="arabicPeriod"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628" indent="-342900" algn="just">
              <a:buAutoNum type="arabicPeriod"/>
            </a:pP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algn="just"/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algn="just"/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46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2987824" y="332656"/>
            <a:ext cx="590465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Содержание инвестиционной программы</a:t>
            </a:r>
            <a:endParaRPr lang="ru-RU" sz="32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500128"/>
              </p:ext>
            </p:extLst>
          </p:nvPr>
        </p:nvGraphicFramePr>
        <p:xfrm>
          <a:off x="251520" y="1412777"/>
          <a:ext cx="8640960" cy="496855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320480">
                  <a:extLst>
                    <a:ext uri="{9D8B030D-6E8A-4147-A177-3AD203B41FA5}">
                      <a16:colId xmlns="" xmlns:a16="http://schemas.microsoft.com/office/drawing/2014/main" val="229301601"/>
                    </a:ext>
                  </a:extLst>
                </a:gridCol>
                <a:gridCol w="4320480">
                  <a:extLst>
                    <a:ext uri="{9D8B030D-6E8A-4147-A177-3AD203B41FA5}">
                      <a16:colId xmlns="" xmlns:a16="http://schemas.microsoft.com/office/drawing/2014/main" val="3779914590"/>
                    </a:ext>
                  </a:extLst>
                </a:gridCol>
              </a:tblGrid>
              <a:tr h="106436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</a:rPr>
                        <a:t>Деятельность на основании концессионного соглашения (КС)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</a:rPr>
                        <a:t>Деятельность на основании договора аренды, хоз. ведения и пр.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37798560"/>
                  </a:ext>
                </a:extLst>
              </a:tr>
              <a:tr h="1190445">
                <a:tc gridSpan="2"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источники финансирования ИП с </a:t>
                      </a:r>
                      <a:r>
                        <a:rPr lang="ru-RU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разделением по видам деятельности 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по годам в </a:t>
                      </a:r>
                      <a:r>
                        <a:rPr lang="ru-RU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прогнозных ценах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в том числе </a:t>
                      </a:r>
                      <a:r>
                        <a:rPr lang="ru-RU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собственные средства: 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амортизация, расходы на капитальные вложения, возмещаемые за счет прибыли; плата за подключение;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57572">
                <a:tc gridSpan="2"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займы и кредиты;</a:t>
                      </a:r>
                      <a:endParaRPr lang="ru-RU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600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88947712"/>
                  </a:ext>
                </a:extLst>
              </a:tr>
              <a:tr h="1706305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выделение расходов </a:t>
                      </a:r>
                      <a:r>
                        <a:rPr lang="ru-RU" sz="16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концедента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 строительство, модернизацию и (или) реконструкцию объекта КС по каждой централизованной системе ВС  и (или) ВО при наличии таких расходов;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бюджетные средства по каждой централизованной системе ВС и (или) ВО;</a:t>
                      </a:r>
                      <a:endParaRPr lang="ru-RU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6083474"/>
                  </a:ext>
                </a:extLst>
              </a:tr>
              <a:tr h="449859">
                <a:tc gridSpan="2"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прочие источники;</a:t>
                      </a:r>
                      <a:endParaRPr lang="ru-RU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400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01481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4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1759</TotalTime>
  <Words>1758</Words>
  <Application>Microsoft Office PowerPoint</Application>
  <PresentationFormat>Экран (4:3)</PresentationFormat>
  <Paragraphs>156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Правила разработки, согласования, утверждения и корректировки инвестиционных и производственных программ в сфере водоснабжения и водоотведения </vt:lpstr>
      <vt:lpstr>Название</vt:lpstr>
      <vt:lpstr>Название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120</cp:revision>
  <dcterms:modified xsi:type="dcterms:W3CDTF">2021-04-07T05:50:36Z</dcterms:modified>
</cp:coreProperties>
</file>