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406" r:id="rId4"/>
    <p:sldId id="389" r:id="rId5"/>
    <p:sldId id="401" r:id="rId6"/>
    <p:sldId id="390" r:id="rId7"/>
    <p:sldId id="416" r:id="rId8"/>
    <p:sldId id="417" r:id="rId9"/>
    <p:sldId id="363" r:id="rId10"/>
    <p:sldId id="405" r:id="rId11"/>
    <p:sldId id="411" r:id="rId12"/>
    <p:sldId id="412" r:id="rId13"/>
    <p:sldId id="413" r:id="rId14"/>
    <p:sldId id="414" r:id="rId15"/>
    <p:sldId id="418" r:id="rId16"/>
    <p:sldId id="410" r:id="rId17"/>
    <p:sldId id="409" r:id="rId18"/>
    <p:sldId id="386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3F9FF"/>
    <a:srgbClr val="DDF0FF"/>
    <a:srgbClr val="D1E8FF"/>
    <a:srgbClr val="008000"/>
    <a:srgbClr val="D9E6FF"/>
    <a:srgbClr val="AC0000"/>
    <a:srgbClr val="EFF7FF"/>
    <a:srgbClr val="4666AC"/>
    <a:srgbClr val="3D5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88986" autoAdjust="0"/>
  </p:normalViewPr>
  <p:slideViewPr>
    <p:cSldViewPr>
      <p:cViewPr>
        <p:scale>
          <a:sx n="100" d="100"/>
          <a:sy n="100" d="100"/>
        </p:scale>
        <p:origin x="-19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A892-D009-4E0A-93CA-FFF78DB1440B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BD3F-747B-4709-92B5-13F54107C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6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1AAD-8BFF-4BE0-9104-4E933B136B33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3C29-AC41-46EF-BFA0-1C03C2404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5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73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Изменения внесены ПП №855 от 04.07.2019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4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Некий подход</a:t>
            </a:r>
            <a:r>
              <a:rPr lang="ru-RU" baseline="0" dirty="0" smtClean="0"/>
              <a:t> близкий к «эталонному методу» (только в локальном виде) реализован посредством установления тарифов на транспортировку воды (стоков) для регулируемых организаций, осуществляемых указанный вид деятельности в зоне деятельности гарантирующей организации при протяженности сетей до 10 км., методом сравнения аналогов.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6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нужно сделать ФАС России и заинтересованным </a:t>
            </a:r>
            <a:r>
              <a:rPr lang="ru-RU" dirty="0" err="1" smtClean="0"/>
              <a:t>ФОИВам</a:t>
            </a:r>
            <a:r>
              <a:rPr lang="ru-RU" dirty="0" smtClean="0"/>
              <a:t> стр.26, 27,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5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16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7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Неравнозначное текущее техническое и экономическое состояние объектов систем коммунальной инфраструктуры в регионах – текущий высокий уровень потерь,</a:t>
            </a:r>
          </a:p>
          <a:p>
            <a:r>
              <a:rPr lang="ru-RU" dirty="0" smtClean="0"/>
              <a:t>значительное превышение фактических расходов энергоресурсов над значениями, учтенными при формировании тарифов, дефицит ремонтных фондов и ФОТ, тарифы ниже экономически обоснованных значений.</a:t>
            </a:r>
          </a:p>
          <a:p>
            <a:r>
              <a:rPr lang="ru-RU" dirty="0" smtClean="0"/>
              <a:t>● Реальный размер тарифов не очевиден: предприятия, работающие в схожих условиях, имеют различные производственные и финансовые показатели, уровни</a:t>
            </a:r>
          </a:p>
          <a:p>
            <a:r>
              <a:rPr lang="ru-RU" dirty="0" smtClean="0"/>
              <a:t>расходов и тарифы.</a:t>
            </a:r>
          </a:p>
          <a:p>
            <a:r>
              <a:rPr lang="ru-RU" dirty="0" smtClean="0"/>
              <a:t>● Искусственные ограничения со стороны регуляторов не позволяют регулируемым организациям обеспечивать требуемый уровень надежности и инвестиционную</a:t>
            </a:r>
          </a:p>
          <a:p>
            <a:r>
              <a:rPr lang="ru-RU" dirty="0" smtClean="0"/>
              <a:t>привлекательность отрасли.</a:t>
            </a:r>
          </a:p>
          <a:p>
            <a:r>
              <a:rPr lang="ru-RU" dirty="0" smtClean="0"/>
              <a:t>●Поручение Президента РФ в ходе заседания комиссии по ТЭКу в г. Кемерово от 27.08.2018г.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В отличии от сфер теплоснабжения, водоснабжения и водоотведения,</a:t>
            </a:r>
            <a:r>
              <a:rPr lang="ru-RU" b="1" u="sng" baseline="0" dirty="0" smtClean="0"/>
              <a:t> в сфере обращения с ТКО отсутствует возможность утверждения/корректировки тарифов по инициативе органа регулирования</a:t>
            </a:r>
            <a:endParaRPr lang="ru-RU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sz="12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200" b="1" u="sng" dirty="0" smtClean="0">
                <a:solidFill>
                  <a:srgbClr val="FF0000"/>
                </a:solidFill>
              </a:rPr>
              <a:t>Стр.17, 18 Определение однородных групп</a:t>
            </a:r>
            <a:endParaRPr lang="ru-RU" sz="12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sz="12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95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Раздельный учет в теплоснабжении *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3C29-AC41-46EF-BFA0-1C03C240421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0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776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246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550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7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-99392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0" y="6463208"/>
            <a:ext cx="9144000" cy="39479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 userDrawn="1"/>
        </p:nvSpPr>
        <p:spPr>
          <a:xfrm>
            <a:off x="2735796" y="1145562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D9E6FF"/>
                </a:solidFill>
              </a:rPr>
              <a:t>Региональная служба по тарифам Кировской области </a:t>
            </a:r>
            <a:endParaRPr lang="ru-RU" sz="1200" dirty="0">
              <a:solidFill>
                <a:srgbClr val="D9E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7" name="Picture 3" descr="C:\Documents and Settings\1\Рабочий стол\Образовательные наши\Презентации\logo_hse_cmy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657480"/>
            <a:ext cx="1691679" cy="200520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79208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7" name="Picture 3" descr="C:\Documents and Settings\1\Рабочий стол\Образовательные наши\Презентации\logo_hse_cmy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657480"/>
            <a:ext cx="1691679" cy="200520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79208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80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2068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2386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533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467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968" y="126088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DF0FF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-27384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 flipV="1">
            <a:off x="0" y="6624189"/>
            <a:ext cx="6012160" cy="11717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8388424" y="6381328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6567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-27384"/>
            <a:ext cx="9144000" cy="144994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549424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3" descr="C:\Users\Михаил\Desktop\img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-27384"/>
            <a:ext cx="2971800" cy="1449947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 userDrawn="1"/>
        </p:nvSpPr>
        <p:spPr>
          <a:xfrm flipV="1">
            <a:off x="0" y="6624189"/>
            <a:ext cx="6012160" cy="11717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6600"/>
              </a:gs>
              <a:gs pos="26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3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292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283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2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50" r:id="rId13"/>
    <p:sldLayoutId id="214748365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Планы и перспективы внедрения «эталонных» методов </a:t>
            </a:r>
            <a:r>
              <a:rPr lang="ru-RU" sz="3200" dirty="0" smtClean="0"/>
              <a:t>и «</a:t>
            </a:r>
            <a:r>
              <a:rPr lang="ru-RU" sz="3200" dirty="0" err="1" smtClean="0"/>
              <a:t>цифровизации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smtClean="0"/>
              <a:t>тарифном регулировании коммунального комплекса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566124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г. Киров,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Апрель 2021 г.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447177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Мальков Николай Владимирович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Заместитель руководителя региональной службы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 тарифам Кировской области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7784" y="260648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DDF0FF"/>
                </a:solidFill>
              </a:rPr>
              <a:t>Дифференциация эталонных расходов</a:t>
            </a:r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72816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постоянные компоненты </a:t>
            </a:r>
            <a:r>
              <a:rPr lang="ru-RU" sz="2800" dirty="0" smtClean="0"/>
              <a:t>эталонных затрат</a:t>
            </a:r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переменные компоненты </a:t>
            </a:r>
            <a:r>
              <a:rPr lang="ru-RU" sz="2800" dirty="0" smtClean="0"/>
              <a:t>эталонных затрат</a:t>
            </a:r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неподконтрольные </a:t>
            </a:r>
            <a:r>
              <a:rPr lang="ru-RU" sz="2800" dirty="0" smtClean="0"/>
              <a:t>расходы</a:t>
            </a:r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инвестиционные </a:t>
            </a:r>
            <a:r>
              <a:rPr lang="ru-RU" sz="2800" dirty="0" smtClean="0"/>
              <a:t>расходы</a:t>
            </a:r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расчетная </a:t>
            </a:r>
            <a:r>
              <a:rPr lang="ru-RU" sz="2800" dirty="0" smtClean="0"/>
              <a:t>предпринимательская прибыль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21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7784" y="260648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Соблюдение требований учетной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политики по раздельному </a:t>
            </a:r>
            <a:r>
              <a:rPr lang="ru-RU" sz="3600" dirty="0" smtClean="0">
                <a:solidFill>
                  <a:srgbClr val="DDF0FF"/>
                </a:solidFill>
              </a:rPr>
              <a:t/>
            </a:r>
            <a:br>
              <a:rPr lang="ru-RU" sz="3600" dirty="0" smtClean="0">
                <a:solidFill>
                  <a:srgbClr val="DDF0FF"/>
                </a:solidFill>
              </a:rPr>
            </a:br>
            <a:r>
              <a:rPr lang="ru-RU" sz="3600" dirty="0" smtClean="0">
                <a:solidFill>
                  <a:srgbClr val="DDF0FF"/>
                </a:solidFill>
              </a:rPr>
              <a:t>учету затрат</a:t>
            </a:r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Раздельный </a:t>
            </a:r>
            <a:r>
              <a:rPr lang="ru-RU" sz="2400" dirty="0" smtClean="0"/>
              <a:t>бухгалтерский учет </a:t>
            </a:r>
            <a:r>
              <a:rPr lang="ru-RU" sz="2400" dirty="0"/>
              <a:t>хозяйственных операций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296696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Раздельный </a:t>
            </a:r>
            <a:r>
              <a:rPr lang="ru-RU" dirty="0" smtClean="0"/>
              <a:t>бухгалтерский </a:t>
            </a:r>
            <a:r>
              <a:rPr lang="ru-RU" dirty="0"/>
              <a:t>учет хозяйственных операций предполагает четкое разделение </a:t>
            </a:r>
            <a:r>
              <a:rPr lang="ru-RU" dirty="0" smtClean="0"/>
              <a:t>в учете </a:t>
            </a:r>
            <a:r>
              <a:rPr lang="ru-RU" dirty="0"/>
              <a:t>доходов и расходов от различных видов деятельности, имущества </a:t>
            </a:r>
            <a:r>
              <a:rPr lang="ru-RU" dirty="0" smtClean="0"/>
              <a:t>и обязательств</a:t>
            </a:r>
            <a:r>
              <a:rPr lang="ru-RU" dirty="0"/>
              <a:t>, относящихся к различным видам деятельности. При этом </a:t>
            </a:r>
            <a:r>
              <a:rPr lang="ru-RU" dirty="0" smtClean="0"/>
              <a:t>объекты учета</a:t>
            </a:r>
            <a:r>
              <a:rPr lang="ru-RU" dirty="0"/>
              <a:t>, которые невозможно отнести к определенному виду деятельности, </a:t>
            </a:r>
            <a:r>
              <a:rPr lang="ru-RU" dirty="0" smtClean="0"/>
              <a:t>но которые </a:t>
            </a:r>
            <a:r>
              <a:rPr lang="ru-RU" dirty="0"/>
              <a:t>оказывают влияние на учет явлений хозяйственной жизни предприятия в</a:t>
            </a:r>
          </a:p>
          <a:p>
            <a:r>
              <a:rPr lang="ru-RU" dirty="0"/>
              <a:t>целом, необходимо также учитывать отдельно.</a:t>
            </a:r>
          </a:p>
          <a:p>
            <a:r>
              <a:rPr lang="ru-RU" dirty="0"/>
              <a:t>• В обязательном порядке раздельный учет должен быть организован на</a:t>
            </a:r>
          </a:p>
          <a:p>
            <a:r>
              <a:rPr lang="ru-RU" dirty="0"/>
              <a:t>многопрофильных предприятиях, которые осуществляют более одного вида</a:t>
            </a:r>
          </a:p>
          <a:p>
            <a:r>
              <a:rPr lang="ru-RU" dirty="0"/>
              <a:t>деятельности. Только таким образом можно обеспечить выполнение следующих</a:t>
            </a:r>
          </a:p>
          <a:p>
            <a:r>
              <a:rPr lang="ru-RU" dirty="0"/>
              <a:t>основных задач бухгалтерского учета: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формирование полной и достоверной информации о деятельности организации,</a:t>
            </a:r>
          </a:p>
          <a:p>
            <a:r>
              <a:rPr lang="ru-RU" dirty="0"/>
              <a:t>необходимой внутренним пользователям бухгалтерской отчетности;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предотвращение отрицательных результатов </a:t>
            </a:r>
            <a:r>
              <a:rPr lang="ru-RU" dirty="0" smtClean="0"/>
              <a:t>хозяйственной деятельности </a:t>
            </a:r>
            <a:r>
              <a:rPr lang="ru-RU" dirty="0"/>
              <a:t>организации и выявление </a:t>
            </a:r>
            <a:r>
              <a:rPr lang="ru-RU" dirty="0" smtClean="0"/>
              <a:t>внутрихозяйственных резервов </a:t>
            </a:r>
            <a:r>
              <a:rPr lang="ru-RU" dirty="0"/>
              <a:t>обеспечения ее финансовой устойчивости.</a:t>
            </a:r>
          </a:p>
        </p:txBody>
      </p:sp>
    </p:spTree>
    <p:extLst>
      <p:ext uri="{BB962C8B-B14F-4D97-AF65-F5344CB8AC3E}">
        <p14:creationId xmlns:p14="http://schemas.microsoft.com/office/powerpoint/2010/main" val="31287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7784" y="260648"/>
            <a:ext cx="6768033" cy="79216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Раздельный учет затрат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Раздельный </a:t>
            </a:r>
            <a:r>
              <a:rPr lang="ru-RU" sz="3600" dirty="0" smtClean="0"/>
              <a:t>учет затрат предусмотрен: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/>
              <a:t>В сфере теплоснабжения </a:t>
            </a:r>
            <a:r>
              <a:rPr lang="ru-RU" sz="2800" dirty="0" smtClean="0"/>
              <a:t>- статья </a:t>
            </a:r>
            <a:r>
              <a:rPr lang="ru-RU" sz="2800" dirty="0"/>
              <a:t>10 постановления Правительства РФ от 22.10.2012 N 1075 «О ценообразовании </a:t>
            </a:r>
            <a:r>
              <a:rPr lang="ru-RU" sz="2800" dirty="0" smtClean="0"/>
              <a:t>в сфере </a:t>
            </a:r>
            <a:r>
              <a:rPr lang="ru-RU" sz="2800" dirty="0"/>
              <a:t>теплоснабжения</a:t>
            </a:r>
            <a:r>
              <a:rPr lang="ru-RU" sz="2800" dirty="0" smtClean="0"/>
              <a:t>»</a:t>
            </a:r>
          </a:p>
          <a:p>
            <a:pPr algn="ctr"/>
            <a:endParaRPr lang="ru-RU" sz="2800" dirty="0"/>
          </a:p>
          <a:p>
            <a:pPr algn="ctr"/>
            <a:r>
              <a:rPr lang="ru-RU" sz="2800" u="sng" dirty="0" smtClean="0"/>
              <a:t>В сфере водоснабжения (водоотведения) </a:t>
            </a:r>
            <a:r>
              <a:rPr lang="ru-RU" sz="2800" dirty="0" smtClean="0"/>
              <a:t>- статья </a:t>
            </a:r>
            <a:r>
              <a:rPr lang="ru-RU" sz="2800" dirty="0"/>
              <a:t>18 Постановления Правительства РФ от 13.05.2013 N 406 </a:t>
            </a:r>
            <a:r>
              <a:rPr lang="ru-RU" sz="2800" dirty="0" smtClean="0"/>
              <a:t>«О государственном регулировании </a:t>
            </a:r>
            <a:r>
              <a:rPr lang="ru-RU" sz="2800" dirty="0"/>
              <a:t>тарифов в сфере водоснабжения и </a:t>
            </a:r>
            <a:r>
              <a:rPr lang="ru-RU" sz="2800" dirty="0" smtClean="0"/>
              <a:t>водоотведения»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82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7784" y="260648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DDF0FF"/>
                </a:solidFill>
              </a:rPr>
              <a:t>Изменения </a:t>
            </a:r>
            <a:r>
              <a:rPr lang="ru-RU" sz="3600" dirty="0">
                <a:solidFill>
                  <a:srgbClr val="DDF0FF"/>
                </a:solidFill>
              </a:rPr>
              <a:t>в ПП 406: Раздельный учет затрат в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водоснабжении (водоотведении)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28800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«18. Регулируемые организации обязаны вести раздельный учет расходов и доходов </a:t>
            </a:r>
            <a:r>
              <a:rPr lang="ru-RU" sz="2000" dirty="0" smtClean="0"/>
              <a:t>по регулируемым </a:t>
            </a:r>
            <a:r>
              <a:rPr lang="ru-RU" sz="2000" dirty="0"/>
              <a:t>видам деятельности и отдельным стадиям технологического процесса, </a:t>
            </a:r>
            <a:r>
              <a:rPr lang="ru-RU" sz="2000" dirty="0" smtClean="0"/>
              <a:t>в частности</a:t>
            </a:r>
            <a:r>
              <a:rPr lang="ru-RU" sz="2000" dirty="0"/>
              <a:t>:</a:t>
            </a:r>
          </a:p>
          <a:p>
            <a:r>
              <a:rPr lang="ru-RU" sz="2000" dirty="0"/>
              <a:t>• </a:t>
            </a:r>
            <a:r>
              <a:rPr lang="ru-RU" sz="2000" dirty="0">
                <a:solidFill>
                  <a:srgbClr val="0070C0"/>
                </a:solidFill>
              </a:rPr>
              <a:t>а)</a:t>
            </a:r>
            <a:r>
              <a:rPr lang="ru-RU" sz="2000" dirty="0"/>
              <a:t> </a:t>
            </a:r>
            <a:r>
              <a:rPr lang="ru-RU" sz="2000" u="sng" dirty="0"/>
              <a:t>в сфере холодного водоснабжения:</a:t>
            </a:r>
          </a:p>
          <a:p>
            <a:r>
              <a:rPr lang="ru-RU" sz="2000" dirty="0"/>
              <a:t>• </a:t>
            </a:r>
            <a:r>
              <a:rPr lang="ru-RU" sz="2000" dirty="0">
                <a:solidFill>
                  <a:srgbClr val="FF0000"/>
                </a:solidFill>
              </a:rPr>
              <a:t>подъем и очистка </a:t>
            </a:r>
            <a:r>
              <a:rPr lang="ru-RU" sz="2000" dirty="0"/>
              <a:t>(подготовка) холодной воды;</a:t>
            </a:r>
          </a:p>
          <a:p>
            <a:r>
              <a:rPr lang="ru-RU" sz="2000" dirty="0"/>
              <a:t>• </a:t>
            </a:r>
            <a:r>
              <a:rPr lang="ru-RU" sz="2000" dirty="0">
                <a:solidFill>
                  <a:srgbClr val="FF0000"/>
                </a:solidFill>
              </a:rPr>
              <a:t>транспортировка </a:t>
            </a:r>
            <a:r>
              <a:rPr lang="ru-RU" sz="2000" dirty="0"/>
              <a:t>(перемещение) холодной воды;</a:t>
            </a:r>
          </a:p>
          <a:p>
            <a:r>
              <a:rPr lang="ru-RU" sz="2000" dirty="0"/>
              <a:t>• </a:t>
            </a:r>
            <a:r>
              <a:rPr lang="ru-RU" sz="2000" dirty="0">
                <a:solidFill>
                  <a:srgbClr val="FF0000"/>
                </a:solidFill>
              </a:rPr>
              <a:t>подвоз холодной воды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smtClean="0">
                <a:solidFill>
                  <a:srgbClr val="FF0000"/>
                </a:solidFill>
              </a:rPr>
              <a:t>транспортировка </a:t>
            </a:r>
            <a:r>
              <a:rPr lang="ru-RU" sz="2000" dirty="0">
                <a:solidFill>
                  <a:srgbClr val="FF0000"/>
                </a:solidFill>
              </a:rPr>
              <a:t>воды, включая распределение воды, осуществляемая гарантирующей организацией (только в части текущих расходов гарантирующей организации на транспортировку воды</a:t>
            </a:r>
            <a:r>
              <a:rPr lang="ru-RU" sz="2000" dirty="0"/>
              <a:t>);</a:t>
            </a:r>
          </a:p>
          <a:p>
            <a:r>
              <a:rPr lang="ru-RU" sz="2000" dirty="0" smtClean="0"/>
              <a:t>• </a:t>
            </a:r>
            <a:r>
              <a:rPr lang="ru-RU" sz="2000" dirty="0">
                <a:solidFill>
                  <a:srgbClr val="0070C0"/>
                </a:solidFill>
              </a:rPr>
              <a:t>б)</a:t>
            </a:r>
            <a:r>
              <a:rPr lang="ru-RU" sz="2000" dirty="0"/>
              <a:t> </a:t>
            </a:r>
            <a:r>
              <a:rPr lang="ru-RU" sz="2000" u="sng" dirty="0"/>
              <a:t>в сфере </a:t>
            </a:r>
            <a:r>
              <a:rPr lang="ru-RU" sz="2000" u="sng" dirty="0" smtClean="0"/>
              <a:t>водоотведения:</a:t>
            </a:r>
            <a:endParaRPr lang="ru-RU" sz="2000" u="sng" dirty="0"/>
          </a:p>
          <a:p>
            <a:r>
              <a:rPr lang="ru-RU" sz="2000" dirty="0"/>
              <a:t>• </a:t>
            </a:r>
            <a:r>
              <a:rPr lang="ru-RU" sz="2000" dirty="0">
                <a:solidFill>
                  <a:srgbClr val="FF0000"/>
                </a:solidFill>
              </a:rPr>
              <a:t>транспортировка сточных вод, осуществляемая гарантирующей организацией (только в части текущих расходов гарантирующей организации на транспортировку сточных вод</a:t>
            </a:r>
            <a:r>
              <a:rPr lang="ru-RU" sz="2000" dirty="0" smtClean="0">
                <a:solidFill>
                  <a:srgbClr val="FF0000"/>
                </a:solidFill>
              </a:rPr>
              <a:t>).</a:t>
            </a:r>
            <a:endParaRPr lang="ru-RU" sz="2000" dirty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87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7784" y="260648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DDF0FF"/>
                </a:solidFill>
              </a:rPr>
              <a:t>Планируемые изменения </a:t>
            </a:r>
            <a:r>
              <a:rPr lang="ru-RU" sz="3600" dirty="0">
                <a:solidFill>
                  <a:srgbClr val="DDF0FF"/>
                </a:solidFill>
              </a:rPr>
              <a:t>в ПП 406: Раздельный учет затрат в</a:t>
            </a:r>
            <a:br>
              <a:rPr lang="ru-RU" sz="3600" dirty="0">
                <a:solidFill>
                  <a:srgbClr val="DDF0FF"/>
                </a:solidFill>
              </a:rPr>
            </a:br>
            <a:r>
              <a:rPr lang="ru-RU" sz="3600" dirty="0">
                <a:solidFill>
                  <a:srgbClr val="DDF0FF"/>
                </a:solidFill>
              </a:rPr>
              <a:t>водоснабжении (водоотведении)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9912" y="1412776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а</a:t>
            </a:r>
            <a:r>
              <a:rPr lang="ru-RU" sz="2000" dirty="0" smtClean="0">
                <a:solidFill>
                  <a:srgbClr val="0070C0"/>
                </a:solidFill>
              </a:rPr>
              <a:t>) </a:t>
            </a:r>
            <a:r>
              <a:rPr lang="ru-RU" sz="2000" u="sng" dirty="0" smtClean="0"/>
              <a:t>в сфере горячего водоснабжения:</a:t>
            </a:r>
          </a:p>
          <a:p>
            <a:r>
              <a:rPr lang="ru-RU" sz="2000" dirty="0">
                <a:solidFill>
                  <a:srgbClr val="002060"/>
                </a:solidFill>
              </a:rPr>
              <a:t>• приобретение холодной воды на нужды горячего водоснабжения;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• </a:t>
            </a:r>
            <a:r>
              <a:rPr lang="ru-RU" sz="2000" dirty="0">
                <a:solidFill>
                  <a:srgbClr val="002060"/>
                </a:solidFill>
              </a:rPr>
              <a:t>подогрев (приготовление) горячей воды;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• транспортировка </a:t>
            </a:r>
            <a:r>
              <a:rPr lang="ru-RU" sz="2000" dirty="0">
                <a:solidFill>
                  <a:srgbClr val="002060"/>
                </a:solidFill>
              </a:rPr>
              <a:t>(перемещение) горячей </a:t>
            </a:r>
            <a:r>
              <a:rPr lang="ru-RU" sz="2000" dirty="0" smtClean="0">
                <a:solidFill>
                  <a:srgbClr val="002060"/>
                </a:solidFill>
              </a:rPr>
              <a:t>воды;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б)</a:t>
            </a:r>
            <a:r>
              <a:rPr lang="ru-RU" sz="2000" dirty="0" smtClean="0"/>
              <a:t> </a:t>
            </a:r>
            <a:r>
              <a:rPr lang="ru-RU" sz="2000" u="sng" dirty="0"/>
              <a:t>в сфере водоотведения:</a:t>
            </a:r>
          </a:p>
          <a:p>
            <a:r>
              <a:rPr lang="ru-RU" sz="2000" dirty="0">
                <a:solidFill>
                  <a:srgbClr val="002060"/>
                </a:solidFill>
              </a:rPr>
              <a:t>• прием сточных вод;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• транспортировка (перемещение) сточных вод;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• очистка сточных вод;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• обращение с осадком сточных </a:t>
            </a:r>
            <a:r>
              <a:rPr lang="ru-RU" sz="2000" dirty="0" smtClean="0">
                <a:solidFill>
                  <a:srgbClr val="002060"/>
                </a:solidFill>
              </a:rPr>
              <a:t>вод.</a:t>
            </a:r>
          </a:p>
          <a:p>
            <a:endParaRPr lang="ru-RU" sz="2000" dirty="0"/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При </a:t>
            </a:r>
            <a:r>
              <a:rPr lang="ru-RU" sz="2000" dirty="0">
                <a:solidFill>
                  <a:srgbClr val="7030A0"/>
                </a:solidFill>
              </a:rPr>
              <a:t>определении необходимой валовой выручки расходы в сфере холодного (горячего</a:t>
            </a:r>
            <a:r>
              <a:rPr lang="ru-RU" sz="2000" dirty="0" smtClean="0">
                <a:solidFill>
                  <a:srgbClr val="7030A0"/>
                </a:solidFill>
              </a:rPr>
              <a:t>) водоснабжения </a:t>
            </a:r>
            <a:r>
              <a:rPr lang="ru-RU" sz="2000" dirty="0">
                <a:solidFill>
                  <a:srgbClr val="7030A0"/>
                </a:solidFill>
              </a:rPr>
              <a:t>и водоотведения органом регулирования тарифов определяются </a:t>
            </a:r>
            <a:r>
              <a:rPr lang="ru-RU" sz="2000" dirty="0" smtClean="0">
                <a:solidFill>
                  <a:srgbClr val="7030A0"/>
                </a:solidFill>
              </a:rPr>
              <a:t>по стадиям </a:t>
            </a:r>
            <a:r>
              <a:rPr lang="ru-RU" sz="2000" dirty="0">
                <a:solidFill>
                  <a:srgbClr val="7030A0"/>
                </a:solidFill>
              </a:rPr>
              <a:t>технологического процесса, осуществляемым данной организацией</a:t>
            </a:r>
            <a:r>
              <a:rPr lang="ru-RU" sz="2000" dirty="0" smtClean="0">
                <a:solidFill>
                  <a:srgbClr val="7030A0"/>
                </a:solidFill>
              </a:rPr>
              <a:t>, отдельно </a:t>
            </a:r>
            <a:r>
              <a:rPr lang="ru-RU" sz="2000" dirty="0">
                <a:solidFill>
                  <a:srgbClr val="7030A0"/>
                </a:solidFill>
              </a:rPr>
              <a:t>по горячему (холодному) водоснабжению, отдельно по водоотведению, </a:t>
            </a:r>
            <a:r>
              <a:rPr lang="ru-RU" sz="2000" dirty="0" smtClean="0">
                <a:solidFill>
                  <a:srgbClr val="7030A0"/>
                </a:solidFill>
              </a:rPr>
              <a:t>с выделением </a:t>
            </a:r>
            <a:r>
              <a:rPr lang="ru-RU" sz="2000" dirty="0">
                <a:solidFill>
                  <a:srgbClr val="7030A0"/>
                </a:solidFill>
              </a:rPr>
              <a:t>расходов на каждую стадию технологического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29892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3DFC2-07AA-498C-9B41-A82D7038F168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9376" y="-99392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Цифровизация</a:t>
            </a:r>
            <a:r>
              <a:rPr lang="ru-RU" sz="32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 функций тарифного регулирования</a:t>
            </a:r>
          </a:p>
          <a:p>
            <a:pPr algn="ctr"/>
            <a:r>
              <a:rPr lang="ru-RU" sz="32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как путь перехода на эталоны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9" y="2006611"/>
            <a:ext cx="50798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ФАС России совместно</a:t>
            </a:r>
          </a:p>
          <a:p>
            <a:pPr algn="ctr"/>
            <a:r>
              <a:rPr lang="ru-RU" dirty="0"/>
              <a:t>с Минэкономразвития России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6104" y="3127799"/>
            <a:ext cx="507983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разработан проект Программы цифровой модернизации</a:t>
            </a:r>
          </a:p>
          <a:p>
            <a:pPr algn="ctr"/>
            <a:r>
              <a:rPr lang="ru-RU" dirty="0"/>
              <a:t>ФГИС ЕИАС ФАС России</a:t>
            </a:r>
          </a:p>
        </p:txBody>
      </p:sp>
      <p:sp>
        <p:nvSpPr>
          <p:cNvPr id="17" name="Выгнутая вверх стрелка 16"/>
          <p:cNvSpPr/>
          <p:nvPr/>
        </p:nvSpPr>
        <p:spPr>
          <a:xfrm rot="8376213" flipH="1">
            <a:off x="831033" y="3291735"/>
            <a:ext cx="3743123" cy="181486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 rot="19286179" flipH="1">
            <a:off x="-667924" y="1749623"/>
            <a:ext cx="3761989" cy="2062611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007970" y="2780928"/>
            <a:ext cx="936104" cy="21331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005308" y="4199165"/>
            <a:ext cx="936104" cy="21331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489438" y="1587291"/>
            <a:ext cx="1721333" cy="1744157"/>
            <a:chOff x="487935" y="1833240"/>
            <a:chExt cx="1483233" cy="1433022"/>
          </a:xfrm>
        </p:grpSpPr>
        <p:sp>
          <p:nvSpPr>
            <p:cNvPr id="16" name="Блок-схема: узел 15"/>
            <p:cNvSpPr/>
            <p:nvPr/>
          </p:nvSpPr>
          <p:spPr>
            <a:xfrm rot="18751831">
              <a:off x="540910" y="1836004"/>
              <a:ext cx="1433022" cy="1427494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162673">
              <a:off x="487935" y="2207090"/>
              <a:ext cx="1450269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&gt; 40 000</a:t>
              </a:r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организаций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326018" y="2316947"/>
            <a:ext cx="1548225" cy="1618889"/>
            <a:chOff x="1478423" y="2657237"/>
            <a:chExt cx="1548225" cy="1618889"/>
          </a:xfrm>
        </p:grpSpPr>
        <p:sp>
          <p:nvSpPr>
            <p:cNvPr id="27" name="Блок-схема: узел 26"/>
            <p:cNvSpPr/>
            <p:nvPr/>
          </p:nvSpPr>
          <p:spPr>
            <a:xfrm rot="18751831">
              <a:off x="1443091" y="2692569"/>
              <a:ext cx="1618889" cy="1548225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9162673">
              <a:off x="1549165" y="3006424"/>
              <a:ext cx="1405770" cy="92333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б</a:t>
              </a:r>
              <a:r>
                <a:rPr lang="ru-RU" dirty="0" smtClean="0">
                  <a:solidFill>
                    <a:schemeClr val="bg1"/>
                  </a:solidFill>
                </a:rPr>
                <a:t>ольшое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</a:rPr>
                <a:t>к</a:t>
              </a:r>
              <a:r>
                <a:rPr lang="ru-RU" dirty="0" smtClean="0">
                  <a:solidFill>
                    <a:schemeClr val="bg1"/>
                  </a:solidFill>
                </a:rPr>
                <a:t>оличество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показателей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Блок-схема: узел 30"/>
          <p:cNvSpPr/>
          <p:nvPr/>
        </p:nvSpPr>
        <p:spPr>
          <a:xfrm rot="18751831">
            <a:off x="1592995" y="3664453"/>
            <a:ext cx="1618889" cy="1548225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19162673">
            <a:off x="1686052" y="3978308"/>
            <a:ext cx="1431802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лановые и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ф</a:t>
            </a:r>
            <a:r>
              <a:rPr lang="ru-RU" dirty="0" smtClean="0">
                <a:solidFill>
                  <a:schemeClr val="bg1"/>
                </a:solidFill>
              </a:rPr>
              <a:t>актические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значения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777077" y="4666964"/>
            <a:ext cx="3323415" cy="1138300"/>
            <a:chOff x="2777077" y="4666964"/>
            <a:chExt cx="3323415" cy="1138300"/>
          </a:xfrm>
        </p:grpSpPr>
        <p:sp>
          <p:nvSpPr>
            <p:cNvPr id="38" name="Равнобедренный треугольник 37"/>
            <p:cNvSpPr/>
            <p:nvPr/>
          </p:nvSpPr>
          <p:spPr>
            <a:xfrm rot="17012653">
              <a:off x="3190133" y="4297024"/>
              <a:ext cx="312188" cy="1138300"/>
            </a:xfrm>
            <a:prstGeom prst="triangle">
              <a:avLst/>
            </a:prstGeom>
            <a:ln>
              <a:solidFill>
                <a:schemeClr val="accent3">
                  <a:shade val="90000"/>
                  <a:lumMod val="9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331542" y="4666964"/>
              <a:ext cx="2768950" cy="11383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50595" y="4867626"/>
              <a:ext cx="23308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данные за 3 года в разрезе </a:t>
              </a:r>
              <a:endParaRPr lang="ru-RU" sz="1400" dirty="0" smtClean="0"/>
            </a:p>
            <a:p>
              <a:pPr algn="ctr"/>
              <a:r>
                <a:rPr lang="ru-RU" sz="1400" dirty="0" smtClean="0"/>
                <a:t>видов </a:t>
              </a:r>
              <a:r>
                <a:rPr lang="ru-RU" sz="1400" dirty="0"/>
                <a:t>деятельности и</a:t>
              </a:r>
            </a:p>
            <a:p>
              <a:pPr algn="ctr"/>
              <a:r>
                <a:rPr lang="ru-RU" sz="1400" dirty="0"/>
                <a:t>статей затрат</a:t>
              </a:r>
            </a:p>
          </p:txBody>
        </p:sp>
      </p:grpSp>
      <p:sp>
        <p:nvSpPr>
          <p:cNvPr id="14" name="Выгнутая вверх стрелка 13"/>
          <p:cNvSpPr/>
          <p:nvPr/>
        </p:nvSpPr>
        <p:spPr>
          <a:xfrm rot="10800000">
            <a:off x="5524116" y="5389976"/>
            <a:ext cx="1080120" cy="648072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234815" y="4666964"/>
            <a:ext cx="2768950" cy="1138300"/>
            <a:chOff x="3326750" y="4666964"/>
            <a:chExt cx="2768950" cy="1138300"/>
          </a:xfrm>
        </p:grpSpPr>
        <p:sp>
          <p:nvSpPr>
            <p:cNvPr id="33" name="Овал 32"/>
            <p:cNvSpPr/>
            <p:nvPr/>
          </p:nvSpPr>
          <p:spPr>
            <a:xfrm>
              <a:off x="3326750" y="4666964"/>
              <a:ext cx="2768950" cy="11383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96171" y="4759905"/>
              <a:ext cx="20301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dirty="0"/>
                <a:t>технико-экономические</a:t>
              </a:r>
            </a:p>
            <a:p>
              <a:pPr algn="ctr"/>
              <a:r>
                <a:rPr lang="ru-RU" sz="1400" dirty="0"/>
                <a:t>показатели, показатели</a:t>
              </a:r>
            </a:p>
            <a:p>
              <a:pPr algn="ctr"/>
              <a:r>
                <a:rPr lang="ru-RU" sz="1400" dirty="0" err="1"/>
                <a:t>инвест</a:t>
              </a:r>
              <a:r>
                <a:rPr lang="ru-RU" sz="1400" dirty="0"/>
                <a:t>. деятельности,</a:t>
              </a:r>
            </a:p>
            <a:p>
              <a:pPr algn="ctr"/>
              <a:r>
                <a:rPr lang="ru-RU" sz="1400" dirty="0"/>
                <a:t>бух. отчетности и пр.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479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63688" y="13860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endParaRPr lang="ru-RU" sz="3600" dirty="0" smtClean="0">
              <a:solidFill>
                <a:srgbClr val="D1E8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3183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Существующие </a:t>
            </a:r>
            <a:r>
              <a:rPr lang="ru-RU" sz="3200" dirty="0" smtClean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функциональные </a:t>
            </a:r>
            <a:r>
              <a:rPr lang="ru-RU" sz="3200" dirty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ограничения ФГИС ЕИАС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не производятся и не предусмотрены системой кросс-проверки</a:t>
            </a:r>
          </a:p>
          <a:p>
            <a:r>
              <a:rPr lang="ru-RU" sz="2000" dirty="0"/>
              <a:t>с использованием данных, собираемых иными федеральными</a:t>
            </a:r>
          </a:p>
          <a:p>
            <a:r>
              <a:rPr lang="ru-RU" sz="2000" dirty="0"/>
              <a:t>и региональными информационными </a:t>
            </a:r>
            <a:r>
              <a:rPr lang="ru-RU" sz="2000" dirty="0" smtClean="0"/>
              <a:t>системами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не предусмотрена интеграция с действующими системами налогового,</a:t>
            </a:r>
          </a:p>
          <a:p>
            <a:r>
              <a:rPr lang="ru-RU" sz="2000" dirty="0"/>
              <a:t>статистического, бухгалтерского, технического учета для верификации</a:t>
            </a:r>
          </a:p>
          <a:p>
            <a:r>
              <a:rPr lang="ru-RU" sz="2000" dirty="0"/>
              <a:t>предоставляемых </a:t>
            </a:r>
            <a:r>
              <a:rPr lang="ru-RU" sz="2000" dirty="0" smtClean="0"/>
              <a:t>данных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отсутствует возможность сопоставления представляемой </a:t>
            </a:r>
            <a:r>
              <a:rPr lang="ru-RU" sz="2000" dirty="0" smtClean="0"/>
              <a:t>организациями информации </a:t>
            </a:r>
            <a:r>
              <a:rPr lang="ru-RU" sz="2000" dirty="0"/>
              <a:t>о технико-экономических параметрах </a:t>
            </a:r>
            <a:r>
              <a:rPr lang="ru-RU" sz="2000" dirty="0" smtClean="0"/>
              <a:t>регулируемой инфраструктуры </a:t>
            </a:r>
            <a:r>
              <a:rPr lang="ru-RU" sz="2000" dirty="0"/>
              <a:t>с установленными нормативными показателями</a:t>
            </a:r>
          </a:p>
        </p:txBody>
      </p:sp>
    </p:spTree>
    <p:extLst>
      <p:ext uri="{BB962C8B-B14F-4D97-AF65-F5344CB8AC3E}">
        <p14:creationId xmlns:p14="http://schemas.microsoft.com/office/powerpoint/2010/main" val="3470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63688" y="138604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600" dirty="0">
                <a:solidFill>
                  <a:srgbClr val="D1E8FF"/>
                </a:solidFill>
              </a:rPr>
              <a:t>  </a:t>
            </a:r>
            <a:endParaRPr lang="ru-RU" sz="3600" dirty="0" smtClean="0">
              <a:solidFill>
                <a:srgbClr val="D1E8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3183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Основные задачи ФГИС ЕИАС </a:t>
            </a:r>
          </a:p>
          <a:p>
            <a:pPr algn="ctr"/>
            <a:r>
              <a:rPr lang="ru-RU" sz="3200" dirty="0" smtClean="0">
                <a:solidFill>
                  <a:srgbClr val="D1E8FF"/>
                </a:solidFill>
                <a:latin typeface="+mj-lt"/>
                <a:ea typeface="+mj-ea"/>
                <a:cs typeface="+mj-cs"/>
              </a:rPr>
              <a:t>в перспективе</a:t>
            </a:r>
            <a:endParaRPr lang="ru-RU" sz="3200" dirty="0">
              <a:solidFill>
                <a:srgbClr val="D1E8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СОЗДАНИЕ  ВСЕРОССИЙСКОЙ БАЗЫ РАЗВИТИЯ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КОММУНАЛЬНОЙ ИНФРАСТРУКТУРЫ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04864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dirty="0" smtClean="0"/>
              <a:t>Указанная система позволит привязать мероприятия инвестиционных </a:t>
            </a:r>
            <a:r>
              <a:rPr lang="ru-RU" sz="2000" dirty="0"/>
              <a:t>и </a:t>
            </a:r>
            <a:r>
              <a:rPr lang="ru-RU" sz="2000" dirty="0" smtClean="0"/>
              <a:t>целевых программ </a:t>
            </a:r>
            <a:r>
              <a:rPr lang="ru-RU" sz="2000" dirty="0"/>
              <a:t>с разными </a:t>
            </a:r>
            <a:r>
              <a:rPr lang="ru-RU" sz="2000" dirty="0" smtClean="0"/>
              <a:t>источниками финансирования: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 </a:t>
            </a:r>
            <a:r>
              <a:rPr lang="ru-RU" sz="2000" dirty="0"/>
              <a:t>объектам </a:t>
            </a:r>
            <a:r>
              <a:rPr lang="ru-RU" sz="2000" dirty="0" smtClean="0"/>
              <a:t>коммунальной инфраструктуры</a:t>
            </a:r>
            <a:r>
              <a:rPr lang="ru-RU" sz="20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 </a:t>
            </a:r>
            <a:r>
              <a:rPr lang="ru-RU" sz="2000" dirty="0"/>
              <a:t>мероприятиям, определенным </a:t>
            </a:r>
            <a:r>
              <a:rPr lang="ru-RU" sz="2000" dirty="0" smtClean="0"/>
              <a:t>в схемах </a:t>
            </a:r>
            <a:r>
              <a:rPr lang="ru-RU" sz="2000" dirty="0"/>
              <a:t>теплоснабжения</a:t>
            </a:r>
            <a:r>
              <a:rPr lang="ru-RU" sz="2000" dirty="0" smtClean="0"/>
              <a:t>, водоснабжения </a:t>
            </a:r>
            <a:r>
              <a:rPr lang="ru-RU" sz="2000" dirty="0"/>
              <a:t>и </a:t>
            </a:r>
            <a:r>
              <a:rPr lang="ru-RU" sz="2000" dirty="0" smtClean="0"/>
              <a:t>водоотведения;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 </a:t>
            </a:r>
            <a:r>
              <a:rPr lang="ru-RU" sz="2000" dirty="0"/>
              <a:t>программам </a:t>
            </a:r>
            <a:r>
              <a:rPr lang="ru-RU" sz="2000" dirty="0" smtClean="0"/>
              <a:t>комплексного развития территорий;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 градостроительной документации;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 </a:t>
            </a:r>
            <a:r>
              <a:rPr lang="ru-RU" sz="2000" dirty="0"/>
              <a:t>мероприятиям </a:t>
            </a:r>
            <a:r>
              <a:rPr lang="ru-RU" sz="2000" dirty="0" smtClean="0"/>
              <a:t>по технологическому присоединению.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570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2463031"/>
            <a:ext cx="7772400" cy="1470025"/>
          </a:xfrm>
        </p:spPr>
        <p:txBody>
          <a:bodyPr>
            <a:no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1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116632"/>
            <a:ext cx="60486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Предпосылки перехода </a:t>
            </a:r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на новые </a:t>
            </a:r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методы тарифного регулирования (сфера теплоснабжения)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5398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Высокий износ оборудования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4736" y="198884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Падение полезного отпуска </a:t>
            </a:r>
            <a:r>
              <a:rPr lang="ru-RU" sz="2800" dirty="0" smtClean="0"/>
              <a:t>в централизованных системах </a:t>
            </a:r>
            <a:r>
              <a:rPr lang="ru-RU" sz="2800" dirty="0"/>
              <a:t>теплоснабжения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7256" y="2843996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Слабые стимулы </a:t>
            </a:r>
            <a:r>
              <a:rPr lang="ru-RU" sz="2800" dirty="0" smtClean="0"/>
              <a:t>повышать эффективность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6416" y="3284984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Рост числа мелких котельных </a:t>
            </a:r>
            <a:r>
              <a:rPr lang="ru-RU" sz="2800" dirty="0" smtClean="0"/>
              <a:t>и снижение доли комбинированной выработки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4736" y="4239091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Существенный </a:t>
            </a:r>
            <a:r>
              <a:rPr lang="ru-RU" sz="2800" dirty="0" smtClean="0"/>
              <a:t>избыток тепловой мощности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783726"/>
            <a:ext cx="7726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«Пережог» топлива и </a:t>
            </a:r>
            <a:r>
              <a:rPr lang="ru-RU" sz="2800" dirty="0" smtClean="0"/>
              <a:t>высокий уровень </a:t>
            </a:r>
            <a:r>
              <a:rPr lang="ru-RU" sz="2800" dirty="0"/>
              <a:t>потерь тепла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7256" y="5589240"/>
            <a:ext cx="8259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Низкий уровень </a:t>
            </a:r>
            <a:r>
              <a:rPr lang="ru-RU" sz="2800" dirty="0" smtClean="0"/>
              <a:t>инвестиционной привлекательности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6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10507"/>
            <a:ext cx="4153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Вектор тарифной политики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412776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(!) Переход к эталонам: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Совершен переход к регулированию сбытовой надбавки гарантирующего </a:t>
            </a:r>
            <a:r>
              <a:rPr lang="ru-RU" sz="2400" dirty="0" smtClean="0"/>
              <a:t>поставщика методом </a:t>
            </a:r>
            <a:r>
              <a:rPr lang="ru-RU" sz="2400" dirty="0"/>
              <a:t>сравнения аналогов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Разработан проект постановления Правительства РФ, предусматривающий </a:t>
            </a:r>
            <a:r>
              <a:rPr lang="ru-RU" sz="2400" dirty="0" smtClean="0"/>
              <a:t>установление тарифов </a:t>
            </a:r>
            <a:r>
              <a:rPr lang="ru-RU" sz="2400" dirty="0"/>
              <a:t>на услуги по передаче электрической энергии с использованием метода </a:t>
            </a:r>
            <a:r>
              <a:rPr lang="ru-RU" sz="2400" dirty="0" smtClean="0"/>
              <a:t>сравнения аналогов </a:t>
            </a:r>
            <a:r>
              <a:rPr lang="ru-RU" sz="2400" dirty="0"/>
              <a:t>(эталоны затрат сетевой организации применяются при расчете </a:t>
            </a:r>
            <a:r>
              <a:rPr lang="ru-RU" sz="2400" dirty="0" smtClean="0"/>
              <a:t>операционных расходов </a:t>
            </a:r>
            <a:r>
              <a:rPr lang="ru-RU" sz="2400" dirty="0"/>
              <a:t>сетевой организации)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Принято и вступило в силу постановление Правительства РФ, №855 от 04.07.2019: </a:t>
            </a:r>
            <a:r>
              <a:rPr lang="ru-RU" sz="2400" dirty="0" smtClean="0"/>
              <a:t>при установлении </a:t>
            </a:r>
            <a:r>
              <a:rPr lang="ru-RU" sz="2400" dirty="0"/>
              <a:t>тарифов для транзитных организаций в сфере водоснабжения </a:t>
            </a:r>
            <a:r>
              <a:rPr lang="ru-RU" sz="2400" dirty="0" smtClean="0"/>
              <a:t>с протяженностью </a:t>
            </a:r>
            <a:r>
              <a:rPr lang="ru-RU" sz="2400" dirty="0"/>
              <a:t>сетей менее 10 км применять в обязательном порядке метод </a:t>
            </a:r>
            <a:r>
              <a:rPr lang="ru-RU" sz="2400" dirty="0" smtClean="0"/>
              <a:t>сравнения аналогов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20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771800" y="188640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848" y="1844824"/>
            <a:ext cx="7776864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поручение Президента Российской Федерации</a:t>
            </a:r>
          </a:p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от 18.12.2018 № Пр-2418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400055"/>
            <a:ext cx="57990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Масштабная работа Правительства РФ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31020" y="2737376"/>
            <a:ext cx="504056" cy="1069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86104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Правительству Российской Федерации </a:t>
            </a:r>
            <a:r>
              <a:rPr lang="ru-RU" sz="2400" dirty="0" smtClean="0"/>
              <a:t>совместно с </a:t>
            </a:r>
            <a:r>
              <a:rPr lang="ru-RU" sz="2400" dirty="0"/>
              <a:t>заинтересованными хозяйствующими субъектами</a:t>
            </a:r>
            <a:r>
              <a:rPr lang="ru-RU" sz="2400" dirty="0" smtClean="0"/>
              <a:t>: принять </a:t>
            </a:r>
            <a:r>
              <a:rPr lang="ru-RU" sz="2400" dirty="0"/>
              <a:t>решения, направленные </a:t>
            </a:r>
            <a:r>
              <a:rPr lang="ru-RU" sz="2400" dirty="0" smtClean="0"/>
              <a:t>на совершенствование </a:t>
            </a:r>
            <a:r>
              <a:rPr lang="ru-RU" sz="2400" dirty="0"/>
              <a:t>тарифного регулирования</a:t>
            </a:r>
            <a:r>
              <a:rPr lang="ru-RU" sz="2400" dirty="0" smtClean="0"/>
              <a:t>, в </a:t>
            </a:r>
            <a:r>
              <a:rPr lang="ru-RU" sz="2400" dirty="0" err="1"/>
              <a:t>т.ч</a:t>
            </a:r>
            <a:r>
              <a:rPr lang="ru-RU" sz="2400" dirty="0"/>
              <a:t>. в сфере ЖКХ, предусматривающие</a:t>
            </a:r>
            <a:r>
              <a:rPr lang="ru-RU" sz="2400" dirty="0" smtClean="0"/>
              <a:t>: введение </a:t>
            </a:r>
            <a:r>
              <a:rPr lang="ru-RU" sz="2400" dirty="0"/>
              <a:t>«эталонного» </a:t>
            </a:r>
            <a:r>
              <a:rPr lang="ru-RU" sz="2400" dirty="0" smtClean="0"/>
              <a:t>принципа формирования </a:t>
            </a:r>
            <a:r>
              <a:rPr lang="ru-RU" sz="2400" dirty="0"/>
              <a:t>тарифов</a:t>
            </a:r>
            <a:r>
              <a:rPr lang="ru-RU" sz="2400" dirty="0" smtClean="0"/>
              <a:t>, установление </a:t>
            </a:r>
            <a:r>
              <a:rPr lang="ru-RU" sz="2400" dirty="0"/>
              <a:t>долгосрочных тарифов (5-10 лет)</a:t>
            </a:r>
          </a:p>
        </p:txBody>
      </p:sp>
    </p:spTree>
    <p:extLst>
      <p:ext uri="{BB962C8B-B14F-4D97-AF65-F5344CB8AC3E}">
        <p14:creationId xmlns:p14="http://schemas.microsoft.com/office/powerpoint/2010/main" val="3037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24433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Можно остаться без тарифа </a:t>
            </a:r>
            <a:r>
              <a:rPr lang="ru-RU" sz="3600" dirty="0" smtClean="0">
                <a:solidFill>
                  <a:srgbClr val="FF0000"/>
                </a:solidFill>
              </a:rPr>
              <a:t>!!!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</a:rPr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0340" y="1744578"/>
            <a:ext cx="8607335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поручение Правительства Российской</a:t>
            </a:r>
          </a:p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Федерации от 06.08.2019 № ВМ-П9-6691 обеспечить исполнение Дорожной карты совместно с органами исполнительной власти</a:t>
            </a:r>
          </a:p>
          <a:p>
            <a:pPr algn="ctr"/>
            <a:r>
              <a:rPr lang="ru-RU" sz="2600" b="1" u="sng" dirty="0">
                <a:solidFill>
                  <a:srgbClr val="FF0000"/>
                </a:solidFill>
              </a:rPr>
              <a:t>субъектов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0341" y="4797152"/>
            <a:ext cx="8607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Правительством Российской </a:t>
            </a:r>
            <a:r>
              <a:rPr lang="ru-RU" sz="2000" dirty="0" smtClean="0"/>
              <a:t>Федерации 06.08.2019 </a:t>
            </a:r>
            <a:r>
              <a:rPr lang="ru-RU" sz="2000" dirty="0"/>
              <a:t>№ 7186п-П9 утверждена:</a:t>
            </a:r>
          </a:p>
          <a:p>
            <a:pPr algn="ctr"/>
            <a:r>
              <a:rPr lang="ru-RU" sz="2000" dirty="0"/>
              <a:t>Дорожная </a:t>
            </a:r>
            <a:r>
              <a:rPr lang="ru-RU" sz="2000" dirty="0" smtClean="0"/>
              <a:t>карта по </a:t>
            </a:r>
            <a:r>
              <a:rPr lang="ru-RU" sz="2000" dirty="0"/>
              <a:t>переходу к применению </a:t>
            </a:r>
            <a:r>
              <a:rPr lang="ru-RU" sz="2000" dirty="0" smtClean="0"/>
              <a:t>при установлении </a:t>
            </a:r>
            <a:r>
              <a:rPr lang="ru-RU" sz="2000" dirty="0"/>
              <a:t>тарифов в сферах водоснабжения</a:t>
            </a:r>
            <a:r>
              <a:rPr lang="ru-RU" sz="2000" dirty="0" smtClean="0"/>
              <a:t>, водоотведения </a:t>
            </a:r>
            <a:r>
              <a:rPr lang="ru-RU" sz="2000" dirty="0"/>
              <a:t>и </a:t>
            </a:r>
            <a:r>
              <a:rPr lang="ru-RU" sz="2000" dirty="0" smtClean="0"/>
              <a:t>теплоснабжения метода </a:t>
            </a:r>
            <a:r>
              <a:rPr lang="ru-RU" sz="2000" dirty="0"/>
              <a:t>сравнения аналогов с </a:t>
            </a:r>
            <a:r>
              <a:rPr lang="ru-RU" sz="2000" dirty="0" smtClean="0"/>
              <a:t>использованием эталонных </a:t>
            </a:r>
            <a:r>
              <a:rPr lang="ru-RU" sz="2000" dirty="0"/>
              <a:t>значений затрат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499992" y="3866842"/>
            <a:ext cx="432048" cy="952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3007" y="472062"/>
            <a:ext cx="57990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Масштабная работа Правительства РФ</a:t>
            </a:r>
          </a:p>
        </p:txBody>
      </p:sp>
    </p:spTree>
    <p:extLst>
      <p:ext uri="{BB962C8B-B14F-4D97-AF65-F5344CB8AC3E}">
        <p14:creationId xmlns:p14="http://schemas.microsoft.com/office/powerpoint/2010/main" val="37182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0134" y="260648"/>
            <a:ext cx="369524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Основные мероприятия</a:t>
            </a:r>
          </a:p>
          <a:p>
            <a:pPr algn="ctr"/>
            <a:r>
              <a:rPr lang="ru-RU" sz="2600" b="1" dirty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Д</a:t>
            </a:r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орожной карты</a:t>
            </a:r>
            <a:endParaRPr lang="ru-RU" sz="2600" b="1" dirty="0">
              <a:solidFill>
                <a:srgbClr val="DDF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072" y="1536369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п. 1 </a:t>
            </a:r>
            <a:r>
              <a:rPr lang="ru-RU" dirty="0"/>
              <a:t>Актуализация и утверждение перечня технико-экономических параметров</a:t>
            </a:r>
          </a:p>
          <a:p>
            <a:r>
              <a:rPr lang="ru-RU" dirty="0"/>
              <a:t>регулируемых организаций, характеризующих масштабы и физическое состояние</a:t>
            </a:r>
          </a:p>
          <a:p>
            <a:r>
              <a:rPr lang="ru-RU" dirty="0"/>
              <a:t>объектов и систем коммунальной и энергетической инфраструктуры в сферах</a:t>
            </a:r>
          </a:p>
          <a:p>
            <a:r>
              <a:rPr lang="ru-RU" dirty="0"/>
              <a:t>водоснабжения, водоотведения и </a:t>
            </a:r>
            <a:r>
              <a:rPr lang="ru-RU" dirty="0" smtClean="0"/>
              <a:t>теплоснабжения</a:t>
            </a:r>
          </a:p>
          <a:p>
            <a:r>
              <a:rPr lang="ru-RU" dirty="0">
                <a:solidFill>
                  <a:srgbClr val="FF0000"/>
                </a:solidFill>
              </a:rPr>
              <a:t>п. 2 </a:t>
            </a:r>
            <a:r>
              <a:rPr lang="ru-RU" dirty="0"/>
              <a:t>Подготовка проекта НПА, реализующего основные принципы </a:t>
            </a:r>
            <a:r>
              <a:rPr lang="ru-RU" dirty="0" smtClean="0"/>
              <a:t>и порядок </a:t>
            </a:r>
            <a:r>
              <a:rPr lang="ru-RU" dirty="0"/>
              <a:t>применения при установлении тарифов в сферах ЖКХ </a:t>
            </a:r>
            <a:r>
              <a:rPr lang="ru-RU" dirty="0" smtClean="0"/>
              <a:t>эталонного метода</a:t>
            </a:r>
            <a:r>
              <a:rPr lang="ru-RU" dirty="0"/>
              <a:t>, </a:t>
            </a:r>
            <a:r>
              <a:rPr lang="ru-RU" dirty="0" smtClean="0"/>
              <a:t>содержащего </a:t>
            </a:r>
            <a:r>
              <a:rPr lang="ru-RU" dirty="0"/>
              <a:t>график вступления в силу указанного </a:t>
            </a:r>
            <a:r>
              <a:rPr lang="ru-RU" dirty="0" smtClean="0"/>
              <a:t>акта дифференцированно </a:t>
            </a:r>
            <a:r>
              <a:rPr lang="ru-RU" dirty="0"/>
              <a:t>по субъектам </a:t>
            </a:r>
            <a:r>
              <a:rPr lang="ru-RU" dirty="0" smtClean="0"/>
              <a:t>РФ</a:t>
            </a:r>
          </a:p>
          <a:p>
            <a:r>
              <a:rPr lang="ru-RU" dirty="0">
                <a:solidFill>
                  <a:srgbClr val="FF0000"/>
                </a:solidFill>
              </a:rPr>
              <a:t>п. 3 </a:t>
            </a:r>
            <a:r>
              <a:rPr lang="ru-RU" dirty="0"/>
              <a:t>Разработка и утверждение единого </a:t>
            </a:r>
            <a:r>
              <a:rPr lang="ru-RU" dirty="0" smtClean="0"/>
              <a:t>классификатора операционных </a:t>
            </a:r>
            <a:r>
              <a:rPr lang="ru-RU" dirty="0"/>
              <a:t>расходов в сферах ЖКХ, </a:t>
            </a:r>
            <a:r>
              <a:rPr lang="ru-RU" dirty="0" smtClean="0"/>
              <a:t>учитывающего отраслевые </a:t>
            </a:r>
            <a:r>
              <a:rPr lang="ru-RU" dirty="0"/>
              <a:t>особенности и различия по регулируемым </a:t>
            </a:r>
            <a:r>
              <a:rPr lang="ru-RU" dirty="0" smtClean="0"/>
              <a:t>видам деятельности</a:t>
            </a:r>
          </a:p>
          <a:p>
            <a:r>
              <a:rPr lang="ru-RU" dirty="0">
                <a:solidFill>
                  <a:srgbClr val="FF0000"/>
                </a:solidFill>
              </a:rPr>
              <a:t>п. 4 </a:t>
            </a:r>
            <a:r>
              <a:rPr lang="ru-RU" dirty="0"/>
              <a:t>Разработка форм (электронных шаблонов) представления регулируемыми</a:t>
            </a:r>
          </a:p>
          <a:p>
            <a:r>
              <a:rPr lang="ru-RU" dirty="0"/>
              <a:t>организациями (органами исполнительной власти субъекта Российской Федерации</a:t>
            </a:r>
          </a:p>
          <a:p>
            <a:r>
              <a:rPr lang="ru-RU" dirty="0"/>
              <a:t>в области государственного регулирования цен (тарифов)), по перечню ТЭП</a:t>
            </a:r>
            <a:r>
              <a:rPr lang="ru-RU" dirty="0" smtClean="0"/>
              <a:t>, а </a:t>
            </a:r>
            <a:r>
              <a:rPr lang="ru-RU" dirty="0"/>
              <a:t>также форм электронных тарифных </a:t>
            </a:r>
            <a:r>
              <a:rPr lang="ru-RU" dirty="0" smtClean="0"/>
              <a:t>заявок</a:t>
            </a:r>
          </a:p>
          <a:p>
            <a:r>
              <a:rPr lang="ru-RU" dirty="0">
                <a:solidFill>
                  <a:srgbClr val="FF0000"/>
                </a:solidFill>
              </a:rPr>
              <a:t>п. 5 </a:t>
            </a:r>
            <a:r>
              <a:rPr lang="ru-RU" dirty="0"/>
              <a:t>Разработка и утверждение методических указаний по </a:t>
            </a:r>
            <a:r>
              <a:rPr lang="ru-RU" dirty="0" smtClean="0"/>
              <a:t>расчету эталонных </a:t>
            </a:r>
            <a:r>
              <a:rPr lang="ru-RU" dirty="0"/>
              <a:t>затрат с применением </a:t>
            </a:r>
            <a:r>
              <a:rPr lang="ru-RU" dirty="0" smtClean="0"/>
              <a:t>метода сравнения </a:t>
            </a:r>
            <a:r>
              <a:rPr lang="ru-RU" dirty="0"/>
              <a:t>аналогов в сфере ЖКХ и </a:t>
            </a:r>
            <a:r>
              <a:rPr lang="ru-RU" dirty="0" smtClean="0"/>
              <a:t>утверждение </a:t>
            </a:r>
            <a:r>
              <a:rPr lang="ru-RU" dirty="0"/>
              <a:t>программы цифровой </a:t>
            </a:r>
            <a:r>
              <a:rPr lang="ru-RU" dirty="0" smtClean="0"/>
              <a:t>модернизации ФГИС </a:t>
            </a:r>
            <a:r>
              <a:rPr lang="ru-RU" dirty="0"/>
              <a:t>ЕИАС ФАС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0430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4873" y="32048"/>
            <a:ext cx="5025798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Эталонный подход к изменению </a:t>
            </a:r>
          </a:p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тарифной политики в сфере </a:t>
            </a:r>
          </a:p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коммунального комплекса</a:t>
            </a:r>
            <a:endParaRPr lang="ru-RU" sz="2600" b="1" dirty="0">
              <a:solidFill>
                <a:srgbClr val="DDF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072" y="1435424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Вариант проекта методики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Методика определения эталонных затрат основывается на технико-экономических показателях РСО, а также учитываются климатические и географические территории деятельности организации;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Определение среднего уровня операционных расходов внутри однородной группы организаций, осуществляющих регулируемый вид деятельности;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Операционные расходы при эталонном методе – это расходы организации, связанные с производством и реализацией услуг;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Не учитываются при эталонном подходе: инвестиционные расходы, амортизация, страховые платежи, расходы, относимые на прибыль до налогообложения.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15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956055-57ED-4145-AD2E-73684668A030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2628503" y="260648"/>
            <a:ext cx="67680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600" b="1" dirty="0">
              <a:solidFill>
                <a:srgbClr val="DDF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4873" y="32048"/>
            <a:ext cx="5025798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Эталонный подход к изменению </a:t>
            </a:r>
          </a:p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тарифной политики в сфере </a:t>
            </a:r>
          </a:p>
          <a:p>
            <a:pPr algn="ctr"/>
            <a:r>
              <a:rPr lang="ru-RU" sz="2600" b="1" dirty="0" smtClean="0">
                <a:solidFill>
                  <a:srgbClr val="DDF0FF"/>
                </a:solidFill>
                <a:latin typeface="+mj-lt"/>
                <a:ea typeface="+mj-ea"/>
                <a:cs typeface="+mj-cs"/>
              </a:rPr>
              <a:t>коммунального комплекса</a:t>
            </a:r>
            <a:endParaRPr lang="ru-RU" sz="2600" b="1" dirty="0">
              <a:solidFill>
                <a:srgbClr val="DDF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928" y="177281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smtClean="0"/>
              <a:t>По мнению ФАС России внедрение эталонных затрат позволит уравнять действующую тарифную дискриминацию - это кардинальное изменение принципов и подходов в тарифном регулировании.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smtClean="0"/>
              <a:t>В зависимости от технических, географических параметров планируется установить единый эталонный уровень операционных затрат на федеральном уровне власти, это будет первая часть тарифа.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smtClean="0"/>
              <a:t>Вторая часть тарифа – планируется формировать субъектом РФ самостоятельно с учетом необходимости вложения инвестиций в целях балансирования итогового тарифа и устранения социальной напряженности.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92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628503" y="188913"/>
            <a:ext cx="6768033" cy="7921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DDF0FF"/>
                </a:solidFill>
              </a:rPr>
              <a:t>Эталоны по видам </a:t>
            </a:r>
            <a:r>
              <a:rPr lang="ru-RU" sz="3600" dirty="0" smtClean="0">
                <a:solidFill>
                  <a:srgbClr val="DDF0FF"/>
                </a:solidFill>
              </a:rPr>
              <a:t/>
            </a:r>
            <a:br>
              <a:rPr lang="ru-RU" sz="3600" dirty="0" smtClean="0">
                <a:solidFill>
                  <a:srgbClr val="DDF0FF"/>
                </a:solidFill>
              </a:rPr>
            </a:br>
            <a:r>
              <a:rPr lang="ru-RU" sz="3600" dirty="0" smtClean="0">
                <a:solidFill>
                  <a:srgbClr val="DDF0FF"/>
                </a:solidFill>
              </a:rPr>
              <a:t>деятельности</a:t>
            </a:r>
            <a:endParaRPr lang="ru-RU" sz="3600" dirty="0">
              <a:solidFill>
                <a:srgbClr val="DDF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FF0000"/>
                </a:solidFill>
              </a:rPr>
              <a:t>В сфере теплоснабжения: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производство </a:t>
            </a:r>
            <a:r>
              <a:rPr lang="ru-RU" sz="2800" dirty="0"/>
              <a:t>тепловой энергии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передача тепловой энергии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сбыт тепловой энергии</a:t>
            </a:r>
          </a:p>
          <a:p>
            <a:endParaRPr lang="ru-RU" sz="2800" u="sng" dirty="0" smtClean="0">
              <a:solidFill>
                <a:srgbClr val="FF0000"/>
              </a:solidFill>
            </a:endParaRPr>
          </a:p>
          <a:p>
            <a:r>
              <a:rPr lang="ru-RU" sz="2800" u="sng" dirty="0" smtClean="0">
                <a:solidFill>
                  <a:srgbClr val="FF0000"/>
                </a:solidFill>
              </a:rPr>
              <a:t>В </a:t>
            </a:r>
            <a:r>
              <a:rPr lang="ru-RU" sz="2800" u="sng" dirty="0">
                <a:solidFill>
                  <a:srgbClr val="FF0000"/>
                </a:solidFill>
              </a:rPr>
              <a:t>сфере водоснабжения и водоотведения: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подъем воды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водоотведение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транспортировка воды / сточных вод</a:t>
            </a:r>
          </a:p>
        </p:txBody>
      </p:sp>
    </p:spTree>
    <p:extLst>
      <p:ext uri="{BB962C8B-B14F-4D97-AF65-F5344CB8AC3E}">
        <p14:creationId xmlns:p14="http://schemas.microsoft.com/office/powerpoint/2010/main" val="31072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8386</TotalTime>
  <Words>1511</Words>
  <Application>Microsoft Office PowerPoint</Application>
  <PresentationFormat>Экран (4:3)</PresentationFormat>
  <Paragraphs>206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Планы и перспективы внедрения «эталонных» методов и «цифровизации» в тарифном регулировании коммунального комплекса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Эталоны по видам  деятельности</vt:lpstr>
      <vt:lpstr>Дифференциация эталонных расходов</vt:lpstr>
      <vt:lpstr>Соблюдение требований учетной политики по раздельному  учету затрат</vt:lpstr>
      <vt:lpstr>Раздельный учет затрат</vt:lpstr>
      <vt:lpstr>Изменения в ПП 406: Раздельный учет затрат в водоснабжении (водоотведении)</vt:lpstr>
      <vt:lpstr>Планируемые изменения в ПП 406: Раздельный учет затрат в водоснабжении (водоотведении)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Шутова</dc:creator>
  <cp:lastModifiedBy>Михаил</cp:lastModifiedBy>
  <cp:revision>558</cp:revision>
  <cp:lastPrinted>2018-08-07T06:05:46Z</cp:lastPrinted>
  <dcterms:modified xsi:type="dcterms:W3CDTF">2021-04-06T16:05:52Z</dcterms:modified>
</cp:coreProperties>
</file>