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9" r:id="rId2"/>
    <p:sldId id="276" r:id="rId3"/>
    <p:sldId id="277" r:id="rId4"/>
    <p:sldId id="280" r:id="rId5"/>
    <p:sldId id="279" r:id="rId6"/>
    <p:sldId id="281" r:id="rId7"/>
    <p:sldId id="282" r:id="rId8"/>
    <p:sldId id="287" r:id="rId9"/>
    <p:sldId id="297" r:id="rId10"/>
    <p:sldId id="296" r:id="rId11"/>
    <p:sldId id="298" r:id="rId12"/>
    <p:sldId id="295" r:id="rId13"/>
    <p:sldId id="283" r:id="rId14"/>
    <p:sldId id="285" r:id="rId15"/>
    <p:sldId id="299" r:id="rId16"/>
    <p:sldId id="271" r:id="rId17"/>
    <p:sldId id="294" r:id="rId18"/>
    <p:sldId id="291" r:id="rId19"/>
    <p:sldId id="256" r:id="rId20"/>
    <p:sldId id="286" r:id="rId21"/>
    <p:sldId id="288" r:id="rId22"/>
    <p:sldId id="289" r:id="rId23"/>
    <p:sldId id="261" r:id="rId24"/>
    <p:sldId id="293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4660"/>
  </p:normalViewPr>
  <p:slideViewPr>
    <p:cSldViewPr>
      <p:cViewPr varScale="1">
        <p:scale>
          <a:sx n="108" d="100"/>
          <a:sy n="108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EC45C-2A05-4475-9142-3683BA0CF512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339"/>
            <a:ext cx="5438775" cy="388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E506A-5561-480F-B639-2C9AD34C0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1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44FC-9E1B-4521-9D6A-1E234CF8A582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F850-0301-40F8-BE73-2F4D13D286F5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92A3-3F29-4E94-AB7E-5916AB3EF972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1BD4-0273-4E9D-B126-254C1220F4B9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2F95-9D3E-441D-9B5A-E6A5D3CADE22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93E-6801-4325-AAC6-02AF371A1924}" type="datetime1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1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FA28-0043-43A1-8564-DDD7A958FC32}" type="datetime1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D7B-9F34-420C-8694-1B6FC813A4D4}" type="datetime1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CDB5-69FE-4F05-8951-0BA83548E289}" type="datetime1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761C-9200-4DEE-8A62-0C51CF9B31EA}" type="datetime1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0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6A3-687B-4551-AE1E-FFA80C6007DA}" type="datetime1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EAF4-EEC7-4C1B-B8CE-1E0160E92FAC}" type="datetime1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3744416" cy="6480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выступления: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8772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спикер – Троян Григорий Вячеславович,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заместитель руководителя РСТ Кировской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3212976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/>
              <a:t>Планируемые изменения действующего законодательства в сфере регулирования тарифов. </a:t>
            </a:r>
            <a:endParaRPr lang="ru-RU" sz="3200" dirty="0"/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Программы энергосбережения.»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3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8A833-F013-4B1A-8007-65A8F60AD0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/>
              <a:t>Критерии отнесения поселения, городского округа к ценовым зонам теплоснабжения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CF5BC7-3CA2-42AF-A27A-C4F86607812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1) наличие утвержденной схемы теплоснабжения поселения, городского округа; </a:t>
            </a:r>
          </a:p>
          <a:p>
            <a:r>
              <a:rPr lang="ru-RU" dirty="0"/>
              <a:t>2) наличие</a:t>
            </a:r>
            <a:r>
              <a:rPr lang="ru-RU" b="1" dirty="0"/>
              <a:t> совместного обращения </a:t>
            </a:r>
            <a:r>
              <a:rPr lang="ru-RU" dirty="0"/>
              <a:t>от исполнительно-распорядительного органа МО и ЕТО (нескольких ЕТО)</a:t>
            </a:r>
            <a:r>
              <a:rPr lang="ru-RU" b="1" dirty="0"/>
              <a:t> в Правительство РФ </a:t>
            </a:r>
            <a:r>
              <a:rPr lang="ru-RU" dirty="0"/>
              <a:t>об отнесении поселения, городского округа к ценовой зоне теплоснабжения, в зоне деятельности которой находятся источники тепловой энергии;</a:t>
            </a:r>
          </a:p>
          <a:p>
            <a:r>
              <a:rPr lang="ru-RU" dirty="0"/>
              <a:t>3) </a:t>
            </a:r>
            <a:r>
              <a:rPr lang="ru-RU" b="1" dirty="0"/>
              <a:t>наличие согласия </a:t>
            </a:r>
            <a:r>
              <a:rPr lang="ru-RU" dirty="0"/>
              <a:t>высшего исполнительного органа государственной власти субъекта РФ.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15A474-B558-478D-9A09-4389F43D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99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CD4CF0-DC2D-47FD-A105-237A2F4506F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  <a:r>
              <a:rPr lang="ru-RU" b="1" i="1" dirty="0"/>
              <a:t>Первый опыт в Кировской области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  Распоряжением Правительства РФ от   08.02.2021 года № 279-р к ценовой зоне теплоснабжения отнесено муниципальное образование «Город Кирово-Чепецк»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60DF205-6CA9-4630-AE6D-5659B5FD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/>
              <a:t>НОВАЯ МОДЕЛЬ РЫНКА ТЕПЛОВОЙ ЭНЕРГИИ  «АЛЬТЕРНАТИВНАЯ КОТЕЛЬНАЯ» (АК). </a:t>
            </a:r>
            <a:endParaRPr lang="ru-RU" sz="32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C59249-96CC-4DED-8602-7002EF0C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6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1745E-6286-47FB-8211-328ACD9E9A7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Цена АК в муниципальных образованиях Кировской области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50CFEB3-E89F-43A2-97A8-313526607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854479"/>
              </p:ext>
            </p:extLst>
          </p:nvPr>
        </p:nvGraphicFramePr>
        <p:xfrm>
          <a:off x="457200" y="1772816"/>
          <a:ext cx="8229600" cy="475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4614">
                  <a:extLst>
                    <a:ext uri="{9D8B030D-6E8A-4147-A177-3AD203B41FA5}">
                      <a16:colId xmlns:a16="http://schemas.microsoft.com/office/drawing/2014/main" val="3058430748"/>
                    </a:ext>
                  </a:extLst>
                </a:gridCol>
                <a:gridCol w="2654710">
                  <a:extLst>
                    <a:ext uri="{9D8B030D-6E8A-4147-A177-3AD203B41FA5}">
                      <a16:colId xmlns:a16="http://schemas.microsoft.com/office/drawing/2014/main" val="2156990580"/>
                    </a:ext>
                  </a:extLst>
                </a:gridCol>
                <a:gridCol w="2370276">
                  <a:extLst>
                    <a:ext uri="{9D8B030D-6E8A-4147-A177-3AD203B41FA5}">
                      <a16:colId xmlns:a16="http://schemas.microsoft.com/office/drawing/2014/main" val="1500905326"/>
                    </a:ext>
                  </a:extLst>
                </a:gridCol>
              </a:tblGrid>
              <a:tr h="2278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Преобладающий вид используемого топлива на территории муниципального образования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Вид топлива, используемый при расчете цены АК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Цена АК, </a:t>
                      </a:r>
                    </a:p>
                    <a:p>
                      <a:pPr algn="ctr" fontAlgn="ctr"/>
                      <a:r>
                        <a:rPr lang="ru-RU" sz="2400" u="none" strike="noStrike" dirty="0" err="1">
                          <a:effectLst/>
                        </a:rPr>
                        <a:t>руб</a:t>
                      </a:r>
                      <a:r>
                        <a:rPr lang="ru-RU" sz="2400" u="none" strike="noStrike" dirty="0">
                          <a:effectLst/>
                        </a:rPr>
                        <a:t>/Гкал без НДС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2388336"/>
                  </a:ext>
                </a:extLst>
              </a:tr>
              <a:tr h="45572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Природный газ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Природный газ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1352,01-1589,43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7371077"/>
                  </a:ext>
                </a:extLst>
              </a:tr>
              <a:tr h="45572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Уголь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Уголь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2716,25-2859,53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4010152"/>
                  </a:ext>
                </a:extLst>
              </a:tr>
              <a:tr h="45572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Мазут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Мазут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2926,17-3012,74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089303"/>
                  </a:ext>
                </a:extLst>
              </a:tr>
              <a:tr h="45572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Другие виды топлива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Мазут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2926,17-3012,74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9391032"/>
                  </a:ext>
                </a:extLst>
              </a:tr>
              <a:tr h="325516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5547258"/>
                  </a:ext>
                </a:extLst>
              </a:tr>
              <a:tr h="3255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Ссайт</a:t>
                      </a:r>
                      <a:r>
                        <a:rPr lang="ru-RU" sz="1100" u="none" strike="noStrike" dirty="0">
                          <a:effectLst/>
                        </a:rPr>
                        <a:t> РСТ Кировской области\Тарифы\Целевая модель рынка тепловой энергии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54332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CD4C7C9-5EE9-4995-829E-9C84ACB5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4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C5A21-7CAD-4A75-9A0A-35690C8A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800" b="1" dirty="0"/>
              <a:t>Законопроект Минстроя России о подключении к коммунальным сетям </a:t>
            </a:r>
            <a:endParaRPr lang="ru-RU" sz="3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5DB7D-3AA8-4F29-8E41-764EAB245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200" b="1" dirty="0">
                <a:solidFill>
                  <a:srgbClr val="FF0000"/>
                </a:solidFill>
              </a:rPr>
              <a:t>ВНЕСЕН В ПРАВИТЕЛЬСТВО РФ 13 ОКТЯБРЯ 2020 ГОДА </a:t>
            </a:r>
          </a:p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r>
              <a:rPr lang="ru-RU" sz="5100" b="1" dirty="0"/>
              <a:t>Законопроект Минстроя России предполагает</a:t>
            </a:r>
            <a:r>
              <a:rPr lang="ru-RU" sz="4400" b="1" dirty="0"/>
              <a:t>: </a:t>
            </a:r>
          </a:p>
          <a:p>
            <a:pPr>
              <a:buFontTx/>
              <a:buChar char="-"/>
            </a:pPr>
            <a:r>
              <a:rPr lang="ru-RU" sz="4400" b="1" dirty="0"/>
              <a:t>установление единых ставок для субъекта Российской Федерации; </a:t>
            </a:r>
          </a:p>
          <a:p>
            <a:pPr>
              <a:buFontTx/>
              <a:buChar char="-"/>
            </a:pPr>
            <a:r>
              <a:rPr lang="ru-RU" sz="4400" b="1" dirty="0"/>
              <a:t> применение единых стандартизированных ставок </a:t>
            </a:r>
            <a:r>
              <a:rPr lang="ru-RU" sz="4400" b="1" dirty="0">
                <a:solidFill>
                  <a:srgbClr val="FF0000"/>
                </a:solidFill>
              </a:rPr>
              <a:t>ТОЛЬКО</a:t>
            </a:r>
            <a:r>
              <a:rPr lang="ru-RU" sz="4400" b="1" dirty="0"/>
              <a:t> по решению субъекта Российской Федерации; </a:t>
            </a:r>
          </a:p>
          <a:p>
            <a:pPr>
              <a:buFontTx/>
              <a:buChar char="-"/>
            </a:pPr>
            <a:r>
              <a:rPr lang="ru-RU" sz="4400" b="1" dirty="0"/>
              <a:t> включение в ставки мероприятий по строительству/реконструкции «последней мили», а также реконструкции/модернизации имеющихся сетей; </a:t>
            </a:r>
          </a:p>
          <a:p>
            <a:pPr>
              <a:buFontTx/>
              <a:buChar char="-"/>
            </a:pPr>
            <a:r>
              <a:rPr lang="ru-RU" sz="4400" b="1" dirty="0"/>
              <a:t> расходы ресурсоснабжающей организации «за пределами» стандартизированных ставок, которые он понес в целях осуществления подключения заявителя, </a:t>
            </a:r>
            <a:r>
              <a:rPr lang="ru-RU" sz="4400" b="1" dirty="0">
                <a:solidFill>
                  <a:srgbClr val="FF0000"/>
                </a:solidFill>
              </a:rPr>
              <a:t>не</a:t>
            </a:r>
            <a:r>
              <a:rPr lang="ru-RU" sz="4400" b="1" dirty="0"/>
              <a:t> компенсируются </a:t>
            </a:r>
            <a:endParaRPr lang="ru-RU" sz="44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BC0025-5906-4EF9-9933-CE48CAAE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3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DDC9E-8CE6-47FF-A1C8-D9419F9CBA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3600" b="1" dirty="0"/>
              <a:t>Законопроект Минстроя России о подключении к коммунальным сетям 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B137DB-3345-4E5A-AF1F-8424AA1E5D9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Стандартизированные ставки</a:t>
            </a:r>
          </a:p>
          <a:p>
            <a:r>
              <a:rPr lang="ru-RU" b="1" dirty="0"/>
              <a:t>Ставка на протяженность в сфере теплоснабжения; </a:t>
            </a:r>
          </a:p>
          <a:p>
            <a:r>
              <a:rPr lang="ru-RU" b="1" dirty="0"/>
              <a:t>Ставка на врезку, камеры, колодцы; </a:t>
            </a:r>
          </a:p>
          <a:p>
            <a:r>
              <a:rPr lang="ru-RU" b="1" dirty="0"/>
              <a:t>Ставка на «бумагу и чернила»; </a:t>
            </a:r>
          </a:p>
          <a:p>
            <a:r>
              <a:rPr lang="ru-RU" b="1" dirty="0"/>
              <a:t>Расширить перечень дифференциации (способы прокладки, ГНБ и пр.).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Установление на основании факта прошлых лет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6ABDE8-CE72-4DBE-81BD-42687361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996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 Минстроя России о подключении к коммунальным сетям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расширить перечень дифференциации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(способы прокладки, ГНБ и пр.) </a:t>
            </a:r>
          </a:p>
          <a:p>
            <a:pPr marL="0" indent="0" algn="ctr">
              <a:buNone/>
            </a:pPr>
            <a:r>
              <a:rPr lang="ru-RU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(сфера водоснабжения и водоотведения)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 – выполнение организационно-технических мероприятий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С2 – строительство сетей диаметром при однотрубном исполнении (до 40 мм, 41-70 мм, 71-100 мм, 101-150 мм, 151-200 мм, 201-250 мм)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С3 – строительство сетей диаметром при двухтрубном исполнении (до 40 мм, 41-70 мм, 71-100 мм, 101-150 мм, 151-200 мм, 201-250 мм),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С4 – строительство сетей методом ГНБ (до 40 мм, 41-70 мм, 71-100 мм, 101-150 мм, 151-200 мм, 201-250 мм),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С5 – строительство сетей с устройством асфальтобетонного покрытия при однотрубном исполнении(до 40 мм, 41-70 мм, 71-100 мм, 101-150 мм, 151-200 мм, 201-250 мм),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С6 - строительство сетей с устройством асфальтобетонного покрытия при двухтрубном исполнении, </a:t>
            </a:r>
          </a:p>
          <a:p>
            <a:pPr marL="0" indent="0" algn="ctr">
              <a:buNone/>
            </a:pP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С7 – строительство насосной станции мощностью (до 15, 16-30, 31-50, 51-100, 101-200, 201-250 м³/</a:t>
            </a:r>
            <a:r>
              <a:rPr lang="ru-RU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72BBD3-7DB5-4C3B-BF0F-55505827D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01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подпункта 15 пункта 2 статьи 146 НК РФ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(введено в действие с 01.01.2021 года Федеральным законом 320-ФЗ)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132856"/>
            <a:ext cx="8155126" cy="43204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Операции по реализации товаров (работ, услуг) организациями, признанными несостоятельными (банкротами), не признаются объектом налогообложения НДС.  </a:t>
            </a:r>
          </a:p>
          <a:p>
            <a:pPr algn="just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Организации, признанные несостоятельными (банкротами), не вправе принимать к вычету НДС по приобретенным товарам (работам, услугам).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732EEA-2467-44CF-B8E5-355010DE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00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65B29F-2601-4374-980E-A627A537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В соответствии с Правилами регулирования цен (тарифов) в сферах ТС, ВС и ВО, ТКО установленные тарифы могут быть пересмотрены в текущем периоде в целях приведения ранее принятых решений об установлении тарифов в соответствии с законодательством РФ на основании заявлений регулируемых организаций!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6B85E3C-3ED6-42C7-A5BC-1059D3A7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подпункта 15 пункта 2 статьи 146 НК РФ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(введено в действие с 01.01.2021 года Федеральным законом 320-ФЗ)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8F0A89-9D15-4582-A5D9-975E2D2C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046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852936"/>
            <a:ext cx="8064896" cy="3600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регулируемые виды деятельности, обязаны разрабатывать и реализовывать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энергосбережения и повышения энергетической эффективности (ст. 25 Федеральный закон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23.11.2009 № 261-ФЗ)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органы на основании заявлений организаций, осуществляющих регулируемые виды деятельности устанавливают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в области энергосбережения и повышения энергетической эффективности (постановление Правительства Российской Федерации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15.05.2010 № 340)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производственных и инвестиционных программ организаций, осуществляющих регулируемые виды деятельности, должно осуществляться с учетом программ в области энергосбережения и повышения энергетической эффективности таких организаций!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628773"/>
            <a:ext cx="806489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к программам энергосбережения и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повышения энергетической эффективности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82AD34-FA16-4262-9ADF-266F1CB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0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360040"/>
          </a:xfrm>
        </p:spPr>
        <p:txBody>
          <a:bodyPr>
            <a:noAutofit/>
          </a:bodyPr>
          <a:lstStyle/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Действующие решения РСТ Кировской области в сфере энергосбережения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26715"/>
              </p:ext>
            </p:extLst>
          </p:nvPr>
        </p:nvGraphicFramePr>
        <p:xfrm>
          <a:off x="107504" y="1968369"/>
          <a:ext cx="9036496" cy="486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9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2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07.05.2010 № 16/7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"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требованиях к программам в области энергосбережения и повышения энергетической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эффективности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Целевые показатели в области энергосбережения и повышения энергетической эффективности.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Перечень обязательных мероприятий по энергосбережению и повышению энергетической эффективности и сроки их проведения.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Показатели энергетической эффективности объектов, создание или модернизация которых планируется производственными или инвестиционными программами организаций.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4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11.04.2017 №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13/6-пр-2017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форм отчетов в области энергосбережения и повышения энергетической эффективности организаций, осуществляющих регулируемые виды деятельности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 </a:t>
                      </a:r>
                      <a:r>
                        <a:rPr lang="ru-RU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Планируются изменения для отчета за 2021 год!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1. Утверждены</a:t>
                      </a:r>
                      <a:r>
                        <a:rPr lang="ru-RU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формы: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Перечень мероприятий по энергосбережению и повышению энергетической эффективности на соответствующий год;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Отчет о реализации мероприятий в сфере энергосбережения и повышения энергетической эффективности за соответствующий год.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Утвержден срок предоставления форм- </a:t>
                      </a:r>
                      <a:r>
                        <a:rPr lang="ru-RU" sz="1100" b="0" i="0" u="none" strike="noStrik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1 февраля.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правления РСТ Кировской области 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29.03.2019 № 9/1-пр-2019. </a:t>
                      </a:r>
                      <a:r>
                        <a:rPr lang="ru-RU" sz="1600" b="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Отменено!</a:t>
                      </a:r>
                      <a:endParaRPr lang="ru-RU" sz="1600" b="0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 требований к программам в области энергосбережения и повышения энергетической эффективности» на 2020 год.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 правления РСТ Кировской области 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30.03.2021 № 10/2 -пр-2021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:</a:t>
                      </a: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Приложение №1 -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бования к программам в области энергосбережения и повышения энергетической эффективности на 2021-2023 годы.</a:t>
                      </a:r>
                    </a:p>
                    <a:p>
                      <a:pPr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2.Приложение №2 – Перечень обязательных мероприятий по энергосбережению и повышению энергетической эффективности, подлежащих включению в программы, и сроки их проведения.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36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C60EF-7962-4CC0-A36A-3C40B953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Введение критериев сетевых организаций </a:t>
            </a:r>
            <a:r>
              <a:rPr lang="en-US" b="1" dirty="0"/>
              <a:t>(</a:t>
            </a:r>
            <a:r>
              <a:rPr lang="ru-RU" b="1" dirty="0"/>
              <a:t>Федеральный закон от 01.04.2020 № 84-ФЗ</a:t>
            </a:r>
            <a:r>
              <a:rPr lang="en-US" b="1" dirty="0"/>
              <a:t>)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9D4A1E-E418-45C9-AAE9-687A1596D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Законом установлены </a:t>
            </a:r>
            <a:r>
              <a:rPr lang="ru-RU" b="1" dirty="0"/>
              <a:t>только полномочия </a:t>
            </a:r>
            <a:r>
              <a:rPr lang="ru-RU" dirty="0"/>
              <a:t>Правительства Российской Федерации об установлении Критериев сетевых организаций в сферах теплоснабжения, водоснабжения и водоотведения (СО).</a:t>
            </a:r>
          </a:p>
          <a:p>
            <a:r>
              <a:rPr lang="ru-RU" dirty="0"/>
              <a:t>Критерии должны будут утверждены актом Правительства Российской Федерации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C2EF57-6D35-4D31-BCD9-685B01A9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98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7728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утверждения (наличия) программ в области энергосбережения и повышения энергетической эффективности регулируемыми организациями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71838"/>
              </p:ext>
            </p:extLst>
          </p:nvPr>
        </p:nvGraphicFramePr>
        <p:xfrm>
          <a:off x="539551" y="2636912"/>
          <a:ext cx="7848874" cy="3339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4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для которых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требования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программам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энергосбережения и повышения энергетической эффективности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представившие требования к программам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D03892-B3DB-45F9-9249-FA6918E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78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пояснительной записки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Программе (Приказ Минэнерго России от 30.06.2014 № 398).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Программа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энергосберегающие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и затраты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проведение,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показатели  энергетической эффективности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Программа содержит только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энергетической эффективности,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мероприятия и затраты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их проведение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Запанированные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не приводят к экономии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энергетических ресурсов.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Целевые показатели рассчитаны в  процентах,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рассчитаны в натуральном и стоимостном выражениях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последующего определения показателей энергетической эффективности (статья 25 Федерального закона от 23.11.2009 № 261-ФЗ).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Программа и отчет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показателя по наличию осветительных устройств с использованием светодиодов, утвержденного Постановлением Правительства Российской Федерации от 27.09.2016 № 971. Уровень 2020 года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75 % общего объема используемых осветительных устройств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(Планируется запрос в РСО о фактической доле!)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029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отчеты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фактическом исполнении установленных требований к Программам 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установлению требований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РСТ Кировской области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срока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пунктом 14 постановления Правительства РФ от 15.05.2010 № 340 срок представления -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февраля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года, в котором требования к программе должны быть установлены (скорректированы).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Отчеты о фактическом исполнении предусматривает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отчетные формы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Минэнерго России от 30.06.2014 № 398):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4 «Сводная форма мониторинга реализации программы»;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5 «Отчет о достижении целевых показателей»;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Приложение № 6 «Отчет реализации мероприятий».                    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фактическом исполнении установленных требований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данных, позволяющих идентифицировать предоставленный отчет: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Наименование и ИНН регулируемой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Данные для обратной связи (исполнитель, контактный телефон, адрес электронной почты);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определении целевых показателей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энергосбережения в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стоимостном выражении неверно применены цены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энергетические ресурсы </a:t>
            </a:r>
          </a:p>
          <a:p>
            <a:pPr algn="just"/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(Например: 45,0 руб./ </a:t>
            </a:r>
            <a:r>
              <a:rPr lang="ru-RU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кВт.ч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3000,0 руб./</a:t>
            </a:r>
            <a:r>
              <a:rPr lang="ru-RU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куб.м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дров и др.)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00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43109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регулируемых организаций за нарушение законодательства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энергосбережения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49694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Отсутствие программ в области энергосбережения и повышения энергетической эффективности организаций с участием государства и муниципального образования, организаций, осуществляющих регулируемые виды деятельности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Статья 48 Федерального закона № 261-ФЗ, часть 10 статьи 9.16 КоАП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47764" y="3445767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704472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27684" y="3766898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30-50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2492896"/>
            <a:ext cx="7848872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3458210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60132" y="3716915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40152" y="3779341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9572" y="4733588"/>
            <a:ext cx="784887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519772" y="5569985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824928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9692" y="5887354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3-5 тыс.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732240" y="5578666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32140" y="5837371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5899797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1600" y="4752146"/>
            <a:ext cx="734481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Непредставление о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тчета о реализации мероприятий в сфере энергосбережения и повышения энергетической эффективности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Решение правления РСТ Кировской области от 15.03.2013 N 8/1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часть 1 статьи 19.7.1 КоАП</a:t>
            </a:r>
          </a:p>
          <a:p>
            <a:endParaRPr lang="ru-RU" sz="14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22DCA6-999A-432B-96BB-4EED77E2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00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0F15D-D66C-477C-84B5-06DA959D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Экономия расходов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C8BDAB2-61E8-47C5-A1E5-02EC67DBA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73795"/>
            <a:ext cx="8229600" cy="3978773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2147DE-C589-40EE-9582-00C64420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4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3C474-463F-4D7D-B05D-B15EE051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r>
              <a:rPr lang="ru-RU" b="1" dirty="0"/>
              <a:t>Введение критериев сетевых организаций </a:t>
            </a:r>
            <a:r>
              <a:rPr lang="en-US" b="1" dirty="0"/>
              <a:t>(</a:t>
            </a:r>
            <a:r>
              <a:rPr lang="ru-RU" b="1" dirty="0"/>
              <a:t>Федеральный закон от 01.04.2020 № 84-ФЗ</a:t>
            </a:r>
            <a:r>
              <a:rPr lang="en-US" b="1" dirty="0"/>
              <a:t>)</a:t>
            </a:r>
            <a:r>
              <a:rPr lang="ru-RU" b="1" dirty="0"/>
              <a:t> </a:t>
            </a:r>
            <a:br>
              <a:rPr lang="ru-RU" b="1" dirty="0"/>
            </a:b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94C41-EB0A-4E16-9365-688B46430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Критерии СО должны будут применяться при регулировании тарифов на период с 01.01.2022 года (Статья 3 № 84-ФЗ)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Применяются исключительно к теплосетевым организациям (ТС) и транзитным организациям (ВС и ВО)!</a:t>
            </a:r>
          </a:p>
          <a:p>
            <a:r>
              <a:rPr lang="ru-RU" i="1" dirty="0"/>
              <a:t>Проект постановления Правительства Российской Федерации о критериях СО планируется принять </a:t>
            </a:r>
            <a:r>
              <a:rPr lang="ru-RU" b="1" i="1" dirty="0"/>
              <a:t>в апреле 2021 </a:t>
            </a:r>
            <a:r>
              <a:rPr lang="ru-RU" i="1" dirty="0"/>
              <a:t>года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B538E8-0DEB-46E4-B275-49B79BFE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8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48FC4-0C3E-43CB-8F86-CCE2B30ACD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Проекты Минстроя России о Критериях СО(в сферах ТС и </a:t>
            </a:r>
            <a:r>
              <a:rPr lang="ru-RU" b="1" dirty="0" err="1"/>
              <a:t>ВиВО</a:t>
            </a:r>
            <a:r>
              <a:rPr lang="ru-RU" b="1" dirty="0"/>
              <a:t>):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25E5F-87FA-4738-822D-A0669509129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b="1" dirty="0"/>
              <a:t>- владение на праве собственности или ином законном основании сетями:</a:t>
            </a:r>
          </a:p>
          <a:p>
            <a:pPr marL="0" indent="0" algn="ctr">
              <a:buNone/>
            </a:pPr>
            <a:r>
              <a:rPr lang="ru-RU" b="1" dirty="0"/>
              <a:t>а) </a:t>
            </a:r>
            <a:r>
              <a:rPr lang="ru-RU" b="1" i="1" dirty="0"/>
              <a:t>МО, в границах которого система ТС, 500 </a:t>
            </a:r>
            <a:r>
              <a:rPr lang="ru-RU" b="1" i="1" dirty="0" err="1"/>
              <a:t>тыс</a:t>
            </a:r>
            <a:r>
              <a:rPr lang="ru-RU" b="1" i="1" dirty="0"/>
              <a:t> чел и более – не менее 3 км в двухтрубном исчислении</a:t>
            </a:r>
            <a:r>
              <a:rPr lang="ru-RU" b="1" dirty="0"/>
              <a:t>,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МО 1 млн чел и более – не менее 10 км </a:t>
            </a:r>
          </a:p>
          <a:p>
            <a:pPr marL="0" indent="0" algn="ctr">
              <a:buNone/>
            </a:pPr>
            <a:r>
              <a:rPr lang="ru-RU" b="1" dirty="0"/>
              <a:t>б) </a:t>
            </a:r>
            <a:r>
              <a:rPr lang="ru-RU" b="1" i="1" dirty="0"/>
              <a:t>от 250 </a:t>
            </a:r>
            <a:r>
              <a:rPr lang="ru-RU" b="1" i="1" dirty="0" err="1"/>
              <a:t>тыс</a:t>
            </a:r>
            <a:r>
              <a:rPr lang="ru-RU" b="1" i="1" dirty="0"/>
              <a:t> чел до 500 </a:t>
            </a:r>
            <a:r>
              <a:rPr lang="ru-RU" b="1" i="1" dirty="0" err="1"/>
              <a:t>тыс</a:t>
            </a:r>
            <a:r>
              <a:rPr lang="ru-RU" b="1" i="1" dirty="0"/>
              <a:t> чел – не менее 1 км в двухтрубном исчислении</a:t>
            </a:r>
            <a:r>
              <a:rPr lang="ru-RU" b="1" dirty="0"/>
              <a:t>,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МО от 500 </a:t>
            </a:r>
            <a:r>
              <a:rPr lang="ru-RU" b="1" dirty="0" err="1">
                <a:solidFill>
                  <a:srgbClr val="FF0000"/>
                </a:solidFill>
              </a:rPr>
              <a:t>тыс</a:t>
            </a:r>
            <a:r>
              <a:rPr lang="ru-RU" b="1" dirty="0">
                <a:solidFill>
                  <a:srgbClr val="FF0000"/>
                </a:solidFill>
              </a:rPr>
              <a:t> чел до 1 млн – не менее 3 км </a:t>
            </a:r>
          </a:p>
          <a:p>
            <a:pPr marL="0" indent="0" algn="ctr">
              <a:buNone/>
            </a:pPr>
            <a:r>
              <a:rPr lang="ru-RU" b="1" dirty="0"/>
              <a:t>в) </a:t>
            </a:r>
            <a:r>
              <a:rPr lang="ru-RU" b="1" i="1" dirty="0"/>
              <a:t>менее 250 </a:t>
            </a:r>
            <a:r>
              <a:rPr lang="ru-RU" b="1" i="1" dirty="0" err="1"/>
              <a:t>тыс</a:t>
            </a:r>
            <a:r>
              <a:rPr lang="ru-RU" b="1" i="1" dirty="0"/>
              <a:t> чел – не менее 500 метров в двухтрубном исчислении</a:t>
            </a:r>
            <a:r>
              <a:rPr lang="ru-RU" b="1" dirty="0"/>
              <a:t>,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МО от 250 до 500 </a:t>
            </a:r>
            <a:r>
              <a:rPr lang="ru-RU" b="1" dirty="0" err="1">
                <a:solidFill>
                  <a:srgbClr val="FF0000"/>
                </a:solidFill>
              </a:rPr>
              <a:t>тыс</a:t>
            </a:r>
            <a:r>
              <a:rPr lang="ru-RU" b="1" dirty="0">
                <a:solidFill>
                  <a:srgbClr val="FF0000"/>
                </a:solidFill>
              </a:rPr>
              <a:t> чел – не менее 1 км,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МО менее 250 </a:t>
            </a:r>
            <a:r>
              <a:rPr lang="ru-RU" b="1" dirty="0" err="1">
                <a:solidFill>
                  <a:srgbClr val="FF0000"/>
                </a:solidFill>
              </a:rPr>
              <a:t>тыс</a:t>
            </a:r>
            <a:r>
              <a:rPr lang="ru-RU" b="1" dirty="0">
                <a:solidFill>
                  <a:srgbClr val="FF0000"/>
                </a:solidFill>
              </a:rPr>
              <a:t> чел – не менее 500 метров </a:t>
            </a:r>
            <a:r>
              <a:rPr lang="ru-RU" b="1" dirty="0"/>
              <a:t>;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A79795-6CAF-4266-B824-B547E1B1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6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82FEC-FA98-4444-8AB2-A15580C7B8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Проекты Минстроя России о Критериях СО(в сферах ТС и </a:t>
            </a:r>
            <a:r>
              <a:rPr lang="ru-RU" b="1" dirty="0" err="1"/>
              <a:t>ВиВО</a:t>
            </a:r>
            <a:r>
              <a:rPr lang="ru-RU" b="1" dirty="0"/>
              <a:t>):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26A66-939F-4797-ABB9-02141EEE4D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/>
              <a:t>-</a:t>
            </a:r>
            <a:r>
              <a:rPr lang="ru-RU" b="1" dirty="0"/>
              <a:t>  </a:t>
            </a:r>
            <a:r>
              <a:rPr lang="ru-RU" sz="2200" b="1" dirty="0"/>
              <a:t>доля собственного потребления не более 20 % в одной </a:t>
            </a:r>
            <a:r>
              <a:rPr lang="ru-RU" sz="2200" b="1" dirty="0" err="1"/>
              <a:t>ЦСВиВ</a:t>
            </a:r>
            <a:r>
              <a:rPr lang="ru-RU" sz="2200" b="1" dirty="0"/>
              <a:t> (от общей тепловой нагрузки, присоединенной к принадлежащим им на праве собственности или ином законном основании тепловым сетям);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b="1" dirty="0"/>
              <a:t>наличие аварийно-диспетчерской службы;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sz="2200" b="1" dirty="0"/>
              <a:t>наличие сайта в сети «Интернет»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79195D-626C-4588-97A5-E3A763B6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84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27040-C13D-4781-9143-7EBDF3C78B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>
                <a:highlight>
                  <a:srgbClr val="FFFF00"/>
                </a:highlight>
              </a:rPr>
              <a:t>Проекты Минстроя России о Критериях СО(в сферах ТС и </a:t>
            </a:r>
            <a:r>
              <a:rPr lang="ru-RU" b="1" dirty="0" err="1">
                <a:highlight>
                  <a:srgbClr val="FFFF00"/>
                </a:highlight>
              </a:rPr>
              <a:t>ВиВО</a:t>
            </a:r>
            <a:r>
              <a:rPr lang="ru-RU" b="1" dirty="0">
                <a:highlight>
                  <a:srgbClr val="FFFF00"/>
                </a:highlight>
              </a:rPr>
              <a:t>)</a:t>
            </a:r>
            <a:endParaRPr lang="ru-RU" dirty="0">
              <a:highlight>
                <a:srgbClr val="FFFF00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03955D-6D7B-4094-8CCE-132931A8DC5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Критерии СО не применяется к: </a:t>
            </a:r>
          </a:p>
          <a:p>
            <a:pPr marL="0" indent="0" algn="ctr">
              <a:buNone/>
            </a:pPr>
            <a:r>
              <a:rPr lang="ru-RU" b="1" dirty="0"/>
              <a:t>- гарантирующей организации/единым теплоснабжающим организациям, </a:t>
            </a:r>
          </a:p>
          <a:p>
            <a:pPr marL="0" indent="0" algn="ctr">
              <a:buNone/>
            </a:pPr>
            <a:r>
              <a:rPr lang="ru-RU" b="1" dirty="0"/>
              <a:t>- концессионерам (считается только имущество в концессии), </a:t>
            </a:r>
          </a:p>
          <a:p>
            <a:pPr marL="0" indent="0" algn="ctr">
              <a:buNone/>
            </a:pPr>
            <a:r>
              <a:rPr lang="ru-RU" b="1" dirty="0"/>
              <a:t>- собственникам сетей, транспортирующим более 50 % объема </a:t>
            </a:r>
            <a:r>
              <a:rPr lang="ru-RU" b="1" dirty="0" err="1"/>
              <a:t>ЦСВиВ</a:t>
            </a:r>
            <a:r>
              <a:rPr lang="ru-RU" b="1" dirty="0"/>
              <a:t> или системы ТС 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FBA998-08EA-40F2-A02A-6E634C17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FD644-F74D-496F-9D3C-42AB006633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highlight>
                  <a:srgbClr val="FFFF00"/>
                </a:highlight>
              </a:rPr>
              <a:t>Проекты Минстроя России о Критериях СО(в сферах ТС и </a:t>
            </a:r>
            <a:r>
              <a:rPr lang="ru-RU" b="1" dirty="0" err="1">
                <a:highlight>
                  <a:srgbClr val="FFFF00"/>
                </a:highlight>
              </a:rPr>
              <a:t>ВиВО</a:t>
            </a:r>
            <a:r>
              <a:rPr lang="ru-RU" b="1" dirty="0">
                <a:highlight>
                  <a:srgbClr val="FFFF00"/>
                </a:highlight>
              </a:rPr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A00CC1-5B5B-4D49-9998-C514625029E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Что делать собственникам, не попавшим  под критерии? </a:t>
            </a:r>
          </a:p>
          <a:p>
            <a:pPr marL="0" indent="0" algn="ctr">
              <a:buNone/>
            </a:pPr>
            <a:r>
              <a:rPr lang="ru-RU" b="1" dirty="0"/>
              <a:t>Практика электросетевых организаций.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i="1" dirty="0"/>
              <a:t>Работа по анализу и совершенствованию критериев СО федеральными органами исполнительной власти будет продолжена</a:t>
            </a:r>
            <a:endParaRPr lang="ru-RU" i="1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D0C0D0-4FC7-4976-8403-9D021798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5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1F72C-F11E-4511-94C5-9B999D90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02234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НОВАЯ МОДЕЛЬ РЫНКА ТЕПЛОВОЙ ЭНЕРГИИ - «АЛЬТЕРНАТИВНАЯ КОТЕЛЬНАЯ» (АК).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062C10-5E42-4A90-9E32-D8E9011BF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636912"/>
            <a:ext cx="8147248" cy="348925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Федеральный закон №190-ФЗ (глава 5.1);</a:t>
            </a:r>
          </a:p>
          <a:p>
            <a:r>
              <a:rPr lang="ru-RU" dirty="0"/>
              <a:t>Постановление Правительства РФ от 15.12.2017 №1562 «Об определении в ценовых зонах теплоснабжения предельного уровня цены на тепловую энергию …»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AA1400-B4B3-4BF9-9AAA-11A50036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4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A7E08-CFE6-41BF-8373-DB2D23BA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3200" dirty="0"/>
              <a:t>Основные отличия ценообразования в ценовых зонах теплоснабжения от традиционных методов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DB6417-8550-41C2-93E0-BF75CD084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/>
              <a:t>1. Устанавливается предельный уровень цены исходя из возмещения расходов на строительство и эксплуатацию новой «альтернативной» котельной;</a:t>
            </a:r>
          </a:p>
          <a:p>
            <a:r>
              <a:rPr lang="ru-RU" sz="2000" dirty="0"/>
              <a:t>2. </a:t>
            </a:r>
            <a:r>
              <a:rPr lang="ru-RU" sz="2000" b="1" dirty="0"/>
              <a:t>Цены на тепловую энергию </a:t>
            </a:r>
            <a:r>
              <a:rPr lang="ru-RU" sz="2000" dirty="0"/>
              <a:t>(мощность), поставляемую потребителям, </a:t>
            </a:r>
            <a:r>
              <a:rPr lang="ru-RU" sz="2000" b="1" dirty="0"/>
              <a:t>определяются соглашением сторон </a:t>
            </a:r>
            <a:r>
              <a:rPr lang="ru-RU" sz="2000" dirty="0"/>
              <a:t>договора, </a:t>
            </a:r>
            <a:r>
              <a:rPr lang="ru-RU" sz="2000" b="1" dirty="0"/>
              <a:t>но не выше предельного уровня цены</a:t>
            </a:r>
            <a:r>
              <a:rPr lang="ru-RU" sz="2000" dirty="0"/>
              <a:t>, за исключением Концессии. </a:t>
            </a:r>
          </a:p>
          <a:p>
            <a:r>
              <a:rPr lang="ru-RU" sz="2000" dirty="0"/>
              <a:t>3. Плата за подключение к системе теплоснабжения устанавливается соглашением сторон, если соглашение не достигнуто – обращение в регулирующий орган. </a:t>
            </a:r>
          </a:p>
          <a:p>
            <a:r>
              <a:rPr lang="ru-RU" sz="2000" dirty="0"/>
              <a:t>4. Единая теплоснабжающая организация и теплосетевые организации заключают договоры оказания услуг по передаче тепловой энергии, теплоносителя по ценам, определяемым соглашением сторон договора, за исключением Концессии.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959E36-12F4-4B85-92FD-64332E14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079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4009</TotalTime>
  <Words>2058</Words>
  <Application>Microsoft Office PowerPoint</Application>
  <PresentationFormat>Экран (4:3)</PresentationFormat>
  <Paragraphs>219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Введение критериев сетевых организаций (Федеральный закон от 01.04.2020 № 84-ФЗ) </vt:lpstr>
      <vt:lpstr>  Введение критериев сетевых организаций (Федеральный закон от 01.04.2020 № 84-ФЗ)   </vt:lpstr>
      <vt:lpstr>Проекты Минстроя России о Критериях СО(в сферах ТС и ВиВО):</vt:lpstr>
      <vt:lpstr>Проекты Минстроя России о Критериях СО(в сферах ТС и ВиВО):</vt:lpstr>
      <vt:lpstr>Проекты Минстроя России о Критериях СО(в сферах ТС и ВиВО)</vt:lpstr>
      <vt:lpstr>Проекты Минстроя России о Критериях СО(в сферах ТС и ВиВО)</vt:lpstr>
      <vt:lpstr>НОВАЯ МОДЕЛЬ РЫНКА ТЕПЛОВОЙ ЭНЕРГИИ - «АЛЬТЕРНАТИВНАЯ КОТЕЛЬНАЯ» (АК). </vt:lpstr>
      <vt:lpstr>Основные отличия ценообразования в ценовых зонах теплоснабжения от традиционных методов </vt:lpstr>
      <vt:lpstr>Критерии отнесения поселения, городского округа к ценовым зонам теплоснабжения </vt:lpstr>
      <vt:lpstr>НОВАЯ МОДЕЛЬ РЫНКА ТЕПЛОВОЙ ЭНЕРГИИ  «АЛЬТЕРНАТИВНАЯ КОТЕЛЬНАЯ» (АК). </vt:lpstr>
      <vt:lpstr>Цена АК в муниципальных образованиях Кировской области</vt:lpstr>
      <vt:lpstr>Законопроект Минстроя России о подключении к коммунальным сетям </vt:lpstr>
      <vt:lpstr>Законопроект Минстроя России о подключении к коммунальным сетям </vt:lpstr>
      <vt:lpstr>Законопроект Минстроя России о подключении к коммунальным сетям </vt:lpstr>
      <vt:lpstr> Изменение подпункта 15 пункта 2 статьи 146 НК РФ (введено в действие с 01.01.2021 года Федеральным законом 320-ФЗ) </vt:lpstr>
      <vt:lpstr>  Изменение подпункта 15 пункта 2 статьи 146 НК РФ (введено в действие с 01.01.2021 года Федеральным законом 320-ФЗ)  </vt:lpstr>
      <vt:lpstr>Презентация PowerPoint</vt:lpstr>
      <vt:lpstr>Действующие решения РСТ Кировской области в сфере энергосбережения</vt:lpstr>
      <vt:lpstr>Презентация PowerPoint</vt:lpstr>
      <vt:lpstr>Характерные отклонения от требований нормативных актов </vt:lpstr>
      <vt:lpstr>Характерные отклонения от требований нормативных актов </vt:lpstr>
      <vt:lpstr>Презентация PowerPoint</vt:lpstr>
      <vt:lpstr>Экономия расходов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Чайников В Л</dc:creator>
  <cp:lastModifiedBy>user</cp:lastModifiedBy>
  <cp:revision>168</cp:revision>
  <cp:lastPrinted>2021-04-07T05:12:44Z</cp:lastPrinted>
  <dcterms:created xsi:type="dcterms:W3CDTF">2014-11-11T09:29:36Z</dcterms:created>
  <dcterms:modified xsi:type="dcterms:W3CDTF">2021-04-07T05:40:32Z</dcterms:modified>
</cp:coreProperties>
</file>