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7" r:id="rId3"/>
    <p:sldId id="389" r:id="rId4"/>
    <p:sldId id="401" r:id="rId5"/>
    <p:sldId id="390" r:id="rId6"/>
    <p:sldId id="363" r:id="rId7"/>
    <p:sldId id="392" r:id="rId8"/>
    <p:sldId id="391" r:id="rId9"/>
    <p:sldId id="316" r:id="rId10"/>
    <p:sldId id="393" r:id="rId11"/>
    <p:sldId id="394" r:id="rId12"/>
    <p:sldId id="395" r:id="rId13"/>
    <p:sldId id="370" r:id="rId14"/>
    <p:sldId id="371" r:id="rId15"/>
    <p:sldId id="396" r:id="rId16"/>
    <p:sldId id="372" r:id="rId17"/>
    <p:sldId id="402" r:id="rId18"/>
    <p:sldId id="373" r:id="rId19"/>
    <p:sldId id="397" r:id="rId20"/>
    <p:sldId id="404" r:id="rId21"/>
    <p:sldId id="398" r:id="rId22"/>
    <p:sldId id="399" r:id="rId23"/>
    <p:sldId id="381" r:id="rId24"/>
    <p:sldId id="382" r:id="rId25"/>
    <p:sldId id="383" r:id="rId26"/>
    <p:sldId id="385" r:id="rId27"/>
    <p:sldId id="403" r:id="rId28"/>
    <p:sldId id="387" r:id="rId29"/>
    <p:sldId id="386" r:id="rId3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3F9FF"/>
    <a:srgbClr val="DDF0FF"/>
    <a:srgbClr val="D1E8FF"/>
    <a:srgbClr val="008000"/>
    <a:srgbClr val="D9E6FF"/>
    <a:srgbClr val="AC0000"/>
    <a:srgbClr val="EFF7FF"/>
    <a:srgbClr val="4666AC"/>
    <a:srgbClr val="3D5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88986" autoAdjust="0"/>
  </p:normalViewPr>
  <p:slideViewPr>
    <p:cSldViewPr>
      <p:cViewPr>
        <p:scale>
          <a:sx n="75" d="100"/>
          <a:sy n="75" d="100"/>
        </p:scale>
        <p:origin x="-266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DE93A-1220-45BA-B130-334609C48C3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BD7096-F596-4274-ACC6-FCFB3EDE8099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2500" dirty="0" smtClean="0">
              <a:solidFill>
                <a:schemeClr val="tx1"/>
              </a:solidFill>
            </a:rPr>
            <a:t>Необходимая валовая выручка</a:t>
          </a:r>
          <a:endParaRPr lang="ru-RU" sz="2500" dirty="0">
            <a:solidFill>
              <a:schemeClr val="tx1"/>
            </a:solidFill>
          </a:endParaRPr>
        </a:p>
      </dgm:t>
    </dgm:pt>
    <dgm:pt modelId="{FC3E9A37-0287-4274-809B-B2AE8C43A614}" type="parTrans" cxnId="{0CC2E468-EB8A-49E3-8E9F-58E9D4BE83F9}">
      <dgm:prSet/>
      <dgm:spPr/>
      <dgm:t>
        <a:bodyPr/>
        <a:lstStyle/>
        <a:p>
          <a:endParaRPr lang="ru-RU"/>
        </a:p>
      </dgm:t>
    </dgm:pt>
    <dgm:pt modelId="{503B3F2D-DE01-477F-B3FB-3F4273CABACE}" type="sibTrans" cxnId="{0CC2E468-EB8A-49E3-8E9F-58E9D4BE83F9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413E9211-28F6-4AE1-A11B-C3976BE7D4A9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Текущие расходы</a:t>
          </a:r>
          <a:endParaRPr lang="ru-RU" sz="2000" dirty="0">
            <a:solidFill>
              <a:schemeClr val="tx1"/>
            </a:solidFill>
          </a:endParaRPr>
        </a:p>
      </dgm:t>
    </dgm:pt>
    <dgm:pt modelId="{EE22FD3D-8A05-42AD-A5AF-8444EAB69A59}" type="parTrans" cxnId="{57792007-4209-48A9-A537-269B148652BA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CA75B36F-9818-4EEC-8FE1-5277E8ABFB17}" type="sibTrans" cxnId="{57792007-4209-48A9-A537-269B148652B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D65A18F-8012-4460-9DC2-1B35176569C3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Амортизация</a:t>
          </a:r>
          <a:endParaRPr lang="ru-RU" sz="2000" b="1" dirty="0">
            <a:solidFill>
              <a:srgbClr val="FF0000"/>
            </a:solidFill>
          </a:endParaRPr>
        </a:p>
      </dgm:t>
    </dgm:pt>
    <dgm:pt modelId="{809F2843-78E5-4E21-AAEC-A03AD75F4B19}" type="parTrans" cxnId="{E220C96A-C76F-43BF-8FCE-78B58C4CEB97}">
      <dgm:prSet/>
      <dgm:spPr/>
      <dgm:t>
        <a:bodyPr/>
        <a:lstStyle/>
        <a:p>
          <a:endParaRPr lang="ru-RU"/>
        </a:p>
      </dgm:t>
    </dgm:pt>
    <dgm:pt modelId="{A975C7F9-7213-4B29-BD27-B5291E164C69}" type="sibTrans" cxnId="{E220C96A-C76F-43BF-8FCE-78B58C4CEB97}">
      <dgm:prSet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BF87F9BF-7037-4A7D-A8DE-14D77E6AB2DF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Нормативная прибыль</a:t>
          </a:r>
          <a:endParaRPr lang="ru-RU" sz="2000" b="1" dirty="0">
            <a:solidFill>
              <a:srgbClr val="FF0000"/>
            </a:solidFill>
          </a:endParaRPr>
        </a:p>
      </dgm:t>
    </dgm:pt>
    <dgm:pt modelId="{B5D73195-A57A-47AB-BDEB-EB38F1309BAE}" type="parTrans" cxnId="{91C76EBC-144B-4174-92B8-BE7434A5A247}">
      <dgm:prSet/>
      <dgm:spPr/>
      <dgm:t>
        <a:bodyPr/>
        <a:lstStyle/>
        <a:p>
          <a:endParaRPr lang="ru-RU"/>
        </a:p>
      </dgm:t>
    </dgm:pt>
    <dgm:pt modelId="{8C052544-E014-4CC9-A828-22E9F5A1408A}" type="sibTrans" cxnId="{91C76EBC-144B-4174-92B8-BE7434A5A24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ED02512-53B3-4E17-9028-4299AFE3A259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РП</a:t>
          </a:r>
          <a:endParaRPr lang="ru-RU" sz="2000" dirty="0">
            <a:solidFill>
              <a:schemeClr val="tx1"/>
            </a:solidFill>
          </a:endParaRPr>
        </a:p>
      </dgm:t>
    </dgm:pt>
    <dgm:pt modelId="{258A615B-F333-4CDE-A536-DC35C6FE6037}" type="parTrans" cxnId="{A502CD0E-3171-4C0D-BBFB-052B09896CAF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74AFC8D2-BBCC-4A40-BEA7-D3B8ECD68ADC}" type="sibTrans" cxnId="{A502CD0E-3171-4C0D-BBFB-052B09896CAF}">
      <dgm:prSet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F780123D-44CB-4EC3-9F5F-307693F998A1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Расходы на приобретение энергетических ресурсов           </a:t>
          </a:r>
          <a:r>
            <a:rPr lang="ru-RU" sz="1800" b="0" i="1" dirty="0" smtClean="0">
              <a:solidFill>
                <a:srgbClr val="FF0000"/>
              </a:solidFill>
            </a:rPr>
            <a:t>(в части стоимости энергетических ресурсов)</a:t>
          </a:r>
          <a:endParaRPr lang="ru-RU" sz="1800" b="0" i="1" dirty="0">
            <a:solidFill>
              <a:srgbClr val="FF0000"/>
            </a:solidFill>
          </a:endParaRPr>
        </a:p>
      </dgm:t>
    </dgm:pt>
    <dgm:pt modelId="{DD9821E5-9D72-40BD-83D5-BFDDD0D5E552}" type="parTrans" cxnId="{3C77C6FA-34D0-4BD9-AD7B-AFF14DAD489A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93F5F156-1A7C-4CEB-A824-25C4E0D5F91C}" type="sibTrans" cxnId="{3C77C6FA-34D0-4BD9-AD7B-AFF14DAD489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673CF99-5DF8-47A8-A92D-714CD3CF6FC5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Операцион-ные расходы </a:t>
          </a:r>
          <a:r>
            <a:rPr lang="ru-RU" sz="1800" b="0" i="1" dirty="0" smtClean="0">
              <a:solidFill>
                <a:srgbClr val="FF0000"/>
              </a:solidFill>
            </a:rPr>
            <a:t>(корректируется при изменении ИПЦ)</a:t>
          </a:r>
          <a:endParaRPr lang="ru-RU" sz="1800" b="0" i="1" dirty="0">
            <a:solidFill>
              <a:srgbClr val="FF0000"/>
            </a:solidFill>
          </a:endParaRPr>
        </a:p>
      </dgm:t>
    </dgm:pt>
    <dgm:pt modelId="{C0302CDA-883A-4209-8318-5791CF8E9615}" type="parTrans" cxnId="{BC6C13F1-76D8-4FC3-B7D2-244FF5F5177F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77F99DD7-55E7-455E-8EDE-5832A5C97D88}" type="sibTrans" cxnId="{BC6C13F1-76D8-4FC3-B7D2-244FF5F5177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B75F79C-7189-4EA6-9FCB-5A94F51DCEED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Неподкон-трольные расходы            </a:t>
          </a:r>
          <a:r>
            <a:rPr lang="ru-RU" sz="1800" b="0" i="1" dirty="0" smtClean="0">
              <a:solidFill>
                <a:srgbClr val="FF0000"/>
              </a:solidFill>
            </a:rPr>
            <a:t>(в том числе, НВОС)</a:t>
          </a:r>
          <a:endParaRPr lang="ru-RU" sz="1800" b="0" i="1" dirty="0">
            <a:solidFill>
              <a:srgbClr val="FF0000"/>
            </a:solidFill>
          </a:endParaRPr>
        </a:p>
      </dgm:t>
    </dgm:pt>
    <dgm:pt modelId="{1A873765-4023-44D2-911A-8844A08D20FE}" type="parTrans" cxnId="{CD5C87BD-DE3D-443D-ACE6-A6EF651D4F08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95F73420-0C34-400E-A253-EECFBD0FB8F2}" type="sibTrans" cxnId="{CD5C87BD-DE3D-443D-ACE6-A6EF651D4F0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92BF09C-0219-45D8-8B5F-608A518B5705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Расходы на капита-льные вложения инвестиции </a:t>
          </a:r>
          <a:r>
            <a:rPr lang="ru-RU" sz="1800" b="0" i="1" dirty="0" smtClean="0">
              <a:solidFill>
                <a:srgbClr val="FF0000"/>
              </a:solidFill>
            </a:rPr>
            <a:t>(ИП)</a:t>
          </a:r>
          <a:endParaRPr lang="ru-RU" sz="1800" b="0" i="1" dirty="0">
            <a:solidFill>
              <a:srgbClr val="FF0000"/>
            </a:solidFill>
          </a:endParaRPr>
        </a:p>
      </dgm:t>
    </dgm:pt>
    <dgm:pt modelId="{407B9A5A-E127-46F9-A2C3-3FCBB6EE70AF}" type="parTrans" cxnId="{AE3A93A5-A52F-4B89-9F16-AE4FEA6E3C8C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BFC1F4B4-FE3A-43C2-A274-E030A59B76ED}" type="sibTrans" cxnId="{AE3A93A5-A52F-4B89-9F16-AE4FEA6E3C8C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CA6FA3F-5A08-4673-B1DE-D59406C555E0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средства на возврат займов и кредитов </a:t>
          </a:r>
          <a:r>
            <a:rPr lang="ru-RU" sz="1800" b="0" i="1" dirty="0" smtClean="0">
              <a:solidFill>
                <a:srgbClr val="FF0000"/>
              </a:solidFill>
            </a:rPr>
            <a:t>(ИП)</a:t>
          </a:r>
          <a:endParaRPr lang="ru-RU" sz="1800" b="1" dirty="0">
            <a:solidFill>
              <a:srgbClr val="FF0000"/>
            </a:solidFill>
          </a:endParaRPr>
        </a:p>
      </dgm:t>
    </dgm:pt>
    <dgm:pt modelId="{DC33C3AB-D7E6-4377-ABF2-586A43CDEC28}" type="parTrans" cxnId="{1A8D9046-8B53-4B17-A897-B64D8A4EDDDB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B2210F59-5C79-4D33-BA45-A5B089935A2A}" type="sibTrans" cxnId="{1A8D9046-8B53-4B17-A897-B64D8A4EDDDB}">
      <dgm:prSet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ECEE6176-2A77-41D2-9D47-27AA0BCBD6D7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Выплаты по коллекти-вным договорам</a:t>
          </a:r>
          <a:endParaRPr lang="ru-RU" sz="1800" b="1" dirty="0">
            <a:solidFill>
              <a:srgbClr val="FF0000"/>
            </a:solidFill>
          </a:endParaRPr>
        </a:p>
      </dgm:t>
    </dgm:pt>
    <dgm:pt modelId="{421B6BB2-868E-47D6-A293-BB075A321917}" type="parTrans" cxnId="{42FE06CB-63C3-4DD6-B275-8A564935474C}">
      <dgm:prSet/>
      <dgm:spPr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36B59E11-484B-472D-A218-0FF9AD93589F}" type="sibTrans" cxnId="{42FE06CB-63C3-4DD6-B275-8A564935474C}">
      <dgm:prSet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B6333048-0B98-4D5B-BCD2-ABF6798B4188}" type="pres">
      <dgm:prSet presAssocID="{EC1DE93A-1220-45BA-B130-334609C48C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51EDA5-CA4D-4E3A-874C-853409AD8F30}" type="pres">
      <dgm:prSet presAssocID="{F9BD7096-F596-4274-ACC6-FCFB3EDE8099}" presName="hierRoot1" presStyleCnt="0">
        <dgm:presLayoutVars>
          <dgm:hierBranch val="init"/>
        </dgm:presLayoutVars>
      </dgm:prSet>
      <dgm:spPr/>
    </dgm:pt>
    <dgm:pt modelId="{2D0DC7B7-3C7B-49B6-9E06-A20E7CDFD343}" type="pres">
      <dgm:prSet presAssocID="{F9BD7096-F596-4274-ACC6-FCFB3EDE8099}" presName="rootComposite1" presStyleCnt="0"/>
      <dgm:spPr/>
    </dgm:pt>
    <dgm:pt modelId="{139ABA16-C972-4EDE-A9A5-F48337C1A0D4}" type="pres">
      <dgm:prSet presAssocID="{F9BD7096-F596-4274-ACC6-FCFB3EDE8099}" presName="rootText1" presStyleLbl="node0" presStyleIdx="0" presStyleCnt="1" custScaleX="440971" custLinFactNeighborX="-8362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052B05C-1F1F-4C61-8CDF-4847400A2E44}" type="pres">
      <dgm:prSet presAssocID="{F9BD7096-F596-4274-ACC6-FCFB3EDE8099}" presName="titleText1" presStyleLbl="fgAcc0" presStyleIdx="0" presStyleCnt="1" custLinFactY="700000" custLinFactNeighborX="-35666" custLinFactNeighborY="7352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508DBBC-9C3A-4CDB-8B6A-A91E09631391}" type="pres">
      <dgm:prSet presAssocID="{F9BD7096-F596-4274-ACC6-FCFB3EDE8099}" presName="rootConnector1" presStyleLbl="node1" presStyleIdx="0" presStyleCnt="10"/>
      <dgm:spPr/>
      <dgm:t>
        <a:bodyPr/>
        <a:lstStyle/>
        <a:p>
          <a:endParaRPr lang="ru-RU"/>
        </a:p>
      </dgm:t>
    </dgm:pt>
    <dgm:pt modelId="{D2443E97-12D6-489F-AE72-4BACE7186B24}" type="pres">
      <dgm:prSet presAssocID="{F9BD7096-F596-4274-ACC6-FCFB3EDE8099}" presName="hierChild2" presStyleCnt="0"/>
      <dgm:spPr/>
    </dgm:pt>
    <dgm:pt modelId="{5319983D-41B3-478A-8E6C-9CA29DE0FC49}" type="pres">
      <dgm:prSet presAssocID="{EE22FD3D-8A05-42AD-A5AF-8444EAB69A5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986A6E4-6D0A-43E1-AD0B-8ABAB3753653}" type="pres">
      <dgm:prSet presAssocID="{413E9211-28F6-4AE1-A11B-C3976BE7D4A9}" presName="hierRoot2" presStyleCnt="0">
        <dgm:presLayoutVars>
          <dgm:hierBranch val="init"/>
        </dgm:presLayoutVars>
      </dgm:prSet>
      <dgm:spPr/>
    </dgm:pt>
    <dgm:pt modelId="{AF6B96EE-4D45-4995-ACE9-3194C35CFA60}" type="pres">
      <dgm:prSet presAssocID="{413E9211-28F6-4AE1-A11B-C3976BE7D4A9}" presName="rootComposite" presStyleCnt="0"/>
      <dgm:spPr/>
    </dgm:pt>
    <dgm:pt modelId="{D30E7A3D-4529-4B91-916F-FE262DEBE156}" type="pres">
      <dgm:prSet presAssocID="{413E9211-28F6-4AE1-A11B-C3976BE7D4A9}" presName="rootText" presStyleLbl="node1" presStyleIdx="0" presStyleCnt="10" custScaleX="155827" custScaleY="109442" custLinFactNeighborX="-5306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63188D1-D6CB-4842-B2E8-423328EC96FC}" type="pres">
      <dgm:prSet presAssocID="{413E9211-28F6-4AE1-A11B-C3976BE7D4A9}" presName="titleText2" presStyleLbl="fgAcc1" presStyleIdx="0" presStyleCnt="10" custLinFactY="900027" custLinFactNeighborX="40239" custLinFactNeighborY="10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95C7CCD-110A-400C-82A3-FC0FECCF82E8}" type="pres">
      <dgm:prSet presAssocID="{413E9211-28F6-4AE1-A11B-C3976BE7D4A9}" presName="rootConnector" presStyleLbl="node2" presStyleIdx="0" presStyleCnt="0"/>
      <dgm:spPr/>
      <dgm:t>
        <a:bodyPr/>
        <a:lstStyle/>
        <a:p>
          <a:endParaRPr lang="ru-RU"/>
        </a:p>
      </dgm:t>
    </dgm:pt>
    <dgm:pt modelId="{314132F8-DB7E-440D-8C19-9C269D189DD8}" type="pres">
      <dgm:prSet presAssocID="{413E9211-28F6-4AE1-A11B-C3976BE7D4A9}" presName="hierChild4" presStyleCnt="0"/>
      <dgm:spPr/>
    </dgm:pt>
    <dgm:pt modelId="{FC9FE9F3-722E-4A83-A536-23E1CBC7F477}" type="pres">
      <dgm:prSet presAssocID="{C0302CDA-883A-4209-8318-5791CF8E9615}" presName="Name37" presStyleLbl="parChTrans1D3" presStyleIdx="0" presStyleCnt="6"/>
      <dgm:spPr/>
      <dgm:t>
        <a:bodyPr/>
        <a:lstStyle/>
        <a:p>
          <a:endParaRPr lang="ru-RU"/>
        </a:p>
      </dgm:t>
    </dgm:pt>
    <dgm:pt modelId="{D91E4A35-143B-4137-BC58-49EE52D25F74}" type="pres">
      <dgm:prSet presAssocID="{7673CF99-5DF8-47A8-A92D-714CD3CF6FC5}" presName="hierRoot2" presStyleCnt="0">
        <dgm:presLayoutVars>
          <dgm:hierBranch val="init"/>
        </dgm:presLayoutVars>
      </dgm:prSet>
      <dgm:spPr/>
    </dgm:pt>
    <dgm:pt modelId="{2ABE6C37-B278-4680-8A52-3900952C4269}" type="pres">
      <dgm:prSet presAssocID="{7673CF99-5DF8-47A8-A92D-714CD3CF6FC5}" presName="rootComposite" presStyleCnt="0"/>
      <dgm:spPr/>
    </dgm:pt>
    <dgm:pt modelId="{E0BDE082-94AB-46E9-826C-61249658B860}" type="pres">
      <dgm:prSet presAssocID="{7673CF99-5DF8-47A8-A92D-714CD3CF6FC5}" presName="rootText" presStyleLbl="node1" presStyleIdx="1" presStyleCnt="10" custScaleX="106920" custScaleY="354456" custLinFactNeighborX="2682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59D32D0-9FA4-4157-9E5E-CBC383758B5C}" type="pres">
      <dgm:prSet presAssocID="{7673CF99-5DF8-47A8-A92D-714CD3CF6FC5}" presName="titleText2" presStyleLbl="fgAcc1" presStyleIdx="1" presStyleCnt="10" custLinFactX="215997" custLinFactY="200000" custLinFactNeighborX="300000" custLinFactNeighborY="2744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FB9C592-C336-4396-BDCE-A4B814ECAB81}" type="pres">
      <dgm:prSet presAssocID="{7673CF99-5DF8-47A8-A92D-714CD3CF6FC5}" presName="rootConnector" presStyleLbl="node3" presStyleIdx="0" presStyleCnt="0"/>
      <dgm:spPr/>
      <dgm:t>
        <a:bodyPr/>
        <a:lstStyle/>
        <a:p>
          <a:endParaRPr lang="ru-RU"/>
        </a:p>
      </dgm:t>
    </dgm:pt>
    <dgm:pt modelId="{1C9DC8B2-57EA-4A35-8664-E85457AA1AC4}" type="pres">
      <dgm:prSet presAssocID="{7673CF99-5DF8-47A8-A92D-714CD3CF6FC5}" presName="hierChild4" presStyleCnt="0"/>
      <dgm:spPr/>
    </dgm:pt>
    <dgm:pt modelId="{071B71BB-A8E6-4E89-99FF-5C43AB32D4BF}" type="pres">
      <dgm:prSet presAssocID="{7673CF99-5DF8-47A8-A92D-714CD3CF6FC5}" presName="hierChild5" presStyleCnt="0"/>
      <dgm:spPr/>
    </dgm:pt>
    <dgm:pt modelId="{6087C6A6-4952-4CC6-A220-9EC3108C0D8A}" type="pres">
      <dgm:prSet presAssocID="{1A873765-4023-44D2-911A-8844A08D20FE}" presName="Name37" presStyleLbl="parChTrans1D3" presStyleIdx="1" presStyleCnt="6"/>
      <dgm:spPr/>
      <dgm:t>
        <a:bodyPr/>
        <a:lstStyle/>
        <a:p>
          <a:endParaRPr lang="ru-RU"/>
        </a:p>
      </dgm:t>
    </dgm:pt>
    <dgm:pt modelId="{3FA3CDC7-A12C-40A2-8C21-3AA760F62D08}" type="pres">
      <dgm:prSet presAssocID="{7B75F79C-7189-4EA6-9FCB-5A94F51DCEED}" presName="hierRoot2" presStyleCnt="0">
        <dgm:presLayoutVars>
          <dgm:hierBranch val="init"/>
        </dgm:presLayoutVars>
      </dgm:prSet>
      <dgm:spPr/>
    </dgm:pt>
    <dgm:pt modelId="{97BB4FED-772C-4B3F-8F10-D5FB5D889688}" type="pres">
      <dgm:prSet presAssocID="{7B75F79C-7189-4EA6-9FCB-5A94F51DCEED}" presName="rootComposite" presStyleCnt="0"/>
      <dgm:spPr/>
    </dgm:pt>
    <dgm:pt modelId="{9FD61E0B-D7F0-4B33-B795-2BDF7FCBA32D}" type="pres">
      <dgm:prSet presAssocID="{7B75F79C-7189-4EA6-9FCB-5A94F51DCEED}" presName="rootText" presStyleLbl="node1" presStyleIdx="2" presStyleCnt="10" custScaleY="352828" custLinFactNeighborX="417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BCBB1F9-4255-4B2D-934B-8A04379EAE98}" type="pres">
      <dgm:prSet presAssocID="{7B75F79C-7189-4EA6-9FCB-5A94F51DCEED}" presName="titleText2" presStyleLbl="fgAcc1" presStyleIdx="2" presStyleCnt="10" custLinFactX="100000" custLinFactY="200000" custLinFactNeighborX="153587" custLinFactNeighborY="2744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EC94C30-AFD3-4D18-B5AA-73C4C0BCA561}" type="pres">
      <dgm:prSet presAssocID="{7B75F79C-7189-4EA6-9FCB-5A94F51DCEED}" presName="rootConnector" presStyleLbl="node3" presStyleIdx="0" presStyleCnt="0"/>
      <dgm:spPr/>
      <dgm:t>
        <a:bodyPr/>
        <a:lstStyle/>
        <a:p>
          <a:endParaRPr lang="ru-RU"/>
        </a:p>
      </dgm:t>
    </dgm:pt>
    <dgm:pt modelId="{1200CCD4-9509-43C7-A811-B547AD7C1BF2}" type="pres">
      <dgm:prSet presAssocID="{7B75F79C-7189-4EA6-9FCB-5A94F51DCEED}" presName="hierChild4" presStyleCnt="0"/>
      <dgm:spPr/>
    </dgm:pt>
    <dgm:pt modelId="{57510D0F-13C5-4F2E-9BC3-667F2E8B0262}" type="pres">
      <dgm:prSet presAssocID="{7B75F79C-7189-4EA6-9FCB-5A94F51DCEED}" presName="hierChild5" presStyleCnt="0"/>
      <dgm:spPr/>
    </dgm:pt>
    <dgm:pt modelId="{45623D90-30BE-437B-A09F-E4DAED35E9CB}" type="pres">
      <dgm:prSet presAssocID="{DD9821E5-9D72-40BD-83D5-BFDDD0D5E552}" presName="Name37" presStyleLbl="parChTrans1D3" presStyleIdx="2" presStyleCnt="6"/>
      <dgm:spPr/>
      <dgm:t>
        <a:bodyPr/>
        <a:lstStyle/>
        <a:p>
          <a:endParaRPr lang="ru-RU"/>
        </a:p>
      </dgm:t>
    </dgm:pt>
    <dgm:pt modelId="{EFE9CF97-970A-4566-80A7-EDB9A84B9F09}" type="pres">
      <dgm:prSet presAssocID="{F780123D-44CB-4EC3-9F5F-307693F998A1}" presName="hierRoot2" presStyleCnt="0">
        <dgm:presLayoutVars>
          <dgm:hierBranch val="init"/>
        </dgm:presLayoutVars>
      </dgm:prSet>
      <dgm:spPr/>
    </dgm:pt>
    <dgm:pt modelId="{EA8D5D00-DAAF-4036-B300-FF4C953FFEBE}" type="pres">
      <dgm:prSet presAssocID="{F780123D-44CB-4EC3-9F5F-307693F998A1}" presName="rootComposite" presStyleCnt="0"/>
      <dgm:spPr/>
    </dgm:pt>
    <dgm:pt modelId="{A886136E-1252-4877-980E-899D6DF6EFE1}" type="pres">
      <dgm:prSet presAssocID="{F780123D-44CB-4EC3-9F5F-307693F998A1}" presName="rootText" presStyleLbl="node1" presStyleIdx="3" presStyleCnt="10" custScaleX="133752" custScaleY="352829" custLinFactNeighborX="-2194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3557706-97C4-4F03-A302-905376E2740C}" type="pres">
      <dgm:prSet presAssocID="{F780123D-44CB-4EC3-9F5F-307693F998A1}" presName="titleText2" presStyleLbl="fgAcc1" presStyleIdx="3" presStyleCnt="10" custLinFactX="112310" custLinFactY="207277" custLinFactNeighborX="20000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E500162-71DA-44D8-9AE6-4529D198BEFB}" type="pres">
      <dgm:prSet presAssocID="{F780123D-44CB-4EC3-9F5F-307693F998A1}" presName="rootConnector" presStyleLbl="node3" presStyleIdx="0" presStyleCnt="0"/>
      <dgm:spPr/>
      <dgm:t>
        <a:bodyPr/>
        <a:lstStyle/>
        <a:p>
          <a:endParaRPr lang="ru-RU"/>
        </a:p>
      </dgm:t>
    </dgm:pt>
    <dgm:pt modelId="{CA5ADBDF-0494-4B2E-9072-C3B4110AD796}" type="pres">
      <dgm:prSet presAssocID="{F780123D-44CB-4EC3-9F5F-307693F998A1}" presName="hierChild4" presStyleCnt="0"/>
      <dgm:spPr/>
    </dgm:pt>
    <dgm:pt modelId="{FB8F3D50-1218-4017-BAC0-383270A90105}" type="pres">
      <dgm:prSet presAssocID="{F780123D-44CB-4EC3-9F5F-307693F998A1}" presName="hierChild5" presStyleCnt="0"/>
      <dgm:spPr/>
    </dgm:pt>
    <dgm:pt modelId="{84D35979-052B-468B-BFFE-0C24B22464ED}" type="pres">
      <dgm:prSet presAssocID="{413E9211-28F6-4AE1-A11B-C3976BE7D4A9}" presName="hierChild5" presStyleCnt="0"/>
      <dgm:spPr/>
    </dgm:pt>
    <dgm:pt modelId="{57F03BE6-51D5-4154-9618-E3DBB205EC0D}" type="pres">
      <dgm:prSet presAssocID="{809F2843-78E5-4E21-AAEC-A03AD75F4B1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50A1E93-CBE9-4CD5-94BC-17A55B9DD385}" type="pres">
      <dgm:prSet presAssocID="{ED65A18F-8012-4460-9DC2-1B35176569C3}" presName="hierRoot2" presStyleCnt="0">
        <dgm:presLayoutVars>
          <dgm:hierBranch val="init"/>
        </dgm:presLayoutVars>
      </dgm:prSet>
      <dgm:spPr/>
    </dgm:pt>
    <dgm:pt modelId="{70B792B0-25DB-4A14-AFCD-74AE63215127}" type="pres">
      <dgm:prSet presAssocID="{ED65A18F-8012-4460-9DC2-1B35176569C3}" presName="rootComposite" presStyleCnt="0"/>
      <dgm:spPr/>
    </dgm:pt>
    <dgm:pt modelId="{69FA3DED-9A8E-4A4E-B894-2997B032CB2E}" type="pres">
      <dgm:prSet presAssocID="{ED65A18F-8012-4460-9DC2-1B35176569C3}" presName="rootText" presStyleLbl="node1" presStyleIdx="4" presStyleCnt="10" custScaleX="155827" custScaleY="109442" custLinFactNeighborX="-7120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F4866AA-268C-4AC8-B5B5-F76607CA0791}" type="pres">
      <dgm:prSet presAssocID="{ED65A18F-8012-4460-9DC2-1B35176569C3}" presName="titleText2" presStyleLbl="fgAcc1" presStyleIdx="4" presStyleCnt="10" custLinFactY="800000" custLinFactNeighborX="-59001" custLinFactNeighborY="8045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86BFD32-CA52-4F26-9E58-2B15F92335DD}" type="pres">
      <dgm:prSet presAssocID="{ED65A18F-8012-4460-9DC2-1B35176569C3}" presName="rootConnector" presStyleLbl="node2" presStyleIdx="0" presStyleCnt="0"/>
      <dgm:spPr/>
      <dgm:t>
        <a:bodyPr/>
        <a:lstStyle/>
        <a:p>
          <a:endParaRPr lang="ru-RU"/>
        </a:p>
      </dgm:t>
    </dgm:pt>
    <dgm:pt modelId="{F7990BAB-765E-478E-896F-ABB5FC53C605}" type="pres">
      <dgm:prSet presAssocID="{ED65A18F-8012-4460-9DC2-1B35176569C3}" presName="hierChild4" presStyleCnt="0"/>
      <dgm:spPr/>
    </dgm:pt>
    <dgm:pt modelId="{FF5A24C9-9D0E-46CE-A579-D79F40B20F74}" type="pres">
      <dgm:prSet presAssocID="{ED65A18F-8012-4460-9DC2-1B35176569C3}" presName="hierChild5" presStyleCnt="0"/>
      <dgm:spPr/>
    </dgm:pt>
    <dgm:pt modelId="{32F6616C-C932-4F49-9644-22AA8FD554FC}" type="pres">
      <dgm:prSet presAssocID="{B5D73195-A57A-47AB-BDEB-EB38F1309BA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31D65A-8BCA-47D2-809F-C1A0F79F6F2C}" type="pres">
      <dgm:prSet presAssocID="{BF87F9BF-7037-4A7D-A8DE-14D77E6AB2DF}" presName="hierRoot2" presStyleCnt="0">
        <dgm:presLayoutVars>
          <dgm:hierBranch val="init"/>
        </dgm:presLayoutVars>
      </dgm:prSet>
      <dgm:spPr/>
    </dgm:pt>
    <dgm:pt modelId="{1E0E5115-2DDE-474E-95F9-2A5915BF0CCC}" type="pres">
      <dgm:prSet presAssocID="{BF87F9BF-7037-4A7D-A8DE-14D77E6AB2DF}" presName="rootComposite" presStyleCnt="0"/>
      <dgm:spPr/>
    </dgm:pt>
    <dgm:pt modelId="{1AAF4EC2-F791-4E7F-8CD3-0B01EA0994BE}" type="pres">
      <dgm:prSet presAssocID="{BF87F9BF-7037-4A7D-A8DE-14D77E6AB2DF}" presName="rootText" presStyleLbl="node1" presStyleIdx="5" presStyleCnt="10" custScaleX="155647" custScaleY="109442" custLinFactX="-8766" custLinFactNeighborX="-1000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CF321C1-1FA5-40D5-9856-75E976104123}" type="pres">
      <dgm:prSet presAssocID="{BF87F9BF-7037-4A7D-A8DE-14D77E6AB2DF}" presName="titleText2" presStyleLbl="fgAcc1" presStyleIdx="5" presStyleCnt="10" custLinFactY="414938" custLinFactNeighborX="14914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7010451-03B8-4E3A-A670-2AA33225BC73}" type="pres">
      <dgm:prSet presAssocID="{BF87F9BF-7037-4A7D-A8DE-14D77E6AB2DF}" presName="rootConnector" presStyleLbl="node2" presStyleIdx="0" presStyleCnt="0"/>
      <dgm:spPr/>
      <dgm:t>
        <a:bodyPr/>
        <a:lstStyle/>
        <a:p>
          <a:endParaRPr lang="ru-RU"/>
        </a:p>
      </dgm:t>
    </dgm:pt>
    <dgm:pt modelId="{FDC54458-48A8-4703-827F-57C67F0E7C59}" type="pres">
      <dgm:prSet presAssocID="{BF87F9BF-7037-4A7D-A8DE-14D77E6AB2DF}" presName="hierChild4" presStyleCnt="0"/>
      <dgm:spPr/>
    </dgm:pt>
    <dgm:pt modelId="{9264B1F0-57CC-4A4A-8660-1C3C131EE50F}" type="pres">
      <dgm:prSet presAssocID="{407B9A5A-E127-46F9-A2C3-3FCBB6EE70AF}" presName="Name37" presStyleLbl="parChTrans1D3" presStyleIdx="3" presStyleCnt="6"/>
      <dgm:spPr/>
      <dgm:t>
        <a:bodyPr/>
        <a:lstStyle/>
        <a:p>
          <a:endParaRPr lang="ru-RU"/>
        </a:p>
      </dgm:t>
    </dgm:pt>
    <dgm:pt modelId="{ABEA3699-8EA3-4BCB-A186-0D69CB5137D9}" type="pres">
      <dgm:prSet presAssocID="{092BF09C-0219-45D8-8B5F-608A518B5705}" presName="hierRoot2" presStyleCnt="0">
        <dgm:presLayoutVars>
          <dgm:hierBranch val="init"/>
        </dgm:presLayoutVars>
      </dgm:prSet>
      <dgm:spPr/>
    </dgm:pt>
    <dgm:pt modelId="{CFD925CC-4767-4B57-8DCA-14F4D3BFFFF2}" type="pres">
      <dgm:prSet presAssocID="{092BF09C-0219-45D8-8B5F-608A518B5705}" presName="rootComposite" presStyleCnt="0"/>
      <dgm:spPr/>
    </dgm:pt>
    <dgm:pt modelId="{95B1A7B7-3E3E-47DD-857B-EB0E10EBAA56}" type="pres">
      <dgm:prSet presAssocID="{092BF09C-0219-45D8-8B5F-608A518B5705}" presName="rootText" presStyleLbl="node1" presStyleIdx="6" presStyleCnt="10" custScaleY="352829" custLinFactNeighborX="-1847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26943C8-BD57-4541-961B-E5CE4F3F506B}" type="pres">
      <dgm:prSet presAssocID="{092BF09C-0219-45D8-8B5F-608A518B5705}" presName="titleText2" presStyleLbl="fgAcc1" presStyleIdx="6" presStyleCnt="10" custLinFactX="100000" custLinFactY="200000" custLinFactNeighborX="132506" custLinFactNeighborY="2744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EB9559C-9215-4CCC-8D08-751DB2D49F2F}" type="pres">
      <dgm:prSet presAssocID="{092BF09C-0219-45D8-8B5F-608A518B5705}" presName="rootConnector" presStyleLbl="node3" presStyleIdx="0" presStyleCnt="0"/>
      <dgm:spPr/>
      <dgm:t>
        <a:bodyPr/>
        <a:lstStyle/>
        <a:p>
          <a:endParaRPr lang="ru-RU"/>
        </a:p>
      </dgm:t>
    </dgm:pt>
    <dgm:pt modelId="{7F188BD3-641A-48A4-A694-2FE5CCF9C001}" type="pres">
      <dgm:prSet presAssocID="{092BF09C-0219-45D8-8B5F-608A518B5705}" presName="hierChild4" presStyleCnt="0"/>
      <dgm:spPr/>
    </dgm:pt>
    <dgm:pt modelId="{DEEA99A6-27CA-46CD-AA0D-67DFEB181E1E}" type="pres">
      <dgm:prSet presAssocID="{092BF09C-0219-45D8-8B5F-608A518B5705}" presName="hierChild5" presStyleCnt="0"/>
      <dgm:spPr/>
    </dgm:pt>
    <dgm:pt modelId="{46BADD9C-0808-4C23-9795-8728A230B76B}" type="pres">
      <dgm:prSet presAssocID="{DC33C3AB-D7E6-4377-ABF2-586A43CDEC28}" presName="Name37" presStyleLbl="parChTrans1D3" presStyleIdx="4" presStyleCnt="6"/>
      <dgm:spPr/>
      <dgm:t>
        <a:bodyPr/>
        <a:lstStyle/>
        <a:p>
          <a:endParaRPr lang="ru-RU"/>
        </a:p>
      </dgm:t>
    </dgm:pt>
    <dgm:pt modelId="{023F59D7-71C3-4DE1-9A59-74A59A068EAB}" type="pres">
      <dgm:prSet presAssocID="{ACA6FA3F-5A08-4673-B1DE-D59406C555E0}" presName="hierRoot2" presStyleCnt="0">
        <dgm:presLayoutVars>
          <dgm:hierBranch val="init"/>
        </dgm:presLayoutVars>
      </dgm:prSet>
      <dgm:spPr/>
    </dgm:pt>
    <dgm:pt modelId="{5D02F42E-F75F-40B5-9B5B-C07CA7FD494A}" type="pres">
      <dgm:prSet presAssocID="{ACA6FA3F-5A08-4673-B1DE-D59406C555E0}" presName="rootComposite" presStyleCnt="0"/>
      <dgm:spPr/>
    </dgm:pt>
    <dgm:pt modelId="{198A699E-6700-4CE9-928E-BD8062690EC9}" type="pres">
      <dgm:prSet presAssocID="{ACA6FA3F-5A08-4673-B1DE-D59406C555E0}" presName="rootText" presStyleLbl="node1" presStyleIdx="7" presStyleCnt="10" custScaleY="354866" custLinFactNeighborX="-4466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37DAB00-EF9F-4DFF-B85C-54724F0795B1}" type="pres">
      <dgm:prSet presAssocID="{ACA6FA3F-5A08-4673-B1DE-D59406C555E0}" presName="titleText2" presStyleLbl="fgAcc1" presStyleIdx="7" presStyleCnt="10" custLinFactY="200000" custLinFactNeighborX="-11014" custLinFactNeighborY="2087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9F91910-CB60-41CC-8D62-10F46DD65A6B}" type="pres">
      <dgm:prSet presAssocID="{ACA6FA3F-5A08-4673-B1DE-D59406C555E0}" presName="rootConnector" presStyleLbl="node3" presStyleIdx="0" presStyleCnt="0"/>
      <dgm:spPr/>
      <dgm:t>
        <a:bodyPr/>
        <a:lstStyle/>
        <a:p>
          <a:endParaRPr lang="ru-RU"/>
        </a:p>
      </dgm:t>
    </dgm:pt>
    <dgm:pt modelId="{D5EBC4BF-EF5F-482D-9131-D20B2D90830E}" type="pres">
      <dgm:prSet presAssocID="{ACA6FA3F-5A08-4673-B1DE-D59406C555E0}" presName="hierChild4" presStyleCnt="0"/>
      <dgm:spPr/>
    </dgm:pt>
    <dgm:pt modelId="{19B80581-6C2E-4FC5-81EC-26C576187ECC}" type="pres">
      <dgm:prSet presAssocID="{ACA6FA3F-5A08-4673-B1DE-D59406C555E0}" presName="hierChild5" presStyleCnt="0"/>
      <dgm:spPr/>
    </dgm:pt>
    <dgm:pt modelId="{58C6FCDF-09A3-4414-BA31-3DDE9EB22D84}" type="pres">
      <dgm:prSet presAssocID="{421B6BB2-868E-47D6-A293-BB075A321917}" presName="Name37" presStyleLbl="parChTrans1D3" presStyleIdx="5" presStyleCnt="6"/>
      <dgm:spPr/>
      <dgm:t>
        <a:bodyPr/>
        <a:lstStyle/>
        <a:p>
          <a:endParaRPr lang="ru-RU"/>
        </a:p>
      </dgm:t>
    </dgm:pt>
    <dgm:pt modelId="{6F5F473F-8C46-4BF4-9477-50F90CADAB58}" type="pres">
      <dgm:prSet presAssocID="{ECEE6176-2A77-41D2-9D47-27AA0BCBD6D7}" presName="hierRoot2" presStyleCnt="0">
        <dgm:presLayoutVars>
          <dgm:hierBranch val="init"/>
        </dgm:presLayoutVars>
      </dgm:prSet>
      <dgm:spPr/>
    </dgm:pt>
    <dgm:pt modelId="{51B65E96-9AF2-4D9B-B233-37D081C03C25}" type="pres">
      <dgm:prSet presAssocID="{ECEE6176-2A77-41D2-9D47-27AA0BCBD6D7}" presName="rootComposite" presStyleCnt="0"/>
      <dgm:spPr/>
    </dgm:pt>
    <dgm:pt modelId="{830622FA-5DEE-49DB-8C4A-7B89C6DE1C31}" type="pres">
      <dgm:prSet presAssocID="{ECEE6176-2A77-41D2-9D47-27AA0BCBD6D7}" presName="rootText" presStyleLbl="node1" presStyleIdx="8" presStyleCnt="10" custScaleY="354866" custLinFactNeighborX="-7085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111571D-D4C3-4D9C-83D7-11C03FE2F0F2}" type="pres">
      <dgm:prSet presAssocID="{ECEE6176-2A77-41D2-9D47-27AA0BCBD6D7}" presName="titleText2" presStyleLbl="fgAcc1" presStyleIdx="8" presStyleCnt="10" custLinFactY="200000" custLinFactNeighborX="-84522" custLinFactNeighborY="2744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A1253A8-798B-4A07-97BB-830FCC69012F}" type="pres">
      <dgm:prSet presAssocID="{ECEE6176-2A77-41D2-9D47-27AA0BCBD6D7}" presName="rootConnector" presStyleLbl="node3" presStyleIdx="0" presStyleCnt="0"/>
      <dgm:spPr/>
      <dgm:t>
        <a:bodyPr/>
        <a:lstStyle/>
        <a:p>
          <a:endParaRPr lang="ru-RU"/>
        </a:p>
      </dgm:t>
    </dgm:pt>
    <dgm:pt modelId="{A1D0C036-0F60-4685-A936-1C928C0A4AD2}" type="pres">
      <dgm:prSet presAssocID="{ECEE6176-2A77-41D2-9D47-27AA0BCBD6D7}" presName="hierChild4" presStyleCnt="0"/>
      <dgm:spPr/>
    </dgm:pt>
    <dgm:pt modelId="{97D0ECE4-6349-476F-8B24-48DBADF8188D}" type="pres">
      <dgm:prSet presAssocID="{ECEE6176-2A77-41D2-9D47-27AA0BCBD6D7}" presName="hierChild5" presStyleCnt="0"/>
      <dgm:spPr/>
    </dgm:pt>
    <dgm:pt modelId="{1E796226-36C9-43FB-8997-8EA8DA2012CB}" type="pres">
      <dgm:prSet presAssocID="{BF87F9BF-7037-4A7D-A8DE-14D77E6AB2DF}" presName="hierChild5" presStyleCnt="0"/>
      <dgm:spPr/>
    </dgm:pt>
    <dgm:pt modelId="{18EE88D4-D969-434B-B678-6DC303541D27}" type="pres">
      <dgm:prSet presAssocID="{258A615B-F333-4CDE-A536-DC35C6FE6037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50AE3FE-9504-4578-A23A-98D2ED311FF1}" type="pres">
      <dgm:prSet presAssocID="{9ED02512-53B3-4E17-9028-4299AFE3A259}" presName="hierRoot2" presStyleCnt="0">
        <dgm:presLayoutVars>
          <dgm:hierBranch val="init"/>
        </dgm:presLayoutVars>
      </dgm:prSet>
      <dgm:spPr/>
    </dgm:pt>
    <dgm:pt modelId="{93399F82-C5FB-457C-BCD1-347647EBB07D}" type="pres">
      <dgm:prSet presAssocID="{9ED02512-53B3-4E17-9028-4299AFE3A259}" presName="rootComposite" presStyleCnt="0"/>
      <dgm:spPr/>
    </dgm:pt>
    <dgm:pt modelId="{7B14F59D-F579-435E-837D-7464008F0297}" type="pres">
      <dgm:prSet presAssocID="{9ED02512-53B3-4E17-9028-4299AFE3A259}" presName="rootText" presStyleLbl="node1" presStyleIdx="9" presStyleCnt="10" custScaleX="161820" custScaleY="113651" custLinFactX="-27372" custLinFactNeighborX="-1000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73BE41C-196B-4379-B1C7-5D909CCAA331}" type="pres">
      <dgm:prSet presAssocID="{9ED02512-53B3-4E17-9028-4299AFE3A259}" presName="titleText2" presStyleLbl="fgAcc1" presStyleIdx="9" presStyleCnt="10" custLinFactX="-100000" custLinFactY="400000" custLinFactNeighborX="-164769" custLinFactNeighborY="4429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D92881B-D221-474C-BF6F-E9CC75C6BEA9}" type="pres">
      <dgm:prSet presAssocID="{9ED02512-53B3-4E17-9028-4299AFE3A259}" presName="rootConnector" presStyleLbl="node2" presStyleIdx="0" presStyleCnt="0"/>
      <dgm:spPr/>
      <dgm:t>
        <a:bodyPr/>
        <a:lstStyle/>
        <a:p>
          <a:endParaRPr lang="ru-RU"/>
        </a:p>
      </dgm:t>
    </dgm:pt>
    <dgm:pt modelId="{2D7A01D6-5272-47F7-9194-77908B468DCA}" type="pres">
      <dgm:prSet presAssocID="{9ED02512-53B3-4E17-9028-4299AFE3A259}" presName="hierChild4" presStyleCnt="0"/>
      <dgm:spPr/>
    </dgm:pt>
    <dgm:pt modelId="{6DBD11BA-D8BD-4EC3-B757-910EAA695C64}" type="pres">
      <dgm:prSet presAssocID="{9ED02512-53B3-4E17-9028-4299AFE3A259}" presName="hierChild5" presStyleCnt="0"/>
      <dgm:spPr/>
    </dgm:pt>
    <dgm:pt modelId="{69AB838F-707C-4AF4-B2E9-BE8F48A8F567}" type="pres">
      <dgm:prSet presAssocID="{F9BD7096-F596-4274-ACC6-FCFB3EDE8099}" presName="hierChild3" presStyleCnt="0"/>
      <dgm:spPr/>
    </dgm:pt>
  </dgm:ptLst>
  <dgm:cxnLst>
    <dgm:cxn modelId="{91C76EBC-144B-4174-92B8-BE7434A5A247}" srcId="{F9BD7096-F596-4274-ACC6-FCFB3EDE8099}" destId="{BF87F9BF-7037-4A7D-A8DE-14D77E6AB2DF}" srcOrd="2" destOrd="0" parTransId="{B5D73195-A57A-47AB-BDEB-EB38F1309BAE}" sibTransId="{8C052544-E014-4CC9-A828-22E9F5A1408A}"/>
    <dgm:cxn modelId="{AE3A93A5-A52F-4B89-9F16-AE4FEA6E3C8C}" srcId="{BF87F9BF-7037-4A7D-A8DE-14D77E6AB2DF}" destId="{092BF09C-0219-45D8-8B5F-608A518B5705}" srcOrd="0" destOrd="0" parTransId="{407B9A5A-E127-46F9-A2C3-3FCBB6EE70AF}" sibTransId="{BFC1F4B4-FE3A-43C2-A274-E030A59B76ED}"/>
    <dgm:cxn modelId="{33BA5B46-D13C-4573-9547-D7B7B911BDEB}" type="presOf" srcId="{092BF09C-0219-45D8-8B5F-608A518B5705}" destId="{9EB9559C-9215-4CCC-8D08-751DB2D49F2F}" srcOrd="1" destOrd="0" presId="urn:microsoft.com/office/officeart/2008/layout/NameandTitleOrganizationalChart"/>
    <dgm:cxn modelId="{A502CD0E-3171-4C0D-BBFB-052B09896CAF}" srcId="{F9BD7096-F596-4274-ACC6-FCFB3EDE8099}" destId="{9ED02512-53B3-4E17-9028-4299AFE3A259}" srcOrd="3" destOrd="0" parTransId="{258A615B-F333-4CDE-A536-DC35C6FE6037}" sibTransId="{74AFC8D2-BBCC-4A40-BEA7-D3B8ECD68ADC}"/>
    <dgm:cxn modelId="{6DE53D14-E428-4C05-BFA7-5CE42F78C0C0}" type="presOf" srcId="{7B75F79C-7189-4EA6-9FCB-5A94F51DCEED}" destId="{FEC94C30-AFD3-4D18-B5AA-73C4C0BCA561}" srcOrd="1" destOrd="0" presId="urn:microsoft.com/office/officeart/2008/layout/NameandTitleOrganizationalChart"/>
    <dgm:cxn modelId="{5A954E7B-D32A-4DAC-88DC-865EC83D0182}" type="presOf" srcId="{F780123D-44CB-4EC3-9F5F-307693F998A1}" destId="{A886136E-1252-4877-980E-899D6DF6EFE1}" srcOrd="0" destOrd="0" presId="urn:microsoft.com/office/officeart/2008/layout/NameandTitleOrganizationalChart"/>
    <dgm:cxn modelId="{E220C96A-C76F-43BF-8FCE-78B58C4CEB97}" srcId="{F9BD7096-F596-4274-ACC6-FCFB3EDE8099}" destId="{ED65A18F-8012-4460-9DC2-1B35176569C3}" srcOrd="1" destOrd="0" parTransId="{809F2843-78E5-4E21-AAEC-A03AD75F4B19}" sibTransId="{A975C7F9-7213-4B29-BD27-B5291E164C69}"/>
    <dgm:cxn modelId="{6F1AE10A-67CB-4564-A9B2-F4A853562753}" type="presOf" srcId="{809F2843-78E5-4E21-AAEC-A03AD75F4B19}" destId="{57F03BE6-51D5-4154-9618-E3DBB205EC0D}" srcOrd="0" destOrd="0" presId="urn:microsoft.com/office/officeart/2008/layout/NameandTitleOrganizationalChart"/>
    <dgm:cxn modelId="{03577D01-4D0C-4365-AD4D-73BF4231954C}" type="presOf" srcId="{9ED02512-53B3-4E17-9028-4299AFE3A259}" destId="{7B14F59D-F579-435E-837D-7464008F0297}" srcOrd="0" destOrd="0" presId="urn:microsoft.com/office/officeart/2008/layout/NameandTitleOrganizationalChart"/>
    <dgm:cxn modelId="{16BD5C1C-5602-40D3-B199-54D5E84FEB5E}" type="presOf" srcId="{BF87F9BF-7037-4A7D-A8DE-14D77E6AB2DF}" destId="{1AAF4EC2-F791-4E7F-8CD3-0B01EA0994BE}" srcOrd="0" destOrd="0" presId="urn:microsoft.com/office/officeart/2008/layout/NameandTitleOrganizationalChart"/>
    <dgm:cxn modelId="{7E58712C-B03B-4C50-AACA-EEC953266A07}" type="presOf" srcId="{503B3F2D-DE01-477F-B3FB-3F4273CABACE}" destId="{F052B05C-1F1F-4C61-8CDF-4847400A2E44}" srcOrd="0" destOrd="0" presId="urn:microsoft.com/office/officeart/2008/layout/NameandTitleOrganizationalChart"/>
    <dgm:cxn modelId="{0B185C68-C7F5-48DC-924A-43545EBBDDE6}" type="presOf" srcId="{EE22FD3D-8A05-42AD-A5AF-8444EAB69A59}" destId="{5319983D-41B3-478A-8E6C-9CA29DE0FC49}" srcOrd="0" destOrd="0" presId="urn:microsoft.com/office/officeart/2008/layout/NameandTitleOrganizationalChart"/>
    <dgm:cxn modelId="{CC7AAE91-2BD7-43CE-887E-FECC3DEEABFA}" type="presOf" srcId="{77F99DD7-55E7-455E-8EDE-5832A5C97D88}" destId="{959D32D0-9FA4-4157-9E5E-CBC383758B5C}" srcOrd="0" destOrd="0" presId="urn:microsoft.com/office/officeart/2008/layout/NameandTitleOrganizationalChart"/>
    <dgm:cxn modelId="{AD3F1785-5ACD-4292-B4AE-5361AA7A16EA}" type="presOf" srcId="{DD9821E5-9D72-40BD-83D5-BFDDD0D5E552}" destId="{45623D90-30BE-437B-A09F-E4DAED35E9CB}" srcOrd="0" destOrd="0" presId="urn:microsoft.com/office/officeart/2008/layout/NameandTitleOrganizationalChart"/>
    <dgm:cxn modelId="{775DBE47-D6A0-47B8-8936-3151D6909288}" type="presOf" srcId="{ECEE6176-2A77-41D2-9D47-27AA0BCBD6D7}" destId="{EA1253A8-798B-4A07-97BB-830FCC69012F}" srcOrd="1" destOrd="0" presId="urn:microsoft.com/office/officeart/2008/layout/NameandTitleOrganizationalChart"/>
    <dgm:cxn modelId="{1C63BC33-2B85-44DE-9055-98EB2D25FE24}" type="presOf" srcId="{407B9A5A-E127-46F9-A2C3-3FCBB6EE70AF}" destId="{9264B1F0-57CC-4A4A-8660-1C3C131EE50F}" srcOrd="0" destOrd="0" presId="urn:microsoft.com/office/officeart/2008/layout/NameandTitleOrganizationalChart"/>
    <dgm:cxn modelId="{FFEC27D9-5123-456E-8162-601B5F776623}" type="presOf" srcId="{93F5F156-1A7C-4CEB-A824-25C4E0D5F91C}" destId="{23557706-97C4-4F03-A302-905376E2740C}" srcOrd="0" destOrd="0" presId="urn:microsoft.com/office/officeart/2008/layout/NameandTitleOrganizationalChart"/>
    <dgm:cxn modelId="{C4A6C262-0868-4216-BB28-7380006DD60A}" type="presOf" srcId="{092BF09C-0219-45D8-8B5F-608A518B5705}" destId="{95B1A7B7-3E3E-47DD-857B-EB0E10EBAA56}" srcOrd="0" destOrd="0" presId="urn:microsoft.com/office/officeart/2008/layout/NameandTitleOrganizationalChart"/>
    <dgm:cxn modelId="{551251EE-EE8E-4BFA-B284-A800ADCD0D90}" type="presOf" srcId="{413E9211-28F6-4AE1-A11B-C3976BE7D4A9}" destId="{E95C7CCD-110A-400C-82A3-FC0FECCF82E8}" srcOrd="1" destOrd="0" presId="urn:microsoft.com/office/officeart/2008/layout/NameandTitleOrganizationalChart"/>
    <dgm:cxn modelId="{3C77C6FA-34D0-4BD9-AD7B-AFF14DAD489A}" srcId="{413E9211-28F6-4AE1-A11B-C3976BE7D4A9}" destId="{F780123D-44CB-4EC3-9F5F-307693F998A1}" srcOrd="2" destOrd="0" parTransId="{DD9821E5-9D72-40BD-83D5-BFDDD0D5E552}" sibTransId="{93F5F156-1A7C-4CEB-A824-25C4E0D5F91C}"/>
    <dgm:cxn modelId="{8678EFB8-7F99-4342-8AE0-1CD6F5B8A5AE}" type="presOf" srcId="{95F73420-0C34-400E-A253-EECFBD0FB8F2}" destId="{0BCBB1F9-4255-4B2D-934B-8A04379EAE98}" srcOrd="0" destOrd="0" presId="urn:microsoft.com/office/officeart/2008/layout/NameandTitleOrganizationalChart"/>
    <dgm:cxn modelId="{9A237CE4-3676-47C0-A184-AE4E7F1F2012}" type="presOf" srcId="{B2210F59-5C79-4D33-BA45-A5B089935A2A}" destId="{F37DAB00-EF9F-4DFF-B85C-54724F0795B1}" srcOrd="0" destOrd="0" presId="urn:microsoft.com/office/officeart/2008/layout/NameandTitleOrganizationalChart"/>
    <dgm:cxn modelId="{E582D638-62F2-4340-BE56-13CA8D0DA17B}" type="presOf" srcId="{421B6BB2-868E-47D6-A293-BB075A321917}" destId="{58C6FCDF-09A3-4414-BA31-3DDE9EB22D84}" srcOrd="0" destOrd="0" presId="urn:microsoft.com/office/officeart/2008/layout/NameandTitleOrganizationalChart"/>
    <dgm:cxn modelId="{7CD560CE-9BFC-407D-81CD-C5E4C1449FFB}" type="presOf" srcId="{74AFC8D2-BBCC-4A40-BEA7-D3B8ECD68ADC}" destId="{D73BE41C-196B-4379-B1C7-5D909CCAA331}" srcOrd="0" destOrd="0" presId="urn:microsoft.com/office/officeart/2008/layout/NameandTitleOrganizationalChart"/>
    <dgm:cxn modelId="{DAFFF41B-8E5B-4061-920F-B3CB275B72B9}" type="presOf" srcId="{9ED02512-53B3-4E17-9028-4299AFE3A259}" destId="{5D92881B-D221-474C-BF6F-E9CC75C6BEA9}" srcOrd="1" destOrd="0" presId="urn:microsoft.com/office/officeart/2008/layout/NameandTitleOrganizationalChart"/>
    <dgm:cxn modelId="{CD5C87BD-DE3D-443D-ACE6-A6EF651D4F08}" srcId="{413E9211-28F6-4AE1-A11B-C3976BE7D4A9}" destId="{7B75F79C-7189-4EA6-9FCB-5A94F51DCEED}" srcOrd="1" destOrd="0" parTransId="{1A873765-4023-44D2-911A-8844A08D20FE}" sibTransId="{95F73420-0C34-400E-A253-EECFBD0FB8F2}"/>
    <dgm:cxn modelId="{C7A10E7D-CC70-4696-B974-E88249202945}" type="presOf" srcId="{7B75F79C-7189-4EA6-9FCB-5A94F51DCEED}" destId="{9FD61E0B-D7F0-4B33-B795-2BDF7FCBA32D}" srcOrd="0" destOrd="0" presId="urn:microsoft.com/office/officeart/2008/layout/NameandTitleOrganizationalChart"/>
    <dgm:cxn modelId="{E582D644-3DDD-4225-BA9E-186D45887B7E}" type="presOf" srcId="{413E9211-28F6-4AE1-A11B-C3976BE7D4A9}" destId="{D30E7A3D-4529-4B91-916F-FE262DEBE156}" srcOrd="0" destOrd="0" presId="urn:microsoft.com/office/officeart/2008/layout/NameandTitleOrganizationalChart"/>
    <dgm:cxn modelId="{C09D03C4-E288-4E9B-A8B7-6A0056E8CDFB}" type="presOf" srcId="{8C052544-E014-4CC9-A828-22E9F5A1408A}" destId="{CCF321C1-1FA5-40D5-9856-75E976104123}" srcOrd="0" destOrd="0" presId="urn:microsoft.com/office/officeart/2008/layout/NameandTitleOrganizationalChart"/>
    <dgm:cxn modelId="{D474588C-C504-4290-9432-66894FC50F1F}" type="presOf" srcId="{F9BD7096-F596-4274-ACC6-FCFB3EDE8099}" destId="{139ABA16-C972-4EDE-A9A5-F48337C1A0D4}" srcOrd="0" destOrd="0" presId="urn:microsoft.com/office/officeart/2008/layout/NameandTitleOrganizationalChart"/>
    <dgm:cxn modelId="{0CC2E468-EB8A-49E3-8E9F-58E9D4BE83F9}" srcId="{EC1DE93A-1220-45BA-B130-334609C48C36}" destId="{F9BD7096-F596-4274-ACC6-FCFB3EDE8099}" srcOrd="0" destOrd="0" parTransId="{FC3E9A37-0287-4274-809B-B2AE8C43A614}" sibTransId="{503B3F2D-DE01-477F-B3FB-3F4273CABACE}"/>
    <dgm:cxn modelId="{C03DA203-BE17-47CF-82F8-589EB416E211}" type="presOf" srcId="{ACA6FA3F-5A08-4673-B1DE-D59406C555E0}" destId="{99F91910-CB60-41CC-8D62-10F46DD65A6B}" srcOrd="1" destOrd="0" presId="urn:microsoft.com/office/officeart/2008/layout/NameandTitleOrganizationalChart"/>
    <dgm:cxn modelId="{C5F29F75-7B30-4BB5-BC91-0904525303E8}" type="presOf" srcId="{ED65A18F-8012-4460-9DC2-1B35176569C3}" destId="{69FA3DED-9A8E-4A4E-B894-2997B032CB2E}" srcOrd="0" destOrd="0" presId="urn:microsoft.com/office/officeart/2008/layout/NameandTitleOrganizationalChart"/>
    <dgm:cxn modelId="{DF00DE07-4BE1-4342-AD1D-57142DA6C423}" type="presOf" srcId="{1A873765-4023-44D2-911A-8844A08D20FE}" destId="{6087C6A6-4952-4CC6-A220-9EC3108C0D8A}" srcOrd="0" destOrd="0" presId="urn:microsoft.com/office/officeart/2008/layout/NameandTitleOrganizationalChart"/>
    <dgm:cxn modelId="{6DEA6D0B-A2EC-40D5-9F4A-C7C596EC3DB9}" type="presOf" srcId="{36B59E11-484B-472D-A218-0FF9AD93589F}" destId="{9111571D-D4C3-4D9C-83D7-11C03FE2F0F2}" srcOrd="0" destOrd="0" presId="urn:microsoft.com/office/officeart/2008/layout/NameandTitleOrganizationalChart"/>
    <dgm:cxn modelId="{31C96D92-771D-4ADD-ADAB-6FE167E8ED7C}" type="presOf" srcId="{BFC1F4B4-FE3A-43C2-A274-E030A59B76ED}" destId="{726943C8-BD57-4541-961B-E5CE4F3F506B}" srcOrd="0" destOrd="0" presId="urn:microsoft.com/office/officeart/2008/layout/NameandTitleOrganizationalChart"/>
    <dgm:cxn modelId="{6606B0C1-D85D-492D-8954-C6F2EBE3B356}" type="presOf" srcId="{C0302CDA-883A-4209-8318-5791CF8E9615}" destId="{FC9FE9F3-722E-4A83-A536-23E1CBC7F477}" srcOrd="0" destOrd="0" presId="urn:microsoft.com/office/officeart/2008/layout/NameandTitleOrganizationalChart"/>
    <dgm:cxn modelId="{1A8D9046-8B53-4B17-A897-B64D8A4EDDDB}" srcId="{BF87F9BF-7037-4A7D-A8DE-14D77E6AB2DF}" destId="{ACA6FA3F-5A08-4673-B1DE-D59406C555E0}" srcOrd="1" destOrd="0" parTransId="{DC33C3AB-D7E6-4377-ABF2-586A43CDEC28}" sibTransId="{B2210F59-5C79-4D33-BA45-A5B089935A2A}"/>
    <dgm:cxn modelId="{2108A3C7-4CE9-4E96-9F06-DABCA4227FCA}" type="presOf" srcId="{ECEE6176-2A77-41D2-9D47-27AA0BCBD6D7}" destId="{830622FA-5DEE-49DB-8C4A-7B89C6DE1C31}" srcOrd="0" destOrd="0" presId="urn:microsoft.com/office/officeart/2008/layout/NameandTitleOrganizationalChart"/>
    <dgm:cxn modelId="{42FE06CB-63C3-4DD6-B275-8A564935474C}" srcId="{BF87F9BF-7037-4A7D-A8DE-14D77E6AB2DF}" destId="{ECEE6176-2A77-41D2-9D47-27AA0BCBD6D7}" srcOrd="2" destOrd="0" parTransId="{421B6BB2-868E-47D6-A293-BB075A321917}" sibTransId="{36B59E11-484B-472D-A218-0FF9AD93589F}"/>
    <dgm:cxn modelId="{3976DE47-B099-4A90-A4A7-457575051B74}" type="presOf" srcId="{B5D73195-A57A-47AB-BDEB-EB38F1309BAE}" destId="{32F6616C-C932-4F49-9644-22AA8FD554FC}" srcOrd="0" destOrd="0" presId="urn:microsoft.com/office/officeart/2008/layout/NameandTitleOrganizationalChart"/>
    <dgm:cxn modelId="{D02235A8-2BC0-4FB0-813A-C17C03EFEF8F}" type="presOf" srcId="{7673CF99-5DF8-47A8-A92D-714CD3CF6FC5}" destId="{E0BDE082-94AB-46E9-826C-61249658B860}" srcOrd="0" destOrd="0" presId="urn:microsoft.com/office/officeart/2008/layout/NameandTitleOrganizationalChart"/>
    <dgm:cxn modelId="{BC6C13F1-76D8-4FC3-B7D2-244FF5F5177F}" srcId="{413E9211-28F6-4AE1-A11B-C3976BE7D4A9}" destId="{7673CF99-5DF8-47A8-A92D-714CD3CF6FC5}" srcOrd="0" destOrd="0" parTransId="{C0302CDA-883A-4209-8318-5791CF8E9615}" sibTransId="{77F99DD7-55E7-455E-8EDE-5832A5C97D88}"/>
    <dgm:cxn modelId="{B5EF4909-B22C-46F7-87A0-2F6B94405D13}" type="presOf" srcId="{7673CF99-5DF8-47A8-A92D-714CD3CF6FC5}" destId="{1FB9C592-C336-4396-BDCE-A4B814ECAB81}" srcOrd="1" destOrd="0" presId="urn:microsoft.com/office/officeart/2008/layout/NameandTitleOrganizationalChart"/>
    <dgm:cxn modelId="{0186C555-440A-4AC3-A852-B2C1FC5EAFEC}" type="presOf" srcId="{F780123D-44CB-4EC3-9F5F-307693F998A1}" destId="{3E500162-71DA-44D8-9AE6-4529D198BEFB}" srcOrd="1" destOrd="0" presId="urn:microsoft.com/office/officeart/2008/layout/NameandTitleOrganizationalChart"/>
    <dgm:cxn modelId="{48FBFF9B-2ED0-446E-B13A-A0D3E7CE80FA}" type="presOf" srcId="{DC33C3AB-D7E6-4377-ABF2-586A43CDEC28}" destId="{46BADD9C-0808-4C23-9795-8728A230B76B}" srcOrd="0" destOrd="0" presId="urn:microsoft.com/office/officeart/2008/layout/NameandTitleOrganizationalChart"/>
    <dgm:cxn modelId="{86515492-7CEB-4DAE-9CAF-7B8DCFA6ECA6}" type="presOf" srcId="{A975C7F9-7213-4B29-BD27-B5291E164C69}" destId="{CF4866AA-268C-4AC8-B5B5-F76607CA0791}" srcOrd="0" destOrd="0" presId="urn:microsoft.com/office/officeart/2008/layout/NameandTitleOrganizationalChart"/>
    <dgm:cxn modelId="{CC2476F0-43E7-4A5C-9F8D-E1BF8B1BE4DD}" type="presOf" srcId="{CA75B36F-9818-4EEC-8FE1-5277E8ABFB17}" destId="{C63188D1-D6CB-4842-B2E8-423328EC96FC}" srcOrd="0" destOrd="0" presId="urn:microsoft.com/office/officeart/2008/layout/NameandTitleOrganizationalChart"/>
    <dgm:cxn modelId="{3A394E20-D642-4B5B-B237-AC0BE9230F9F}" type="presOf" srcId="{ED65A18F-8012-4460-9DC2-1B35176569C3}" destId="{B86BFD32-CA52-4F26-9E58-2B15F92335DD}" srcOrd="1" destOrd="0" presId="urn:microsoft.com/office/officeart/2008/layout/NameandTitleOrganizationalChart"/>
    <dgm:cxn modelId="{0DE6D560-CDCD-410F-8ECF-617FD86CC0F3}" type="presOf" srcId="{258A615B-F333-4CDE-A536-DC35C6FE6037}" destId="{18EE88D4-D969-434B-B678-6DC303541D27}" srcOrd="0" destOrd="0" presId="urn:microsoft.com/office/officeart/2008/layout/NameandTitleOrganizationalChart"/>
    <dgm:cxn modelId="{57792007-4209-48A9-A537-269B148652BA}" srcId="{F9BD7096-F596-4274-ACC6-FCFB3EDE8099}" destId="{413E9211-28F6-4AE1-A11B-C3976BE7D4A9}" srcOrd="0" destOrd="0" parTransId="{EE22FD3D-8A05-42AD-A5AF-8444EAB69A59}" sibTransId="{CA75B36F-9818-4EEC-8FE1-5277E8ABFB17}"/>
    <dgm:cxn modelId="{50F13395-453A-48BB-9397-271061C3D080}" type="presOf" srcId="{BF87F9BF-7037-4A7D-A8DE-14D77E6AB2DF}" destId="{A7010451-03B8-4E3A-A670-2AA33225BC73}" srcOrd="1" destOrd="0" presId="urn:microsoft.com/office/officeart/2008/layout/NameandTitleOrganizationalChart"/>
    <dgm:cxn modelId="{C67B037C-02C8-4018-AACB-6878F6E2C6B9}" type="presOf" srcId="{ACA6FA3F-5A08-4673-B1DE-D59406C555E0}" destId="{198A699E-6700-4CE9-928E-BD8062690EC9}" srcOrd="0" destOrd="0" presId="urn:microsoft.com/office/officeart/2008/layout/NameandTitleOrganizationalChart"/>
    <dgm:cxn modelId="{0ADF5DD6-C6C6-4E9A-918B-CCFA672F0288}" type="presOf" srcId="{EC1DE93A-1220-45BA-B130-334609C48C36}" destId="{B6333048-0B98-4D5B-BCD2-ABF6798B4188}" srcOrd="0" destOrd="0" presId="urn:microsoft.com/office/officeart/2008/layout/NameandTitleOrganizationalChart"/>
    <dgm:cxn modelId="{7B3D714F-BE9A-418D-A1AB-39CD3D7470D2}" type="presOf" srcId="{F9BD7096-F596-4274-ACC6-FCFB3EDE8099}" destId="{6508DBBC-9C3A-4CDB-8B6A-A91E09631391}" srcOrd="1" destOrd="0" presId="urn:microsoft.com/office/officeart/2008/layout/NameandTitleOrganizationalChart"/>
    <dgm:cxn modelId="{FAD98898-0FC2-4B34-9E1D-78C142FA97FD}" type="presParOf" srcId="{B6333048-0B98-4D5B-BCD2-ABF6798B4188}" destId="{AB51EDA5-CA4D-4E3A-874C-853409AD8F30}" srcOrd="0" destOrd="0" presId="urn:microsoft.com/office/officeart/2008/layout/NameandTitleOrganizationalChart"/>
    <dgm:cxn modelId="{2874EE74-0751-4288-8B06-4F36242F1494}" type="presParOf" srcId="{AB51EDA5-CA4D-4E3A-874C-853409AD8F30}" destId="{2D0DC7B7-3C7B-49B6-9E06-A20E7CDFD343}" srcOrd="0" destOrd="0" presId="urn:microsoft.com/office/officeart/2008/layout/NameandTitleOrganizationalChart"/>
    <dgm:cxn modelId="{B10382B3-D52F-44B2-9D88-417F1B991438}" type="presParOf" srcId="{2D0DC7B7-3C7B-49B6-9E06-A20E7CDFD343}" destId="{139ABA16-C972-4EDE-A9A5-F48337C1A0D4}" srcOrd="0" destOrd="0" presId="urn:microsoft.com/office/officeart/2008/layout/NameandTitleOrganizationalChart"/>
    <dgm:cxn modelId="{C48ED480-3C06-40DC-AA5A-C08280B8DE0E}" type="presParOf" srcId="{2D0DC7B7-3C7B-49B6-9E06-A20E7CDFD343}" destId="{F052B05C-1F1F-4C61-8CDF-4847400A2E44}" srcOrd="1" destOrd="0" presId="urn:microsoft.com/office/officeart/2008/layout/NameandTitleOrganizationalChart"/>
    <dgm:cxn modelId="{72D4AE3B-2B9A-412E-9C9C-79D02CD940C4}" type="presParOf" srcId="{2D0DC7B7-3C7B-49B6-9E06-A20E7CDFD343}" destId="{6508DBBC-9C3A-4CDB-8B6A-A91E09631391}" srcOrd="2" destOrd="0" presId="urn:microsoft.com/office/officeart/2008/layout/NameandTitleOrganizationalChart"/>
    <dgm:cxn modelId="{417FA6DA-F724-46B9-9121-04560AAF3CCB}" type="presParOf" srcId="{AB51EDA5-CA4D-4E3A-874C-853409AD8F30}" destId="{D2443E97-12D6-489F-AE72-4BACE7186B24}" srcOrd="1" destOrd="0" presId="urn:microsoft.com/office/officeart/2008/layout/NameandTitleOrganizationalChart"/>
    <dgm:cxn modelId="{003C3301-8F7E-4D4B-B8C7-14ADE4398952}" type="presParOf" srcId="{D2443E97-12D6-489F-AE72-4BACE7186B24}" destId="{5319983D-41B3-478A-8E6C-9CA29DE0FC49}" srcOrd="0" destOrd="0" presId="urn:microsoft.com/office/officeart/2008/layout/NameandTitleOrganizationalChart"/>
    <dgm:cxn modelId="{2A8FBC79-80AE-4738-B75A-E2C965DF4CEA}" type="presParOf" srcId="{D2443E97-12D6-489F-AE72-4BACE7186B24}" destId="{A986A6E4-6D0A-43E1-AD0B-8ABAB3753653}" srcOrd="1" destOrd="0" presId="urn:microsoft.com/office/officeart/2008/layout/NameandTitleOrganizationalChart"/>
    <dgm:cxn modelId="{E092753D-E0E0-4255-845B-574BD153D18E}" type="presParOf" srcId="{A986A6E4-6D0A-43E1-AD0B-8ABAB3753653}" destId="{AF6B96EE-4D45-4995-ACE9-3194C35CFA60}" srcOrd="0" destOrd="0" presId="urn:microsoft.com/office/officeart/2008/layout/NameandTitleOrganizationalChart"/>
    <dgm:cxn modelId="{9DCD407B-724E-48D0-9A33-ECE26A9BD595}" type="presParOf" srcId="{AF6B96EE-4D45-4995-ACE9-3194C35CFA60}" destId="{D30E7A3D-4529-4B91-916F-FE262DEBE156}" srcOrd="0" destOrd="0" presId="urn:microsoft.com/office/officeart/2008/layout/NameandTitleOrganizationalChart"/>
    <dgm:cxn modelId="{D4FB5355-3D7D-4AB5-915F-672A120DDAD8}" type="presParOf" srcId="{AF6B96EE-4D45-4995-ACE9-3194C35CFA60}" destId="{C63188D1-D6CB-4842-B2E8-423328EC96FC}" srcOrd="1" destOrd="0" presId="urn:microsoft.com/office/officeart/2008/layout/NameandTitleOrganizationalChart"/>
    <dgm:cxn modelId="{1E93ACD5-EE85-492B-90F5-52D0035ADE38}" type="presParOf" srcId="{AF6B96EE-4D45-4995-ACE9-3194C35CFA60}" destId="{E95C7CCD-110A-400C-82A3-FC0FECCF82E8}" srcOrd="2" destOrd="0" presId="urn:microsoft.com/office/officeart/2008/layout/NameandTitleOrganizationalChart"/>
    <dgm:cxn modelId="{168B9E25-A4B6-41B0-B70B-F3ED64AD11C9}" type="presParOf" srcId="{A986A6E4-6D0A-43E1-AD0B-8ABAB3753653}" destId="{314132F8-DB7E-440D-8C19-9C269D189DD8}" srcOrd="1" destOrd="0" presId="urn:microsoft.com/office/officeart/2008/layout/NameandTitleOrganizationalChart"/>
    <dgm:cxn modelId="{862150DC-2ED6-45CB-B0BA-0316FFE72C89}" type="presParOf" srcId="{314132F8-DB7E-440D-8C19-9C269D189DD8}" destId="{FC9FE9F3-722E-4A83-A536-23E1CBC7F477}" srcOrd="0" destOrd="0" presId="urn:microsoft.com/office/officeart/2008/layout/NameandTitleOrganizationalChart"/>
    <dgm:cxn modelId="{3CFBDEB1-FA34-47F1-BECC-566D09011EE0}" type="presParOf" srcId="{314132F8-DB7E-440D-8C19-9C269D189DD8}" destId="{D91E4A35-143B-4137-BC58-49EE52D25F74}" srcOrd="1" destOrd="0" presId="urn:microsoft.com/office/officeart/2008/layout/NameandTitleOrganizationalChart"/>
    <dgm:cxn modelId="{C5891D2C-2C1A-41B1-B11C-B78ED2D5C758}" type="presParOf" srcId="{D91E4A35-143B-4137-BC58-49EE52D25F74}" destId="{2ABE6C37-B278-4680-8A52-3900952C4269}" srcOrd="0" destOrd="0" presId="urn:microsoft.com/office/officeart/2008/layout/NameandTitleOrganizationalChart"/>
    <dgm:cxn modelId="{C692A456-E49B-42D6-B5C2-4681C59B1A6A}" type="presParOf" srcId="{2ABE6C37-B278-4680-8A52-3900952C4269}" destId="{E0BDE082-94AB-46E9-826C-61249658B860}" srcOrd="0" destOrd="0" presId="urn:microsoft.com/office/officeart/2008/layout/NameandTitleOrganizationalChart"/>
    <dgm:cxn modelId="{2DBA3DCF-CF3B-4C64-9DD6-AFA5690870B6}" type="presParOf" srcId="{2ABE6C37-B278-4680-8A52-3900952C4269}" destId="{959D32D0-9FA4-4157-9E5E-CBC383758B5C}" srcOrd="1" destOrd="0" presId="urn:microsoft.com/office/officeart/2008/layout/NameandTitleOrganizationalChart"/>
    <dgm:cxn modelId="{7685991C-A94D-45B0-A7D7-547BA92656F0}" type="presParOf" srcId="{2ABE6C37-B278-4680-8A52-3900952C4269}" destId="{1FB9C592-C336-4396-BDCE-A4B814ECAB81}" srcOrd="2" destOrd="0" presId="urn:microsoft.com/office/officeart/2008/layout/NameandTitleOrganizationalChart"/>
    <dgm:cxn modelId="{BE7CCEC3-26AD-4F0C-88F1-2D1656FA63B0}" type="presParOf" srcId="{D91E4A35-143B-4137-BC58-49EE52D25F74}" destId="{1C9DC8B2-57EA-4A35-8664-E85457AA1AC4}" srcOrd="1" destOrd="0" presId="urn:microsoft.com/office/officeart/2008/layout/NameandTitleOrganizationalChart"/>
    <dgm:cxn modelId="{D76128D0-2789-4738-8EDB-274410BE299F}" type="presParOf" srcId="{D91E4A35-143B-4137-BC58-49EE52D25F74}" destId="{071B71BB-A8E6-4E89-99FF-5C43AB32D4BF}" srcOrd="2" destOrd="0" presId="urn:microsoft.com/office/officeart/2008/layout/NameandTitleOrganizationalChart"/>
    <dgm:cxn modelId="{E28E9685-A9D9-4A56-841C-505026918991}" type="presParOf" srcId="{314132F8-DB7E-440D-8C19-9C269D189DD8}" destId="{6087C6A6-4952-4CC6-A220-9EC3108C0D8A}" srcOrd="2" destOrd="0" presId="urn:microsoft.com/office/officeart/2008/layout/NameandTitleOrganizationalChart"/>
    <dgm:cxn modelId="{ED4BAD5C-994F-47B8-829C-03CF2303EBA6}" type="presParOf" srcId="{314132F8-DB7E-440D-8C19-9C269D189DD8}" destId="{3FA3CDC7-A12C-40A2-8C21-3AA760F62D08}" srcOrd="3" destOrd="0" presId="urn:microsoft.com/office/officeart/2008/layout/NameandTitleOrganizationalChart"/>
    <dgm:cxn modelId="{D66C6D68-CAB3-481A-BF54-8B0B96C5886E}" type="presParOf" srcId="{3FA3CDC7-A12C-40A2-8C21-3AA760F62D08}" destId="{97BB4FED-772C-4B3F-8F10-D5FB5D889688}" srcOrd="0" destOrd="0" presId="urn:microsoft.com/office/officeart/2008/layout/NameandTitleOrganizationalChart"/>
    <dgm:cxn modelId="{8CE18E5D-91C8-40E5-B0CE-AFD364269F25}" type="presParOf" srcId="{97BB4FED-772C-4B3F-8F10-D5FB5D889688}" destId="{9FD61E0B-D7F0-4B33-B795-2BDF7FCBA32D}" srcOrd="0" destOrd="0" presId="urn:microsoft.com/office/officeart/2008/layout/NameandTitleOrganizationalChart"/>
    <dgm:cxn modelId="{72D0BB69-762B-4531-B6F1-2412F6A0F384}" type="presParOf" srcId="{97BB4FED-772C-4B3F-8F10-D5FB5D889688}" destId="{0BCBB1F9-4255-4B2D-934B-8A04379EAE98}" srcOrd="1" destOrd="0" presId="urn:microsoft.com/office/officeart/2008/layout/NameandTitleOrganizationalChart"/>
    <dgm:cxn modelId="{EDAEE3DC-A4FE-4472-B81C-45DB7F614C3C}" type="presParOf" srcId="{97BB4FED-772C-4B3F-8F10-D5FB5D889688}" destId="{FEC94C30-AFD3-4D18-B5AA-73C4C0BCA561}" srcOrd="2" destOrd="0" presId="urn:microsoft.com/office/officeart/2008/layout/NameandTitleOrganizationalChart"/>
    <dgm:cxn modelId="{BE1752D5-2EFF-48C2-9265-3D2C439D446E}" type="presParOf" srcId="{3FA3CDC7-A12C-40A2-8C21-3AA760F62D08}" destId="{1200CCD4-9509-43C7-A811-B547AD7C1BF2}" srcOrd="1" destOrd="0" presId="urn:microsoft.com/office/officeart/2008/layout/NameandTitleOrganizationalChart"/>
    <dgm:cxn modelId="{98429033-423E-4827-B34D-395EC8C1C83C}" type="presParOf" srcId="{3FA3CDC7-A12C-40A2-8C21-3AA760F62D08}" destId="{57510D0F-13C5-4F2E-9BC3-667F2E8B0262}" srcOrd="2" destOrd="0" presId="urn:microsoft.com/office/officeart/2008/layout/NameandTitleOrganizationalChart"/>
    <dgm:cxn modelId="{2317C0A1-F6E0-4EFA-A56D-DB1F803C2980}" type="presParOf" srcId="{314132F8-DB7E-440D-8C19-9C269D189DD8}" destId="{45623D90-30BE-437B-A09F-E4DAED35E9CB}" srcOrd="4" destOrd="0" presId="urn:microsoft.com/office/officeart/2008/layout/NameandTitleOrganizationalChart"/>
    <dgm:cxn modelId="{FFE0348A-126F-43A8-B9D1-E8C9891A7DB2}" type="presParOf" srcId="{314132F8-DB7E-440D-8C19-9C269D189DD8}" destId="{EFE9CF97-970A-4566-80A7-EDB9A84B9F09}" srcOrd="5" destOrd="0" presId="urn:microsoft.com/office/officeart/2008/layout/NameandTitleOrganizationalChart"/>
    <dgm:cxn modelId="{D0048587-3246-4074-BF5C-4DC049385F59}" type="presParOf" srcId="{EFE9CF97-970A-4566-80A7-EDB9A84B9F09}" destId="{EA8D5D00-DAAF-4036-B300-FF4C953FFEBE}" srcOrd="0" destOrd="0" presId="urn:microsoft.com/office/officeart/2008/layout/NameandTitleOrganizationalChart"/>
    <dgm:cxn modelId="{ADAEA83B-5BA6-4F6D-B65D-1987CCE8DF07}" type="presParOf" srcId="{EA8D5D00-DAAF-4036-B300-FF4C953FFEBE}" destId="{A886136E-1252-4877-980E-899D6DF6EFE1}" srcOrd="0" destOrd="0" presId="urn:microsoft.com/office/officeart/2008/layout/NameandTitleOrganizationalChart"/>
    <dgm:cxn modelId="{F6664E48-8663-4FAE-A8EF-5B129D2A19F8}" type="presParOf" srcId="{EA8D5D00-DAAF-4036-B300-FF4C953FFEBE}" destId="{23557706-97C4-4F03-A302-905376E2740C}" srcOrd="1" destOrd="0" presId="urn:microsoft.com/office/officeart/2008/layout/NameandTitleOrganizationalChart"/>
    <dgm:cxn modelId="{05991929-6F4D-447B-BDFB-756ACDD0CB81}" type="presParOf" srcId="{EA8D5D00-DAAF-4036-B300-FF4C953FFEBE}" destId="{3E500162-71DA-44D8-9AE6-4529D198BEFB}" srcOrd="2" destOrd="0" presId="urn:microsoft.com/office/officeart/2008/layout/NameandTitleOrganizationalChart"/>
    <dgm:cxn modelId="{C074A270-26D5-46FD-83D8-1FD1BE54B024}" type="presParOf" srcId="{EFE9CF97-970A-4566-80A7-EDB9A84B9F09}" destId="{CA5ADBDF-0494-4B2E-9072-C3B4110AD796}" srcOrd="1" destOrd="0" presId="urn:microsoft.com/office/officeart/2008/layout/NameandTitleOrganizationalChart"/>
    <dgm:cxn modelId="{82A72220-BC68-4277-9374-B0EACBC39706}" type="presParOf" srcId="{EFE9CF97-970A-4566-80A7-EDB9A84B9F09}" destId="{FB8F3D50-1218-4017-BAC0-383270A90105}" srcOrd="2" destOrd="0" presId="urn:microsoft.com/office/officeart/2008/layout/NameandTitleOrganizationalChart"/>
    <dgm:cxn modelId="{554535C8-0AC8-4C52-A281-F257AFA9875B}" type="presParOf" srcId="{A986A6E4-6D0A-43E1-AD0B-8ABAB3753653}" destId="{84D35979-052B-468B-BFFE-0C24B22464ED}" srcOrd="2" destOrd="0" presId="urn:microsoft.com/office/officeart/2008/layout/NameandTitleOrganizationalChart"/>
    <dgm:cxn modelId="{9AB89473-367F-4739-AB26-D21723CE923A}" type="presParOf" srcId="{D2443E97-12D6-489F-AE72-4BACE7186B24}" destId="{57F03BE6-51D5-4154-9618-E3DBB205EC0D}" srcOrd="2" destOrd="0" presId="urn:microsoft.com/office/officeart/2008/layout/NameandTitleOrganizationalChart"/>
    <dgm:cxn modelId="{7B11FCA4-6CCC-4CB6-977D-061EE0091625}" type="presParOf" srcId="{D2443E97-12D6-489F-AE72-4BACE7186B24}" destId="{650A1E93-CBE9-4CD5-94BC-17A55B9DD385}" srcOrd="3" destOrd="0" presId="urn:microsoft.com/office/officeart/2008/layout/NameandTitleOrganizationalChart"/>
    <dgm:cxn modelId="{FCBABDC6-160C-4603-ABA3-20F5998FF6B5}" type="presParOf" srcId="{650A1E93-CBE9-4CD5-94BC-17A55B9DD385}" destId="{70B792B0-25DB-4A14-AFCD-74AE63215127}" srcOrd="0" destOrd="0" presId="urn:microsoft.com/office/officeart/2008/layout/NameandTitleOrganizationalChart"/>
    <dgm:cxn modelId="{447D276F-0B7A-45C0-9F58-0D9D8E90CB7E}" type="presParOf" srcId="{70B792B0-25DB-4A14-AFCD-74AE63215127}" destId="{69FA3DED-9A8E-4A4E-B894-2997B032CB2E}" srcOrd="0" destOrd="0" presId="urn:microsoft.com/office/officeart/2008/layout/NameandTitleOrganizationalChart"/>
    <dgm:cxn modelId="{E2FD675A-4DF1-4279-B162-8B9C61AFF1BB}" type="presParOf" srcId="{70B792B0-25DB-4A14-AFCD-74AE63215127}" destId="{CF4866AA-268C-4AC8-B5B5-F76607CA0791}" srcOrd="1" destOrd="0" presId="urn:microsoft.com/office/officeart/2008/layout/NameandTitleOrganizationalChart"/>
    <dgm:cxn modelId="{9BCA6327-AC46-4901-B29E-75CD2106D5BE}" type="presParOf" srcId="{70B792B0-25DB-4A14-AFCD-74AE63215127}" destId="{B86BFD32-CA52-4F26-9E58-2B15F92335DD}" srcOrd="2" destOrd="0" presId="urn:microsoft.com/office/officeart/2008/layout/NameandTitleOrganizationalChart"/>
    <dgm:cxn modelId="{2CDD9015-6EB3-46D6-B8B1-EB2FAC3B5DD8}" type="presParOf" srcId="{650A1E93-CBE9-4CD5-94BC-17A55B9DD385}" destId="{F7990BAB-765E-478E-896F-ABB5FC53C605}" srcOrd="1" destOrd="0" presId="urn:microsoft.com/office/officeart/2008/layout/NameandTitleOrganizationalChart"/>
    <dgm:cxn modelId="{DAE0ADA2-E9EA-4360-B536-3B917A596C41}" type="presParOf" srcId="{650A1E93-CBE9-4CD5-94BC-17A55B9DD385}" destId="{FF5A24C9-9D0E-46CE-A579-D79F40B20F74}" srcOrd="2" destOrd="0" presId="urn:microsoft.com/office/officeart/2008/layout/NameandTitleOrganizationalChart"/>
    <dgm:cxn modelId="{C437F47B-85AE-4998-8880-5A78CD6756B5}" type="presParOf" srcId="{D2443E97-12D6-489F-AE72-4BACE7186B24}" destId="{32F6616C-C932-4F49-9644-22AA8FD554FC}" srcOrd="4" destOrd="0" presId="urn:microsoft.com/office/officeart/2008/layout/NameandTitleOrganizationalChart"/>
    <dgm:cxn modelId="{97E63024-BFDB-4AC1-9ABF-EB8AFD3001A1}" type="presParOf" srcId="{D2443E97-12D6-489F-AE72-4BACE7186B24}" destId="{2231D65A-8BCA-47D2-809F-C1A0F79F6F2C}" srcOrd="5" destOrd="0" presId="urn:microsoft.com/office/officeart/2008/layout/NameandTitleOrganizationalChart"/>
    <dgm:cxn modelId="{A67C22DE-FFF5-4179-80B2-FEECFA7DC4E0}" type="presParOf" srcId="{2231D65A-8BCA-47D2-809F-C1A0F79F6F2C}" destId="{1E0E5115-2DDE-474E-95F9-2A5915BF0CCC}" srcOrd="0" destOrd="0" presId="urn:microsoft.com/office/officeart/2008/layout/NameandTitleOrganizationalChart"/>
    <dgm:cxn modelId="{FAFD1CCB-DE82-422F-AA3D-50B8654AC55E}" type="presParOf" srcId="{1E0E5115-2DDE-474E-95F9-2A5915BF0CCC}" destId="{1AAF4EC2-F791-4E7F-8CD3-0B01EA0994BE}" srcOrd="0" destOrd="0" presId="urn:microsoft.com/office/officeart/2008/layout/NameandTitleOrganizationalChart"/>
    <dgm:cxn modelId="{5C82A1CB-3CDF-4908-9835-6D3B0B3B2397}" type="presParOf" srcId="{1E0E5115-2DDE-474E-95F9-2A5915BF0CCC}" destId="{CCF321C1-1FA5-40D5-9856-75E976104123}" srcOrd="1" destOrd="0" presId="urn:microsoft.com/office/officeart/2008/layout/NameandTitleOrganizationalChart"/>
    <dgm:cxn modelId="{2B191E88-647E-435B-8526-6FD7FFC0C6D7}" type="presParOf" srcId="{1E0E5115-2DDE-474E-95F9-2A5915BF0CCC}" destId="{A7010451-03B8-4E3A-A670-2AA33225BC73}" srcOrd="2" destOrd="0" presId="urn:microsoft.com/office/officeart/2008/layout/NameandTitleOrganizationalChart"/>
    <dgm:cxn modelId="{475CBD1A-5AE8-44F0-8809-029352512B5E}" type="presParOf" srcId="{2231D65A-8BCA-47D2-809F-C1A0F79F6F2C}" destId="{FDC54458-48A8-4703-827F-57C67F0E7C59}" srcOrd="1" destOrd="0" presId="urn:microsoft.com/office/officeart/2008/layout/NameandTitleOrganizationalChart"/>
    <dgm:cxn modelId="{7F36120A-A5A0-4EDC-8569-36A301E1F8C5}" type="presParOf" srcId="{FDC54458-48A8-4703-827F-57C67F0E7C59}" destId="{9264B1F0-57CC-4A4A-8660-1C3C131EE50F}" srcOrd="0" destOrd="0" presId="urn:microsoft.com/office/officeart/2008/layout/NameandTitleOrganizationalChart"/>
    <dgm:cxn modelId="{1B1EA727-5D88-45F8-95B9-B47789FC3716}" type="presParOf" srcId="{FDC54458-48A8-4703-827F-57C67F0E7C59}" destId="{ABEA3699-8EA3-4BCB-A186-0D69CB5137D9}" srcOrd="1" destOrd="0" presId="urn:microsoft.com/office/officeart/2008/layout/NameandTitleOrganizationalChart"/>
    <dgm:cxn modelId="{92EE2912-D882-4733-88C6-C5D0B209F849}" type="presParOf" srcId="{ABEA3699-8EA3-4BCB-A186-0D69CB5137D9}" destId="{CFD925CC-4767-4B57-8DCA-14F4D3BFFFF2}" srcOrd="0" destOrd="0" presId="urn:microsoft.com/office/officeart/2008/layout/NameandTitleOrganizationalChart"/>
    <dgm:cxn modelId="{ABE4FA87-1707-4EC2-9885-574D037D9A97}" type="presParOf" srcId="{CFD925CC-4767-4B57-8DCA-14F4D3BFFFF2}" destId="{95B1A7B7-3E3E-47DD-857B-EB0E10EBAA56}" srcOrd="0" destOrd="0" presId="urn:microsoft.com/office/officeart/2008/layout/NameandTitleOrganizationalChart"/>
    <dgm:cxn modelId="{FADB1787-55D0-4E35-BC45-2978157C0541}" type="presParOf" srcId="{CFD925CC-4767-4B57-8DCA-14F4D3BFFFF2}" destId="{726943C8-BD57-4541-961B-E5CE4F3F506B}" srcOrd="1" destOrd="0" presId="urn:microsoft.com/office/officeart/2008/layout/NameandTitleOrganizationalChart"/>
    <dgm:cxn modelId="{A21290BD-2B19-4732-BF46-522126F7CA15}" type="presParOf" srcId="{CFD925CC-4767-4B57-8DCA-14F4D3BFFFF2}" destId="{9EB9559C-9215-4CCC-8D08-751DB2D49F2F}" srcOrd="2" destOrd="0" presId="urn:microsoft.com/office/officeart/2008/layout/NameandTitleOrganizationalChart"/>
    <dgm:cxn modelId="{FC01B677-A6F1-42F0-A08C-F587FEC1BDF2}" type="presParOf" srcId="{ABEA3699-8EA3-4BCB-A186-0D69CB5137D9}" destId="{7F188BD3-641A-48A4-A694-2FE5CCF9C001}" srcOrd="1" destOrd="0" presId="urn:microsoft.com/office/officeart/2008/layout/NameandTitleOrganizationalChart"/>
    <dgm:cxn modelId="{EC44A4A9-3922-4FDD-872A-ECEBCFAE9733}" type="presParOf" srcId="{ABEA3699-8EA3-4BCB-A186-0D69CB5137D9}" destId="{DEEA99A6-27CA-46CD-AA0D-67DFEB181E1E}" srcOrd="2" destOrd="0" presId="urn:microsoft.com/office/officeart/2008/layout/NameandTitleOrganizationalChart"/>
    <dgm:cxn modelId="{B478D053-6236-4EDA-A69C-B81334D7EE41}" type="presParOf" srcId="{FDC54458-48A8-4703-827F-57C67F0E7C59}" destId="{46BADD9C-0808-4C23-9795-8728A230B76B}" srcOrd="2" destOrd="0" presId="urn:microsoft.com/office/officeart/2008/layout/NameandTitleOrganizationalChart"/>
    <dgm:cxn modelId="{FA5054D7-583E-4F3F-A00E-7169D7EC88B7}" type="presParOf" srcId="{FDC54458-48A8-4703-827F-57C67F0E7C59}" destId="{023F59D7-71C3-4DE1-9A59-74A59A068EAB}" srcOrd="3" destOrd="0" presId="urn:microsoft.com/office/officeart/2008/layout/NameandTitleOrganizationalChart"/>
    <dgm:cxn modelId="{77268FC7-35BB-4792-9A24-EB4F33DDEB01}" type="presParOf" srcId="{023F59D7-71C3-4DE1-9A59-74A59A068EAB}" destId="{5D02F42E-F75F-40B5-9B5B-C07CA7FD494A}" srcOrd="0" destOrd="0" presId="urn:microsoft.com/office/officeart/2008/layout/NameandTitleOrganizationalChart"/>
    <dgm:cxn modelId="{037304D7-25CC-4FB7-9351-419B393C1BD0}" type="presParOf" srcId="{5D02F42E-F75F-40B5-9B5B-C07CA7FD494A}" destId="{198A699E-6700-4CE9-928E-BD8062690EC9}" srcOrd="0" destOrd="0" presId="urn:microsoft.com/office/officeart/2008/layout/NameandTitleOrganizationalChart"/>
    <dgm:cxn modelId="{C0F7E51B-9C82-4136-BB17-A3853B74F798}" type="presParOf" srcId="{5D02F42E-F75F-40B5-9B5B-C07CA7FD494A}" destId="{F37DAB00-EF9F-4DFF-B85C-54724F0795B1}" srcOrd="1" destOrd="0" presId="urn:microsoft.com/office/officeart/2008/layout/NameandTitleOrganizationalChart"/>
    <dgm:cxn modelId="{47438E8D-6226-4AF7-83BB-2C20FF6EEE39}" type="presParOf" srcId="{5D02F42E-F75F-40B5-9B5B-C07CA7FD494A}" destId="{99F91910-CB60-41CC-8D62-10F46DD65A6B}" srcOrd="2" destOrd="0" presId="urn:microsoft.com/office/officeart/2008/layout/NameandTitleOrganizationalChart"/>
    <dgm:cxn modelId="{04F52799-AF2C-489C-A383-9976C5FCAE67}" type="presParOf" srcId="{023F59D7-71C3-4DE1-9A59-74A59A068EAB}" destId="{D5EBC4BF-EF5F-482D-9131-D20B2D90830E}" srcOrd="1" destOrd="0" presId="urn:microsoft.com/office/officeart/2008/layout/NameandTitleOrganizationalChart"/>
    <dgm:cxn modelId="{472B19DA-CCE7-4A7A-A437-1C66B6B0C25B}" type="presParOf" srcId="{023F59D7-71C3-4DE1-9A59-74A59A068EAB}" destId="{19B80581-6C2E-4FC5-81EC-26C576187ECC}" srcOrd="2" destOrd="0" presId="urn:microsoft.com/office/officeart/2008/layout/NameandTitleOrganizationalChart"/>
    <dgm:cxn modelId="{35AB9977-E108-4589-BBBF-C528409D414A}" type="presParOf" srcId="{FDC54458-48A8-4703-827F-57C67F0E7C59}" destId="{58C6FCDF-09A3-4414-BA31-3DDE9EB22D84}" srcOrd="4" destOrd="0" presId="urn:microsoft.com/office/officeart/2008/layout/NameandTitleOrganizationalChart"/>
    <dgm:cxn modelId="{D8115595-2AFF-4136-9E57-665AC6E803FC}" type="presParOf" srcId="{FDC54458-48A8-4703-827F-57C67F0E7C59}" destId="{6F5F473F-8C46-4BF4-9477-50F90CADAB58}" srcOrd="5" destOrd="0" presId="urn:microsoft.com/office/officeart/2008/layout/NameandTitleOrganizationalChart"/>
    <dgm:cxn modelId="{CDDF71C9-4BEF-4A1A-A7E3-A8C60ECD711E}" type="presParOf" srcId="{6F5F473F-8C46-4BF4-9477-50F90CADAB58}" destId="{51B65E96-9AF2-4D9B-B233-37D081C03C25}" srcOrd="0" destOrd="0" presId="urn:microsoft.com/office/officeart/2008/layout/NameandTitleOrganizationalChart"/>
    <dgm:cxn modelId="{4A8630A6-2162-44FC-98AD-59CE3F810B70}" type="presParOf" srcId="{51B65E96-9AF2-4D9B-B233-37D081C03C25}" destId="{830622FA-5DEE-49DB-8C4A-7B89C6DE1C31}" srcOrd="0" destOrd="0" presId="urn:microsoft.com/office/officeart/2008/layout/NameandTitleOrganizationalChart"/>
    <dgm:cxn modelId="{5EEEEA33-A64F-47A7-B937-8C2BC70A5477}" type="presParOf" srcId="{51B65E96-9AF2-4D9B-B233-37D081C03C25}" destId="{9111571D-D4C3-4D9C-83D7-11C03FE2F0F2}" srcOrd="1" destOrd="0" presId="urn:microsoft.com/office/officeart/2008/layout/NameandTitleOrganizationalChart"/>
    <dgm:cxn modelId="{D969A6F4-8801-42ED-A3CA-A45C2C2E23E5}" type="presParOf" srcId="{51B65E96-9AF2-4D9B-B233-37D081C03C25}" destId="{EA1253A8-798B-4A07-97BB-830FCC69012F}" srcOrd="2" destOrd="0" presId="urn:microsoft.com/office/officeart/2008/layout/NameandTitleOrganizationalChart"/>
    <dgm:cxn modelId="{7F03B537-E189-4893-B595-A10EB2DDBF9E}" type="presParOf" srcId="{6F5F473F-8C46-4BF4-9477-50F90CADAB58}" destId="{A1D0C036-0F60-4685-A936-1C928C0A4AD2}" srcOrd="1" destOrd="0" presId="urn:microsoft.com/office/officeart/2008/layout/NameandTitleOrganizationalChart"/>
    <dgm:cxn modelId="{C9F88656-76FA-461E-BFAB-42932590AD6D}" type="presParOf" srcId="{6F5F473F-8C46-4BF4-9477-50F90CADAB58}" destId="{97D0ECE4-6349-476F-8B24-48DBADF8188D}" srcOrd="2" destOrd="0" presId="urn:microsoft.com/office/officeart/2008/layout/NameandTitleOrganizationalChart"/>
    <dgm:cxn modelId="{F5457B94-9A4E-47B7-AD11-10F82AAB841B}" type="presParOf" srcId="{2231D65A-8BCA-47D2-809F-C1A0F79F6F2C}" destId="{1E796226-36C9-43FB-8997-8EA8DA2012CB}" srcOrd="2" destOrd="0" presId="urn:microsoft.com/office/officeart/2008/layout/NameandTitleOrganizationalChart"/>
    <dgm:cxn modelId="{D8B75393-0E18-477E-BE91-F5980584EAC7}" type="presParOf" srcId="{D2443E97-12D6-489F-AE72-4BACE7186B24}" destId="{18EE88D4-D969-434B-B678-6DC303541D27}" srcOrd="6" destOrd="0" presId="urn:microsoft.com/office/officeart/2008/layout/NameandTitleOrganizationalChart"/>
    <dgm:cxn modelId="{1C50736D-DF24-4D3C-8B11-BD012E2A6DEE}" type="presParOf" srcId="{D2443E97-12D6-489F-AE72-4BACE7186B24}" destId="{250AE3FE-9504-4578-A23A-98D2ED311FF1}" srcOrd="7" destOrd="0" presId="urn:microsoft.com/office/officeart/2008/layout/NameandTitleOrganizationalChart"/>
    <dgm:cxn modelId="{4F5A1FB7-38EF-471E-A344-8049ADCBBA30}" type="presParOf" srcId="{250AE3FE-9504-4578-A23A-98D2ED311FF1}" destId="{93399F82-C5FB-457C-BCD1-347647EBB07D}" srcOrd="0" destOrd="0" presId="urn:microsoft.com/office/officeart/2008/layout/NameandTitleOrganizationalChart"/>
    <dgm:cxn modelId="{1F4CEDA9-0C5A-493C-94FA-7803584E9A2E}" type="presParOf" srcId="{93399F82-C5FB-457C-BCD1-347647EBB07D}" destId="{7B14F59D-F579-435E-837D-7464008F0297}" srcOrd="0" destOrd="0" presId="urn:microsoft.com/office/officeart/2008/layout/NameandTitleOrganizationalChart"/>
    <dgm:cxn modelId="{2F7A4E42-ADB1-4794-B0FC-B1DFD3DF5461}" type="presParOf" srcId="{93399F82-C5FB-457C-BCD1-347647EBB07D}" destId="{D73BE41C-196B-4379-B1C7-5D909CCAA331}" srcOrd="1" destOrd="0" presId="urn:microsoft.com/office/officeart/2008/layout/NameandTitleOrganizationalChart"/>
    <dgm:cxn modelId="{C974565B-B7AD-4A5E-AF0E-A1527AAFA7D7}" type="presParOf" srcId="{93399F82-C5FB-457C-BCD1-347647EBB07D}" destId="{5D92881B-D221-474C-BF6F-E9CC75C6BEA9}" srcOrd="2" destOrd="0" presId="urn:microsoft.com/office/officeart/2008/layout/NameandTitleOrganizationalChart"/>
    <dgm:cxn modelId="{8FF45F27-AC54-4C3D-ACB1-947D3E3F57C2}" type="presParOf" srcId="{250AE3FE-9504-4578-A23A-98D2ED311FF1}" destId="{2D7A01D6-5272-47F7-9194-77908B468DCA}" srcOrd="1" destOrd="0" presId="urn:microsoft.com/office/officeart/2008/layout/NameandTitleOrganizationalChart"/>
    <dgm:cxn modelId="{4D191198-7B3C-4626-9D27-AA247C7F7839}" type="presParOf" srcId="{250AE3FE-9504-4578-A23A-98D2ED311FF1}" destId="{6DBD11BA-D8BD-4EC3-B757-910EAA695C64}" srcOrd="2" destOrd="0" presId="urn:microsoft.com/office/officeart/2008/layout/NameandTitleOrganizationalChart"/>
    <dgm:cxn modelId="{0448E7FD-2DA2-4B8C-9A02-3EE9DB02DE28}" type="presParOf" srcId="{AB51EDA5-CA4D-4E3A-874C-853409AD8F30}" destId="{69AB838F-707C-4AF4-B2E9-BE8F48A8F56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E88D4-D969-434B-B678-6DC303541D27}">
      <dsp:nvSpPr>
        <dsp:cNvPr id="0" name=""/>
        <dsp:cNvSpPr/>
      </dsp:nvSpPr>
      <dsp:spPr>
        <a:xfrm>
          <a:off x="5283709" y="942063"/>
          <a:ext cx="3129603" cy="36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22"/>
              </a:lnTo>
              <a:lnTo>
                <a:pt x="3129603" y="219522"/>
              </a:lnTo>
              <a:lnTo>
                <a:pt x="3129603" y="368230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6FCDF-09A3-4414-BA31-3DDE9EB22D84}">
      <dsp:nvSpPr>
        <dsp:cNvPr id="0" name=""/>
        <dsp:cNvSpPr/>
      </dsp:nvSpPr>
      <dsp:spPr>
        <a:xfrm>
          <a:off x="6391020" y="2007793"/>
          <a:ext cx="2056507" cy="338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34"/>
              </a:lnTo>
              <a:lnTo>
                <a:pt x="2056507" y="189434"/>
              </a:lnTo>
              <a:lnTo>
                <a:pt x="2056507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ADD9C-0808-4C23-9795-8728A230B76B}">
      <dsp:nvSpPr>
        <dsp:cNvPr id="0" name=""/>
        <dsp:cNvSpPr/>
      </dsp:nvSpPr>
      <dsp:spPr>
        <a:xfrm>
          <a:off x="6391020" y="2007793"/>
          <a:ext cx="727444" cy="338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34"/>
              </a:lnTo>
              <a:lnTo>
                <a:pt x="727444" y="189434"/>
              </a:lnTo>
              <a:lnTo>
                <a:pt x="727444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4B1F0-57CC-4A4A-8660-1C3C131EE50F}">
      <dsp:nvSpPr>
        <dsp:cNvPr id="0" name=""/>
        <dsp:cNvSpPr/>
      </dsp:nvSpPr>
      <dsp:spPr>
        <a:xfrm>
          <a:off x="5789414" y="2007793"/>
          <a:ext cx="601605" cy="338142"/>
        </a:xfrm>
        <a:custGeom>
          <a:avLst/>
          <a:gdLst/>
          <a:ahLst/>
          <a:cxnLst/>
          <a:rect l="0" t="0" r="0" b="0"/>
          <a:pathLst>
            <a:path>
              <a:moveTo>
                <a:pt x="601605" y="0"/>
              </a:moveTo>
              <a:lnTo>
                <a:pt x="601605" y="189434"/>
              </a:lnTo>
              <a:lnTo>
                <a:pt x="0" y="189434"/>
              </a:lnTo>
              <a:lnTo>
                <a:pt x="0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6616C-C932-4F49-9644-22AA8FD554FC}">
      <dsp:nvSpPr>
        <dsp:cNvPr id="0" name=""/>
        <dsp:cNvSpPr/>
      </dsp:nvSpPr>
      <dsp:spPr>
        <a:xfrm>
          <a:off x="5283709" y="942063"/>
          <a:ext cx="1107310" cy="36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22"/>
              </a:lnTo>
              <a:lnTo>
                <a:pt x="1107310" y="219522"/>
              </a:lnTo>
              <a:lnTo>
                <a:pt x="1107310" y="3682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03BE6-51D5-4154-9618-E3DBB205EC0D}">
      <dsp:nvSpPr>
        <dsp:cNvPr id="0" name=""/>
        <dsp:cNvSpPr/>
      </dsp:nvSpPr>
      <dsp:spPr>
        <a:xfrm>
          <a:off x="3947089" y="942063"/>
          <a:ext cx="1336620" cy="368230"/>
        </a:xfrm>
        <a:custGeom>
          <a:avLst/>
          <a:gdLst/>
          <a:ahLst/>
          <a:cxnLst/>
          <a:rect l="0" t="0" r="0" b="0"/>
          <a:pathLst>
            <a:path>
              <a:moveTo>
                <a:pt x="1336620" y="0"/>
              </a:moveTo>
              <a:lnTo>
                <a:pt x="1336620" y="219522"/>
              </a:lnTo>
              <a:lnTo>
                <a:pt x="0" y="219522"/>
              </a:lnTo>
              <a:lnTo>
                <a:pt x="0" y="3682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23D90-30BE-437B-A09F-E4DAED35E9CB}">
      <dsp:nvSpPr>
        <dsp:cNvPr id="0" name=""/>
        <dsp:cNvSpPr/>
      </dsp:nvSpPr>
      <dsp:spPr>
        <a:xfrm>
          <a:off x="1954910" y="2007793"/>
          <a:ext cx="2055769" cy="338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34"/>
              </a:lnTo>
              <a:lnTo>
                <a:pt x="2055769" y="189434"/>
              </a:lnTo>
              <a:lnTo>
                <a:pt x="2055769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7C6A6-4952-4CC6-A220-9EC3108C0D8A}">
      <dsp:nvSpPr>
        <dsp:cNvPr id="0" name=""/>
        <dsp:cNvSpPr/>
      </dsp:nvSpPr>
      <dsp:spPr>
        <a:xfrm>
          <a:off x="1954910" y="2007793"/>
          <a:ext cx="518026" cy="338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34"/>
              </a:lnTo>
              <a:lnTo>
                <a:pt x="518026" y="189434"/>
              </a:lnTo>
              <a:lnTo>
                <a:pt x="518026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FE9F3-722E-4A83-A536-23E1CBC7F477}">
      <dsp:nvSpPr>
        <dsp:cNvPr id="0" name=""/>
        <dsp:cNvSpPr/>
      </dsp:nvSpPr>
      <dsp:spPr>
        <a:xfrm>
          <a:off x="1100335" y="2007793"/>
          <a:ext cx="854574" cy="338142"/>
        </a:xfrm>
        <a:custGeom>
          <a:avLst/>
          <a:gdLst/>
          <a:ahLst/>
          <a:cxnLst/>
          <a:rect l="0" t="0" r="0" b="0"/>
          <a:pathLst>
            <a:path>
              <a:moveTo>
                <a:pt x="854574" y="0"/>
              </a:moveTo>
              <a:lnTo>
                <a:pt x="854574" y="189434"/>
              </a:lnTo>
              <a:lnTo>
                <a:pt x="0" y="189434"/>
              </a:lnTo>
              <a:lnTo>
                <a:pt x="0" y="338142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9983D-41B3-478A-8E6C-9CA29DE0FC49}">
      <dsp:nvSpPr>
        <dsp:cNvPr id="0" name=""/>
        <dsp:cNvSpPr/>
      </dsp:nvSpPr>
      <dsp:spPr>
        <a:xfrm>
          <a:off x="1954910" y="942063"/>
          <a:ext cx="3328799" cy="368230"/>
        </a:xfrm>
        <a:custGeom>
          <a:avLst/>
          <a:gdLst/>
          <a:ahLst/>
          <a:cxnLst/>
          <a:rect l="0" t="0" r="0" b="0"/>
          <a:pathLst>
            <a:path>
              <a:moveTo>
                <a:pt x="3328799" y="0"/>
              </a:moveTo>
              <a:lnTo>
                <a:pt x="3328799" y="219522"/>
              </a:lnTo>
              <a:lnTo>
                <a:pt x="0" y="219522"/>
              </a:lnTo>
              <a:lnTo>
                <a:pt x="0" y="368230"/>
              </a:lnTo>
            </a:path>
          </a:pathLst>
        </a:custGeom>
        <a:noFill/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ABA16-C972-4EDE-A9A5-F48337C1A0D4}">
      <dsp:nvSpPr>
        <dsp:cNvPr id="0" name=""/>
        <dsp:cNvSpPr/>
      </dsp:nvSpPr>
      <dsp:spPr>
        <a:xfrm>
          <a:off x="2569679" y="304741"/>
          <a:ext cx="5428060" cy="63732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89933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Необходимая валовая выручка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2569679" y="304741"/>
        <a:ext cx="5428060" cy="637322"/>
      </dsp:txXfrm>
    </dsp:sp>
    <dsp:sp modelId="{F052B05C-1F1F-4C61-8CDF-4847400A2E44}">
      <dsp:nvSpPr>
        <dsp:cNvPr id="0" name=""/>
        <dsp:cNvSpPr/>
      </dsp:nvSpPr>
      <dsp:spPr>
        <a:xfrm>
          <a:off x="5548651" y="3849540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548651" y="3849540"/>
        <a:ext cx="1107840" cy="212440"/>
      </dsp:txXfrm>
    </dsp:sp>
    <dsp:sp modelId="{D30E7A3D-4529-4B91-916F-FE262DEBE156}">
      <dsp:nvSpPr>
        <dsp:cNvPr id="0" name=""/>
        <dsp:cNvSpPr/>
      </dsp:nvSpPr>
      <dsp:spPr>
        <a:xfrm>
          <a:off x="995846" y="1310294"/>
          <a:ext cx="1918126" cy="69749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8993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Текущие расходы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995846" y="1310294"/>
        <a:ext cx="1918126" cy="697498"/>
      </dsp:txXfrm>
    </dsp:sp>
    <dsp:sp modelId="{C63188D1-D6CB-4842-B2E8-423328EC96FC}">
      <dsp:nvSpPr>
        <dsp:cNvPr id="0" name=""/>
        <dsp:cNvSpPr/>
      </dsp:nvSpPr>
      <dsp:spPr>
        <a:xfrm>
          <a:off x="2684547" y="4699879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684547" y="4699879"/>
        <a:ext cx="1107840" cy="212440"/>
      </dsp:txXfrm>
    </dsp:sp>
    <dsp:sp modelId="{E0BDE082-94AB-46E9-826C-61249658B860}">
      <dsp:nvSpPr>
        <dsp:cNvPr id="0" name=""/>
        <dsp:cNvSpPr/>
      </dsp:nvSpPr>
      <dsp:spPr>
        <a:xfrm>
          <a:off x="442278" y="2345936"/>
          <a:ext cx="1316114" cy="22590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Операцион-ные расходы </a:t>
          </a:r>
          <a:r>
            <a:rPr lang="ru-RU" sz="1800" b="0" i="1" kern="1200" dirty="0" smtClean="0">
              <a:solidFill>
                <a:srgbClr val="FF0000"/>
              </a:solidFill>
            </a:rPr>
            <a:t>(корректируется при изменении ИПЦ)</a:t>
          </a:r>
          <a:endParaRPr lang="ru-RU" sz="1800" b="0" i="1" kern="1200" dirty="0">
            <a:solidFill>
              <a:srgbClr val="FF0000"/>
            </a:solidFill>
          </a:endParaRPr>
        </a:p>
      </dsp:txBody>
      <dsp:txXfrm>
        <a:off x="442278" y="2345936"/>
        <a:ext cx="1316114" cy="2259029"/>
      </dsp:txXfrm>
    </dsp:sp>
    <dsp:sp modelId="{959D32D0-9FA4-4157-9E5E-CBC383758B5C}">
      <dsp:nvSpPr>
        <dsp:cNvPr id="0" name=""/>
        <dsp:cNvSpPr/>
      </dsp:nvSpPr>
      <dsp:spPr>
        <a:xfrm>
          <a:off x="6117304" y="4660392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117304" y="4660392"/>
        <a:ext cx="1107840" cy="212440"/>
      </dsp:txXfrm>
    </dsp:sp>
    <dsp:sp modelId="{9FD61E0B-D7F0-4B33-B795-2BDF7FCBA32D}">
      <dsp:nvSpPr>
        <dsp:cNvPr id="0" name=""/>
        <dsp:cNvSpPr/>
      </dsp:nvSpPr>
      <dsp:spPr>
        <a:xfrm>
          <a:off x="1857469" y="2345936"/>
          <a:ext cx="1230933" cy="224865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Неподкон-трольные расходы            </a:t>
          </a:r>
          <a:r>
            <a:rPr lang="ru-RU" sz="1800" b="0" i="1" kern="1200" dirty="0" smtClean="0">
              <a:solidFill>
                <a:srgbClr val="FF0000"/>
              </a:solidFill>
            </a:rPr>
            <a:t>(в том числе, НВОС)</a:t>
          </a:r>
          <a:endParaRPr lang="ru-RU" sz="1800" b="0" i="1" kern="1200" dirty="0">
            <a:solidFill>
              <a:srgbClr val="FF0000"/>
            </a:solidFill>
          </a:endParaRPr>
        </a:p>
      </dsp:txBody>
      <dsp:txXfrm>
        <a:off x="1857469" y="2345936"/>
        <a:ext cx="1230933" cy="2248653"/>
      </dsp:txXfrm>
    </dsp:sp>
    <dsp:sp modelId="{0BCBB1F9-4255-4B2D-934B-8A04379EAE98}">
      <dsp:nvSpPr>
        <dsp:cNvPr id="0" name=""/>
        <dsp:cNvSpPr/>
      </dsp:nvSpPr>
      <dsp:spPr>
        <a:xfrm>
          <a:off x="4861665" y="4655204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861665" y="4655204"/>
        <a:ext cx="1107840" cy="212440"/>
      </dsp:txXfrm>
    </dsp:sp>
    <dsp:sp modelId="{A886136E-1252-4877-980E-899D6DF6EFE1}">
      <dsp:nvSpPr>
        <dsp:cNvPr id="0" name=""/>
        <dsp:cNvSpPr/>
      </dsp:nvSpPr>
      <dsp:spPr>
        <a:xfrm>
          <a:off x="3187480" y="2345936"/>
          <a:ext cx="1646398" cy="224865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Расходы на приобретение энергетических ресурсов           </a:t>
          </a:r>
          <a:r>
            <a:rPr lang="ru-RU" sz="1800" b="0" i="1" kern="1200" dirty="0" smtClean="0">
              <a:solidFill>
                <a:srgbClr val="FF0000"/>
              </a:solidFill>
            </a:rPr>
            <a:t>(в части стоимости энергетических ресурсов)</a:t>
          </a:r>
          <a:endParaRPr lang="ru-RU" sz="1800" b="0" i="1" kern="1200" dirty="0">
            <a:solidFill>
              <a:srgbClr val="FF0000"/>
            </a:solidFill>
          </a:endParaRPr>
        </a:p>
      </dsp:txBody>
      <dsp:txXfrm>
        <a:off x="3187480" y="2345936"/>
        <a:ext cx="1646398" cy="2248659"/>
      </dsp:txXfrm>
    </dsp:sp>
    <dsp:sp modelId="{23557706-97C4-4F03-A302-905376E2740C}">
      <dsp:nvSpPr>
        <dsp:cNvPr id="0" name=""/>
        <dsp:cNvSpPr/>
      </dsp:nvSpPr>
      <dsp:spPr>
        <a:xfrm>
          <a:off x="7371398" y="4699879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7371398" y="4699879"/>
        <a:ext cx="1107840" cy="212440"/>
      </dsp:txXfrm>
    </dsp:sp>
    <dsp:sp modelId="{69FA3DED-9A8E-4A4E-B894-2997B032CB2E}">
      <dsp:nvSpPr>
        <dsp:cNvPr id="0" name=""/>
        <dsp:cNvSpPr/>
      </dsp:nvSpPr>
      <dsp:spPr>
        <a:xfrm>
          <a:off x="2988025" y="1310294"/>
          <a:ext cx="1918126" cy="69749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8993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Амортизация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988025" y="1310294"/>
        <a:ext cx="1918126" cy="697498"/>
      </dsp:txXfrm>
    </dsp:sp>
    <dsp:sp modelId="{CF4866AA-268C-4AC8-B5B5-F76607CA0791}">
      <dsp:nvSpPr>
        <dsp:cNvPr id="0" name=""/>
        <dsp:cNvSpPr/>
      </dsp:nvSpPr>
      <dsp:spPr>
        <a:xfrm>
          <a:off x="3800670" y="4699879"/>
          <a:ext cx="1107840" cy="21244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800670" y="4699879"/>
        <a:ext cx="1107840" cy="212440"/>
      </dsp:txXfrm>
    </dsp:sp>
    <dsp:sp modelId="{1AAF4EC2-F791-4E7F-8CD3-0B01EA0994BE}">
      <dsp:nvSpPr>
        <dsp:cNvPr id="0" name=""/>
        <dsp:cNvSpPr/>
      </dsp:nvSpPr>
      <dsp:spPr>
        <a:xfrm>
          <a:off x="5433064" y="1310294"/>
          <a:ext cx="1915911" cy="69749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8993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Нормативная прибыль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5433064" y="1310294"/>
        <a:ext cx="1915911" cy="697498"/>
      </dsp:txXfrm>
    </dsp:sp>
    <dsp:sp modelId="{CCF321C1-1FA5-40D5-9856-75E976104123}">
      <dsp:nvSpPr>
        <dsp:cNvPr id="0" name=""/>
        <dsp:cNvSpPr/>
      </dsp:nvSpPr>
      <dsp:spPr>
        <a:xfrm>
          <a:off x="7525800" y="3779781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7525800" y="3779781"/>
        <a:ext cx="1107840" cy="212440"/>
      </dsp:txXfrm>
    </dsp:sp>
    <dsp:sp modelId="{95B1A7B7-3E3E-47DD-857B-EB0E10EBAA56}">
      <dsp:nvSpPr>
        <dsp:cNvPr id="0" name=""/>
        <dsp:cNvSpPr/>
      </dsp:nvSpPr>
      <dsp:spPr>
        <a:xfrm>
          <a:off x="5173947" y="2345936"/>
          <a:ext cx="1230933" cy="224865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Расходы на капита-льные вложения инвестиции </a:t>
          </a:r>
          <a:r>
            <a:rPr lang="ru-RU" sz="1800" b="0" i="1" kern="1200" dirty="0" smtClean="0">
              <a:solidFill>
                <a:srgbClr val="FF0000"/>
              </a:solidFill>
            </a:rPr>
            <a:t>(ИП)</a:t>
          </a:r>
          <a:endParaRPr lang="ru-RU" sz="1800" b="0" i="1" kern="1200" dirty="0">
            <a:solidFill>
              <a:srgbClr val="FF0000"/>
            </a:solidFill>
          </a:endParaRPr>
        </a:p>
      </dsp:txBody>
      <dsp:txXfrm>
        <a:off x="5173947" y="2345936"/>
        <a:ext cx="1230933" cy="2248659"/>
      </dsp:txXfrm>
    </dsp:sp>
    <dsp:sp modelId="{726943C8-BD57-4541-961B-E5CE4F3F506B}">
      <dsp:nvSpPr>
        <dsp:cNvPr id="0" name=""/>
        <dsp:cNvSpPr/>
      </dsp:nvSpPr>
      <dsp:spPr>
        <a:xfrm>
          <a:off x="8223381" y="4655207"/>
          <a:ext cx="1107840" cy="212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8223381" y="4655207"/>
        <a:ext cx="1107840" cy="212440"/>
      </dsp:txXfrm>
    </dsp:sp>
    <dsp:sp modelId="{198A699E-6700-4CE9-928E-BD8062690EC9}">
      <dsp:nvSpPr>
        <dsp:cNvPr id="0" name=""/>
        <dsp:cNvSpPr/>
      </dsp:nvSpPr>
      <dsp:spPr>
        <a:xfrm>
          <a:off x="6502998" y="2345936"/>
          <a:ext cx="1230933" cy="226164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средства на возврат займов и кредитов </a:t>
          </a:r>
          <a:r>
            <a:rPr lang="ru-RU" sz="1800" b="0" i="1" kern="1200" dirty="0" smtClean="0">
              <a:solidFill>
                <a:srgbClr val="FF0000"/>
              </a:solidFill>
            </a:rPr>
            <a:t>(ИП)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6502998" y="2345936"/>
        <a:ext cx="1230933" cy="2261642"/>
      </dsp:txXfrm>
    </dsp:sp>
    <dsp:sp modelId="{F37DAB00-EF9F-4DFF-B85C-54724F0795B1}">
      <dsp:nvSpPr>
        <dsp:cNvPr id="0" name=""/>
        <dsp:cNvSpPr/>
      </dsp:nvSpPr>
      <dsp:spPr>
        <a:xfrm>
          <a:off x="7177013" y="4522182"/>
          <a:ext cx="1107840" cy="212440"/>
        </a:xfrm>
        <a:prstGeom prst="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7177013" y="4522182"/>
        <a:ext cx="1107840" cy="212440"/>
      </dsp:txXfrm>
    </dsp:sp>
    <dsp:sp modelId="{830622FA-5DEE-49DB-8C4A-7B89C6DE1C31}">
      <dsp:nvSpPr>
        <dsp:cNvPr id="0" name=""/>
        <dsp:cNvSpPr/>
      </dsp:nvSpPr>
      <dsp:spPr>
        <a:xfrm>
          <a:off x="7832060" y="2345936"/>
          <a:ext cx="1230933" cy="226164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993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Выплаты по коллекти-вным договорам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7832060" y="2345936"/>
        <a:ext cx="1230933" cy="2261642"/>
      </dsp:txXfrm>
    </dsp:sp>
    <dsp:sp modelId="{9111571D-D4C3-4D9C-83D7-11C03FE2F0F2}">
      <dsp:nvSpPr>
        <dsp:cNvPr id="0" name=""/>
        <dsp:cNvSpPr/>
      </dsp:nvSpPr>
      <dsp:spPr>
        <a:xfrm>
          <a:off x="8014106" y="4661699"/>
          <a:ext cx="1107840" cy="212440"/>
        </a:xfrm>
        <a:prstGeom prst="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8014106" y="4661699"/>
        <a:ext cx="1107840" cy="212440"/>
      </dsp:txXfrm>
    </dsp:sp>
    <dsp:sp modelId="{7B14F59D-F579-435E-837D-7464008F0297}">
      <dsp:nvSpPr>
        <dsp:cNvPr id="0" name=""/>
        <dsp:cNvSpPr/>
      </dsp:nvSpPr>
      <dsp:spPr>
        <a:xfrm>
          <a:off x="7417365" y="1310294"/>
          <a:ext cx="1991896" cy="72432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8993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РП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417365" y="1310294"/>
        <a:ext cx="1991896" cy="724323"/>
      </dsp:txXfrm>
    </dsp:sp>
    <dsp:sp modelId="{D73BE41C-196B-4379-B1C7-5D909CCAA331}">
      <dsp:nvSpPr>
        <dsp:cNvPr id="0" name=""/>
        <dsp:cNvSpPr/>
      </dsp:nvSpPr>
      <dsp:spPr>
        <a:xfrm>
          <a:off x="6678681" y="3640266"/>
          <a:ext cx="1107840" cy="212440"/>
        </a:xfrm>
        <a:prstGeom prst="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678681" y="3640266"/>
        <a:ext cx="1107840" cy="21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A892-D009-4E0A-93CA-FFF78DB1440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BD3F-747B-4709-92B5-13F54107C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6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1AAD-8BFF-4BE0-9104-4E933B136B33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3C29-AC41-46EF-BFA0-1C03C2404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5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73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соответствии с действующей на данный момент редакцией НПА: Экономически обоснованный размер арендной платы или лизингового платежа за имущество, определяется исходя из принципа возмещения арендодателю или лизингодателю амортизации, налогов на имущество, в том числе на землю, и других обязательных платежей собственника передаваемого в аренду или лизинг имущества. </a:t>
            </a:r>
          </a:p>
          <a:p>
            <a:r>
              <a:rPr lang="ru-RU" dirty="0" smtClean="0"/>
              <a:t>В случае передачи в аренду регулируемой организации объектов, используемых для обработки, обезвреживания, захоронения твердых коммунальных отходов, находящихся в государственной или муниципальной собственности, амортизация по которым не начисляется, экономически обоснованный размер арендной платы рассчитывается без учета амортизационных отчислений.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Расходы по данной статье корректируются с учетом изменения на 2022 год объемов размещения отходов и стоимости энергетических 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Расходы по данной статье корректируются с учетом изменения на 2022 год объемов размещения отходов и стоимости энергетических 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амортизацию объектов основных средств, приобретенных (созданных) за счет целевых бюджетных средств, не подлежат включению в регулируемые тарифы, поскольку организация не понесла затраты по приобретению (созданию) таких объектов (получила на безвозмездной основе).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Величина нормативной прибыли может быть изменена в случае утверждения в установленном порядке новой инвестиционной программы регулируемой организации (принятия в установленном порядке решения о корректировке инвестиционной программы регулируемой организации). Указанные изменения учитываются органом регулирования тарифов при установлении (корректировке) тарифов начиная со следующего периода регулирования (следующего года долгосрочного периода регулирования).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 Правительства РФ от 03.06.2016 N 505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"Об утверждении Правил коммерческого учета объема и (или) массы твердых коммунальных отходов"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Образцы заявлений размещены на официальном сайте РСТ Кировской области в разделе «Стандарты раскрытия информации» - «Шаблоны» - «Расчет тарифов ОКК»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7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В отличии от сфер теплоснабжения, водоснабжения и водоотведения,</a:t>
            </a:r>
            <a:r>
              <a:rPr lang="ru-RU" b="1" u="sng" baseline="0" dirty="0" smtClean="0"/>
              <a:t> в сфере обращения с ТКО отсутствует возможность утверждения/корректировки тарифов по инициативе органа регулирования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200" b="1" u="sng" dirty="0" smtClean="0">
                <a:solidFill>
                  <a:srgbClr val="FF0000"/>
                </a:solidFill>
              </a:rPr>
              <a:t>По решению органа регулирования указанный срок может быть продлен не более чем на 30 календарных дней.</a:t>
            </a:r>
            <a:endParaRPr lang="ru-RU" sz="12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dirty="0" smtClean="0"/>
              <a:t>Что мы можем откорректировать в НВВ</a:t>
            </a:r>
            <a:r>
              <a:rPr lang="ru-RU" b="1" u="sng" baseline="0" dirty="0" smtClean="0"/>
              <a:t> операторов.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776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246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550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7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-99392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0" y="6463208"/>
            <a:ext cx="9144000" cy="39479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 userDrawn="1"/>
        </p:nvSpPr>
        <p:spPr>
          <a:xfrm>
            <a:off x="2735796" y="1145562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D9E6FF"/>
                </a:solidFill>
              </a:rPr>
              <a:t>Региональная служба по тарифам Кировской области </a:t>
            </a:r>
            <a:endParaRPr lang="ru-RU" sz="1200" dirty="0">
              <a:solidFill>
                <a:srgbClr val="D9E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7" name="Picture 3" descr="C:\Documents and Settings\1\Рабочий стол\Образовательные наши\Презентации\logo_hse_cmy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657480"/>
            <a:ext cx="1691679" cy="200520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79208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7" name="Picture 3" descr="C:\Documents and Settings\1\Рабочий стол\Образовательные наши\Презентации\logo_hse_cmy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657480"/>
            <a:ext cx="1691679" cy="200520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79208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80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2068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2386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533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467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968" y="126088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DF0FF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-27384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 flipV="1">
            <a:off x="0" y="6624189"/>
            <a:ext cx="6012160" cy="11717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8388424" y="6381328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6567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549424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-27384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 userDrawn="1"/>
        </p:nvSpPr>
        <p:spPr>
          <a:xfrm flipV="1">
            <a:off x="0" y="6624189"/>
            <a:ext cx="6012160" cy="11717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3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292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283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2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50" r:id="rId13"/>
    <p:sldLayoutId id="214748365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5B9C8880C626A0824A682864869760DBE3ED71D06D5324A062572023A8C3B4891841C3112EECB49F3B04327CB5053F2399AE02EE2357A3EBAL1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kirov.r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подходы к формированию </a:t>
            </a:r>
            <a:r>
              <a:rPr lang="ru-RU" sz="3200" dirty="0"/>
              <a:t>тарифов в области обращения с твердыми коммунальными отходами на </a:t>
            </a:r>
            <a:r>
              <a:rPr lang="ru-RU" sz="3200" dirty="0" smtClean="0"/>
              <a:t>2022 </a:t>
            </a:r>
            <a:r>
              <a:rPr lang="ru-RU" sz="3200" dirty="0"/>
              <a:t>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80526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г. Киров,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Апрель 2021 г.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365104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Мальков Николай Владимирович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Заместитель руководителя региональной службы </a:t>
            </a:r>
          </a:p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 тарифам Кировской области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171400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Корректировка НВВ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(уточненная плановая НВВ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 на 2022 </a:t>
            </a:r>
            <a:r>
              <a:rPr lang="ru-RU" sz="3600" dirty="0">
                <a:solidFill>
                  <a:srgbClr val="D1E8FF"/>
                </a:solidFill>
              </a:rPr>
              <a:t>год )</a:t>
            </a:r>
          </a:p>
        </p:txBody>
      </p:sp>
      <p:pic>
        <p:nvPicPr>
          <p:cNvPr id="1026" name="Picture 2" descr="base_1_312710_32807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472608" cy="102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683568" y="301500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 smtClean="0"/>
              <a:t>скорректированные операционные расходы 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73" name="Picture 49" descr="base_1_312710_32808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62819"/>
            <a:ext cx="576064" cy="4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4" name="Picture 50" descr="base_1_312710_32809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84340"/>
            <a:ext cx="576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83568" y="337504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 smtClean="0"/>
              <a:t>скорректированные неподконтрольные </a:t>
            </a:r>
            <a:r>
              <a:rPr lang="ru-RU" sz="2000" dirty="0"/>
              <a:t>расходы </a:t>
            </a:r>
            <a:r>
              <a:rPr lang="ru-RU" sz="2000" dirty="0" smtClean="0"/>
              <a:t>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75" name="Picture 51" descr="base_1_312710_32810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97160"/>
            <a:ext cx="576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492650" y="3807096"/>
            <a:ext cx="839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скорректированные </a:t>
            </a:r>
            <a:r>
              <a:rPr lang="ru-RU" sz="2000" dirty="0"/>
              <a:t>расходы на приобретение энергетических </a:t>
            </a:r>
            <a:r>
              <a:rPr lang="ru-RU" sz="2000" dirty="0" smtClean="0"/>
              <a:t>ресурсов 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76" name="Picture 52" descr="base_1_312710_32811"/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45232"/>
            <a:ext cx="576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02668" y="451498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 smtClean="0"/>
              <a:t>скорректированные </a:t>
            </a:r>
            <a:r>
              <a:rPr lang="ru-RU" sz="2000" dirty="0"/>
              <a:t>расходы на амортизацию основных средств и нематериальных активов </a:t>
            </a:r>
            <a:r>
              <a:rPr lang="ru-RU" sz="2000" dirty="0" smtClean="0"/>
              <a:t>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7844" y="5651172"/>
            <a:ext cx="689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3568" y="565195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</a:t>
            </a:r>
            <a:r>
              <a:rPr lang="ru-RU" sz="2000" dirty="0"/>
              <a:t>расчетная предпринимательская </a:t>
            </a:r>
            <a:r>
              <a:rPr lang="ru-RU" sz="2000" dirty="0" smtClean="0"/>
              <a:t>прибыль 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3568" y="514790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/>
              <a:t>скорректированная нормативная прибыль </a:t>
            </a:r>
            <a:r>
              <a:rPr lang="ru-RU" sz="2000" dirty="0" smtClean="0"/>
              <a:t>на 2022 г., </a:t>
            </a:r>
            <a:r>
              <a:rPr lang="ru-RU" sz="2000" dirty="0"/>
              <a:t>тыс. руб.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77" name="Picture 53" descr="base_1_312710_32812"/>
          <p:cNvPicPr preferRelativeResize="0"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03240"/>
            <a:ext cx="576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6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243408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Корректировка НВВ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(в части операционных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 расходов </a:t>
            </a:r>
            <a:r>
              <a:rPr lang="ru-RU" sz="3600" dirty="0">
                <a:solidFill>
                  <a:srgbClr val="D1E8FF"/>
                </a:solidFill>
              </a:rPr>
              <a:t>в </a:t>
            </a:r>
            <a:r>
              <a:rPr lang="ru-RU" sz="3600" dirty="0" smtClean="0">
                <a:solidFill>
                  <a:srgbClr val="D1E8FF"/>
                </a:solidFill>
              </a:rPr>
              <a:t>2022 г. </a:t>
            </a:r>
            <a:r>
              <a:rPr lang="ru-RU" sz="3600" dirty="0">
                <a:solidFill>
                  <a:srgbClr val="D1E8FF"/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713582"/>
            <a:ext cx="1512168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Базовый уровень Операционных расходов</a:t>
            </a:r>
            <a:endParaRPr lang="ru-RU" sz="1400" dirty="0"/>
          </a:p>
        </p:txBody>
      </p:sp>
      <p:sp>
        <p:nvSpPr>
          <p:cNvPr id="3" name="Умножение 2"/>
          <p:cNvSpPr/>
          <p:nvPr/>
        </p:nvSpPr>
        <p:spPr>
          <a:xfrm>
            <a:off x="2195736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14824" y="1605860"/>
            <a:ext cx="151636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Индекс эффективности операционных расходов</a:t>
            </a:r>
            <a:endParaRPr lang="ru-RU" sz="1400" dirty="0"/>
          </a:p>
        </p:txBody>
      </p:sp>
      <p:sp>
        <p:nvSpPr>
          <p:cNvPr id="19" name="Умножение 18"/>
          <p:cNvSpPr/>
          <p:nvPr/>
        </p:nvSpPr>
        <p:spPr>
          <a:xfrm>
            <a:off x="4283968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788024" y="1700808"/>
            <a:ext cx="1584176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Индекс потребительских</a:t>
            </a:r>
          </a:p>
          <a:p>
            <a:pPr algn="ctr"/>
            <a:r>
              <a:rPr lang="ru-RU" sz="1400" dirty="0" smtClean="0"/>
              <a:t>цен</a:t>
            </a:r>
            <a:endParaRPr lang="ru-RU" sz="1400" dirty="0"/>
          </a:p>
        </p:txBody>
      </p:sp>
      <p:sp>
        <p:nvSpPr>
          <p:cNvPr id="21" name="Умножение 20"/>
          <p:cNvSpPr/>
          <p:nvPr/>
        </p:nvSpPr>
        <p:spPr>
          <a:xfrm>
            <a:off x="6372200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876256" y="1610797"/>
            <a:ext cx="16561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Соотношение объемов в текущем и последующем году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285293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Плановые операционные расходы на 2022 год (до корректировки)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5000   Х   ((1-1%)  х  (1+3,6%)  х  (50/50))  =  5128,2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1678961" y="3302352"/>
            <a:ext cx="277468" cy="7560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43608" y="3915876"/>
            <a:ext cx="1584175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Базовый уровень операционных расходов </a:t>
            </a:r>
          </a:p>
          <a:p>
            <a:pPr algn="ctr"/>
            <a:r>
              <a:rPr lang="ru-RU" sz="1600" dirty="0" smtClean="0"/>
              <a:t>на 2021 год</a:t>
            </a:r>
            <a:endParaRPr lang="ru-RU" sz="1600" dirty="0"/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4387461" y="1765025"/>
            <a:ext cx="441086" cy="38164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473004" y="3893780"/>
            <a:ext cx="2528812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Плановые индексы эффективности </a:t>
            </a:r>
            <a:r>
              <a:rPr lang="ru-RU" sz="1600" dirty="0"/>
              <a:t>операционных </a:t>
            </a:r>
            <a:r>
              <a:rPr lang="ru-RU" sz="1600" dirty="0" smtClean="0"/>
              <a:t>расходов, потребительских</a:t>
            </a:r>
            <a:endParaRPr lang="ru-RU" sz="1600" dirty="0"/>
          </a:p>
          <a:p>
            <a:pPr algn="ctr"/>
            <a:r>
              <a:rPr lang="ru-RU" sz="1600" dirty="0" smtClean="0"/>
              <a:t>цен на 2022 год</a:t>
            </a:r>
          </a:p>
          <a:p>
            <a:pPr algn="ctr"/>
            <a:r>
              <a:rPr lang="ru-RU" sz="1600" dirty="0" smtClean="0"/>
              <a:t>и плановое соотношение </a:t>
            </a:r>
            <a:r>
              <a:rPr lang="ru-RU" sz="1600" dirty="0"/>
              <a:t>объемов в </a:t>
            </a:r>
            <a:r>
              <a:rPr lang="ru-RU" sz="1600" dirty="0" smtClean="0"/>
              <a:t>2022 и 2021 годах</a:t>
            </a:r>
            <a:endParaRPr lang="ru-RU" sz="1600" dirty="0"/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7178062" y="3169177"/>
            <a:ext cx="404502" cy="10081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624228" y="3922341"/>
            <a:ext cx="1548171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Операционные расходы </a:t>
            </a:r>
          </a:p>
          <a:p>
            <a:pPr algn="ctr"/>
            <a:r>
              <a:rPr lang="ru-RU" sz="1600" dirty="0" smtClean="0"/>
              <a:t>на 202</a:t>
            </a:r>
            <a:r>
              <a:rPr lang="en-US" sz="1600" dirty="0" smtClean="0"/>
              <a:t>2</a:t>
            </a:r>
            <a:r>
              <a:rPr lang="ru-RU" sz="1600" dirty="0" smtClean="0"/>
              <a:t> год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068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243408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Корректировка НВВ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(в части операционных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 расходов на 2022г.)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13582"/>
            <a:ext cx="1512168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Базовый уровень Операционных расходов</a:t>
            </a:r>
            <a:endParaRPr lang="ru-RU" sz="1400" dirty="0"/>
          </a:p>
        </p:txBody>
      </p:sp>
      <p:sp>
        <p:nvSpPr>
          <p:cNvPr id="3" name="Умножение 2"/>
          <p:cNvSpPr/>
          <p:nvPr/>
        </p:nvSpPr>
        <p:spPr>
          <a:xfrm>
            <a:off x="2195736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14824" y="1605860"/>
            <a:ext cx="151636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Индекс эффективности операционных расходов</a:t>
            </a:r>
            <a:endParaRPr lang="ru-RU" sz="1400" dirty="0"/>
          </a:p>
        </p:txBody>
      </p:sp>
      <p:sp>
        <p:nvSpPr>
          <p:cNvPr id="19" name="Умножение 18"/>
          <p:cNvSpPr/>
          <p:nvPr/>
        </p:nvSpPr>
        <p:spPr>
          <a:xfrm>
            <a:off x="4283968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788024" y="1700808"/>
            <a:ext cx="1584176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Индекс потребительских</a:t>
            </a:r>
          </a:p>
          <a:p>
            <a:pPr algn="ctr"/>
            <a:r>
              <a:rPr lang="ru-RU" sz="1400" dirty="0" smtClean="0"/>
              <a:t>цен</a:t>
            </a:r>
            <a:endParaRPr lang="ru-RU" sz="1400" dirty="0"/>
          </a:p>
        </p:txBody>
      </p:sp>
      <p:sp>
        <p:nvSpPr>
          <p:cNvPr id="21" name="Умножение 20"/>
          <p:cNvSpPr/>
          <p:nvPr/>
        </p:nvSpPr>
        <p:spPr>
          <a:xfrm>
            <a:off x="6372200" y="1844824"/>
            <a:ext cx="504056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876256" y="1610797"/>
            <a:ext cx="16561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Соотношение объемов в текущем и последующем году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285293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Скорректированные операционные расходы на 2022 год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5000  х  ((</a:t>
            </a:r>
            <a:r>
              <a:rPr lang="ru-RU" sz="2400" b="1" dirty="0">
                <a:solidFill>
                  <a:srgbClr val="FF0000"/>
                </a:solidFill>
              </a:rPr>
              <a:t>1-1%) </a:t>
            </a:r>
            <a:r>
              <a:rPr lang="ru-RU" sz="2400" b="1" dirty="0" smtClean="0">
                <a:solidFill>
                  <a:srgbClr val="FF0000"/>
                </a:solidFill>
              </a:rPr>
              <a:t> х  (1+4,2%)  х  (40/50))  =  4126,32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 flipV="1">
            <a:off x="1670903" y="3324963"/>
            <a:ext cx="329583" cy="7200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971600" y="3886209"/>
            <a:ext cx="172819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Базовый уровень операционных расходов </a:t>
            </a:r>
          </a:p>
          <a:p>
            <a:pPr algn="ctr"/>
            <a:r>
              <a:rPr lang="ru-RU" sz="1600" dirty="0" smtClean="0"/>
              <a:t>на 2021 год</a:t>
            </a:r>
            <a:endParaRPr lang="ru-RU" sz="1600" dirty="0"/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4350285" y="1676869"/>
            <a:ext cx="322589" cy="40092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275856" y="3886209"/>
            <a:ext cx="2448272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Плановые индексы </a:t>
            </a:r>
            <a:r>
              <a:rPr lang="ru-RU" sz="1600" dirty="0"/>
              <a:t>эффективности операционных расходов, потребительских</a:t>
            </a:r>
          </a:p>
          <a:p>
            <a:pPr algn="ctr"/>
            <a:r>
              <a:rPr lang="ru-RU" sz="1600" dirty="0"/>
              <a:t>цен на </a:t>
            </a:r>
            <a:r>
              <a:rPr lang="ru-RU" sz="1600" dirty="0" smtClean="0"/>
              <a:t>2022 </a:t>
            </a:r>
            <a:r>
              <a:rPr lang="ru-RU" sz="1600" dirty="0"/>
              <a:t>год</a:t>
            </a:r>
          </a:p>
          <a:p>
            <a:pPr algn="ctr"/>
            <a:r>
              <a:rPr lang="ru-RU" sz="1600" dirty="0" smtClean="0"/>
              <a:t>и плановое </a:t>
            </a:r>
            <a:r>
              <a:rPr lang="ru-RU" sz="1600" dirty="0"/>
              <a:t>соотношение объемов в </a:t>
            </a:r>
            <a:r>
              <a:rPr lang="ru-RU" sz="1600" dirty="0" smtClean="0"/>
              <a:t>2022 </a:t>
            </a:r>
            <a:r>
              <a:rPr lang="ru-RU" sz="1600" dirty="0"/>
              <a:t>и </a:t>
            </a:r>
            <a:r>
              <a:rPr lang="ru-RU" sz="1600" dirty="0" smtClean="0"/>
              <a:t>2021 годах</a:t>
            </a:r>
            <a:endParaRPr lang="ru-RU" sz="1600" dirty="0"/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7091412" y="3177736"/>
            <a:ext cx="289772" cy="9361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372200" y="3886209"/>
            <a:ext cx="172819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Операционные расходы </a:t>
            </a:r>
          </a:p>
          <a:p>
            <a:pPr algn="ctr"/>
            <a:r>
              <a:rPr lang="ru-RU" sz="1600" dirty="0" smtClean="0"/>
              <a:t>на 2022 год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264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162272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ru-RU" sz="3600" dirty="0">
                <a:solidFill>
                  <a:srgbClr val="D1E8FF"/>
                </a:solidFill>
              </a:rPr>
              <a:t>Корректировка НВВ</a:t>
            </a:r>
          </a:p>
          <a:p>
            <a:pPr>
              <a:lnSpc>
                <a:spcPts val="4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(в части неподконтрольных </a:t>
            </a:r>
          </a:p>
          <a:p>
            <a:pPr>
              <a:lnSpc>
                <a:spcPts val="4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расходов)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484783"/>
            <a:ext cx="89289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Включают в себя: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расходы </a:t>
            </a:r>
            <a:r>
              <a:rPr lang="ru-RU" sz="2000" dirty="0"/>
              <a:t>на оплату товаров (услуг, работ), приобретаемых у других организаций, осуществляющих регулируемые виды деятельности, не включающие расходы на приобретение энергетических ресурсов, холодной воды и </a:t>
            </a:r>
            <a:r>
              <a:rPr lang="ru-RU" sz="2000" dirty="0" smtClean="0"/>
              <a:t>теплоносителя;</a:t>
            </a:r>
            <a:endParaRPr lang="ru-RU" sz="2000" dirty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расходы </a:t>
            </a:r>
            <a:r>
              <a:rPr lang="ru-RU" sz="2000" dirty="0"/>
              <a:t>на уплату налогов, сборов и других обязательных </a:t>
            </a:r>
            <a:r>
              <a:rPr lang="ru-RU" sz="2000" dirty="0" smtClean="0"/>
              <a:t>платежей;</a:t>
            </a:r>
            <a:endParaRPr lang="ru-RU" sz="2000" dirty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расходы </a:t>
            </a:r>
            <a:r>
              <a:rPr lang="ru-RU" sz="2000" dirty="0"/>
              <a:t>на арендную плату, концессионную плату и лизинговые платежи (</a:t>
            </a:r>
            <a:r>
              <a:rPr lang="ru-RU" sz="2000" dirty="0" smtClean="0"/>
              <a:t>только в </a:t>
            </a:r>
            <a:r>
              <a:rPr lang="ru-RU" sz="2000" dirty="0"/>
              <a:t>отношении объектов, используемых для обработки, обезвреживания, захоронения </a:t>
            </a:r>
            <a:r>
              <a:rPr lang="ru-RU" sz="2000" dirty="0" smtClean="0"/>
              <a:t>ТКО);</a:t>
            </a:r>
            <a:endParaRPr lang="ru-RU" sz="2000" dirty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сбытовые расходы;</a:t>
            </a:r>
            <a:endParaRPr lang="ru-RU" sz="2000" dirty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суммарная экономия от снижения операционных расходов и от снижения потребления энергетических ресурсов.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расходы </a:t>
            </a:r>
            <a:r>
              <a:rPr lang="ru-RU" sz="2000" dirty="0"/>
              <a:t>на компенсацию </a:t>
            </a:r>
            <a:r>
              <a:rPr lang="ru-RU" sz="2000" dirty="0" smtClean="0"/>
              <a:t>экономически </a:t>
            </a:r>
            <a:r>
              <a:rPr lang="ru-RU" sz="2000" dirty="0"/>
              <a:t>обоснованных </a:t>
            </a:r>
            <a:r>
              <a:rPr lang="ru-RU" sz="2000" dirty="0" smtClean="0"/>
              <a:t>расходов, и </a:t>
            </a:r>
            <a:r>
              <a:rPr lang="ru-RU" sz="2000" dirty="0"/>
              <a:t>(или) недополученных доходов;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расходы </a:t>
            </a:r>
            <a:r>
              <a:rPr lang="ru-RU" sz="2000" dirty="0"/>
              <a:t>на выплаты по договорам займа и кредитным </a:t>
            </a:r>
            <a:r>
              <a:rPr lang="ru-RU" sz="2000" dirty="0" smtClean="0"/>
              <a:t>договорам;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</a:rPr>
              <a:t>расходы </a:t>
            </a:r>
            <a:r>
              <a:rPr lang="ru-RU" sz="2000" b="1" dirty="0">
                <a:solidFill>
                  <a:srgbClr val="FF0000"/>
                </a:solidFill>
              </a:rPr>
              <a:t>на плату за негативное воздействие на окружающую среду при размещении </a:t>
            </a:r>
            <a:r>
              <a:rPr lang="ru-RU" sz="2000" b="1" dirty="0" smtClean="0">
                <a:solidFill>
                  <a:srgbClr val="FF0000"/>
                </a:solidFill>
              </a:rPr>
              <a:t>ТКО.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27384"/>
            <a:ext cx="8229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2600" dirty="0">
                <a:solidFill>
                  <a:srgbClr val="D1E8FF"/>
                </a:solidFill>
              </a:rPr>
              <a:t> Корректировка НВВ</a:t>
            </a:r>
          </a:p>
          <a:p>
            <a:pPr>
              <a:lnSpc>
                <a:spcPts val="3000"/>
              </a:lnSpc>
            </a:pPr>
            <a:r>
              <a:rPr lang="ru-RU" sz="2600" dirty="0" smtClean="0">
                <a:solidFill>
                  <a:srgbClr val="D1E8FF"/>
                </a:solidFill>
              </a:rPr>
              <a:t>(в части расходов на приобретение </a:t>
            </a:r>
          </a:p>
          <a:p>
            <a:pPr>
              <a:lnSpc>
                <a:spcPts val="3000"/>
              </a:lnSpc>
            </a:pPr>
            <a:r>
              <a:rPr lang="ru-RU" sz="2600" dirty="0" smtClean="0">
                <a:solidFill>
                  <a:srgbClr val="D1E8FF"/>
                </a:solidFill>
              </a:rPr>
              <a:t>энергетических ресурсов)</a:t>
            </a:r>
            <a:endParaRPr lang="ru-RU" sz="2600" dirty="0">
              <a:solidFill>
                <a:srgbClr val="D1E8FF"/>
              </a:solidFill>
            </a:endParaRPr>
          </a:p>
          <a:p>
            <a:endParaRPr lang="ru-RU" sz="2600" dirty="0">
              <a:solidFill>
                <a:srgbClr val="D1E8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56792"/>
            <a:ext cx="89289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/>
              <a:t>Расходы на приобретение энергетических ресурсов включаются в необходимую валовую выручку в объеме, определенном исходя из объема потребления соответствующего энергетического ресурса, а также исходя из плановых (расчетных) цен (тарифов) на энергетические ресурсы, и рассчитываются по формуле:</a:t>
            </a:r>
          </a:p>
        </p:txBody>
      </p:sp>
      <p:pic>
        <p:nvPicPr>
          <p:cNvPr id="1026" name="Picture 2" descr="base_1_208336_220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3600400" cy="91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861048"/>
            <a:ext cx="89289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/>
              <a:t>В расходы на приобретение энергетических ресурсов включаются расходы:</a:t>
            </a:r>
          </a:p>
          <a:p>
            <a:pPr algn="just"/>
            <a:r>
              <a:rPr lang="ru-RU" sz="1900" dirty="0"/>
              <a:t>на электроэнергию (мощность</a:t>
            </a:r>
            <a:r>
              <a:rPr lang="ru-RU" sz="1900" dirty="0" smtClean="0"/>
              <a:t>);</a:t>
            </a:r>
            <a:endParaRPr lang="ru-RU" sz="1900" dirty="0"/>
          </a:p>
          <a:p>
            <a:pPr algn="just"/>
            <a:r>
              <a:rPr lang="ru-RU" sz="1900" dirty="0"/>
              <a:t>на тепловую энергию и теплоноситель;</a:t>
            </a:r>
          </a:p>
          <a:p>
            <a:pPr algn="just"/>
            <a:r>
              <a:rPr lang="ru-RU" sz="1900" dirty="0"/>
              <a:t>на горячее и холодное водоснабжение и водоотведение;</a:t>
            </a:r>
          </a:p>
          <a:p>
            <a:pPr algn="just"/>
            <a:r>
              <a:rPr lang="ru-RU" sz="1900" dirty="0"/>
              <a:t>на природный газ;</a:t>
            </a:r>
          </a:p>
          <a:p>
            <a:pPr algn="just"/>
            <a:r>
              <a:rPr lang="ru-RU" sz="1900" dirty="0"/>
              <a:t>на иные виды топлива.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5877272"/>
            <a:ext cx="8928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u="sng" dirty="0" smtClean="0">
                <a:solidFill>
                  <a:srgbClr val="FF0000"/>
                </a:solidFill>
              </a:rPr>
              <a:t>Удельный </a:t>
            </a:r>
            <a:r>
              <a:rPr lang="ru-RU" sz="1900" b="1" u="sng" dirty="0">
                <a:solidFill>
                  <a:srgbClr val="FF0000"/>
                </a:solidFill>
              </a:rPr>
              <a:t>расход энергетических </a:t>
            </a:r>
            <a:r>
              <a:rPr lang="ru-RU" sz="1900" b="1" u="sng" dirty="0" smtClean="0">
                <a:solidFill>
                  <a:srgbClr val="FF0000"/>
                </a:solidFill>
              </a:rPr>
              <a:t>ресурсов является долгосрочным параметром           и не корректируется в течении долгосрочного периода регулирования</a:t>
            </a:r>
            <a:endParaRPr lang="ru-RU" sz="19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-27384"/>
            <a:ext cx="8229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2600" dirty="0">
                <a:solidFill>
                  <a:srgbClr val="D1E8FF"/>
                </a:solidFill>
              </a:rPr>
              <a:t> Корректировка НВВ</a:t>
            </a:r>
          </a:p>
          <a:p>
            <a:pPr>
              <a:lnSpc>
                <a:spcPts val="3000"/>
              </a:lnSpc>
            </a:pPr>
            <a:r>
              <a:rPr lang="ru-RU" sz="2600" dirty="0" smtClean="0">
                <a:solidFill>
                  <a:srgbClr val="D1E8FF"/>
                </a:solidFill>
              </a:rPr>
              <a:t>(в части расходов </a:t>
            </a:r>
          </a:p>
          <a:p>
            <a:pPr>
              <a:lnSpc>
                <a:spcPts val="3000"/>
              </a:lnSpc>
            </a:pPr>
            <a:r>
              <a:rPr lang="ru-RU" sz="2600" dirty="0" smtClean="0">
                <a:solidFill>
                  <a:srgbClr val="D1E8FF"/>
                </a:solidFill>
              </a:rPr>
              <a:t>на приобретение энергетических ресурсов)</a:t>
            </a:r>
            <a:endParaRPr lang="ru-RU" sz="2600" dirty="0">
              <a:solidFill>
                <a:srgbClr val="D1E8FF"/>
              </a:solidFill>
            </a:endParaRPr>
          </a:p>
          <a:p>
            <a:endParaRPr lang="ru-RU" sz="2600" dirty="0">
              <a:solidFill>
                <a:srgbClr val="D1E8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03693" y="2276872"/>
            <a:ext cx="1744371" cy="1466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 обоснованные объемы электрической энергии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3062" y="2276874"/>
            <a:ext cx="1935282" cy="1466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(расчетные) цены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электроэнергию с учетом прогнозного индекса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5148064" y="2708922"/>
            <a:ext cx="556049" cy="604392"/>
          </a:xfrm>
          <a:prstGeom prst="mathMultiply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2276872"/>
            <a:ext cx="1551336" cy="14663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электрическую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2915816" y="2690788"/>
            <a:ext cx="484483" cy="666206"/>
          </a:xfrm>
          <a:prstGeom prst="mathEqua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Умножение 16"/>
          <p:cNvSpPr/>
          <p:nvPr/>
        </p:nvSpPr>
        <p:spPr>
          <a:xfrm>
            <a:off x="3995936" y="5215081"/>
            <a:ext cx="556049" cy="604392"/>
          </a:xfrm>
          <a:prstGeom prst="mathMultiply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1983106" y="5199651"/>
            <a:ext cx="484483" cy="666206"/>
          </a:xfrm>
          <a:prstGeom prst="mathEqua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4717165"/>
            <a:ext cx="1551336" cy="164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электрическую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02116" y="4717165"/>
            <a:ext cx="1493820" cy="16277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расход электрической энергии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50314" y="4739836"/>
            <a:ext cx="2170158" cy="16414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(расчетные) цены на электроэнергию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фактической цены в 2021 году и прогнозного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33449" y="4711025"/>
            <a:ext cx="1550719" cy="164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Скорректированный объем размещения ТКО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Умножение 23"/>
          <p:cNvSpPr/>
          <p:nvPr/>
        </p:nvSpPr>
        <p:spPr>
          <a:xfrm>
            <a:off x="6156176" y="5143073"/>
            <a:ext cx="556049" cy="604392"/>
          </a:xfrm>
          <a:prstGeom prst="mathMultiply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70080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Плановые </a:t>
            </a:r>
            <a:r>
              <a:rPr lang="ru-RU" b="1" u="sng" dirty="0" smtClean="0"/>
              <a:t>расходы </a:t>
            </a:r>
            <a:r>
              <a:rPr lang="ru-RU" b="1" u="sng" dirty="0"/>
              <a:t>на </a:t>
            </a:r>
            <a:r>
              <a:rPr lang="ru-RU" b="1" u="sng" dirty="0" smtClean="0"/>
              <a:t>2022 </a:t>
            </a:r>
            <a:r>
              <a:rPr lang="ru-RU" b="1" u="sng" dirty="0"/>
              <a:t>год (до корректировки)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28" y="40770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Скорректированные расходы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7589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4462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Корректировка НВВ</a:t>
            </a:r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(расходы </a:t>
            </a:r>
            <a:endParaRPr lang="ru-RU" sz="3600" dirty="0">
              <a:solidFill>
                <a:srgbClr val="D1E8FF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на </a:t>
            </a:r>
            <a:r>
              <a:rPr lang="ru-RU" sz="3600" dirty="0" smtClean="0">
                <a:solidFill>
                  <a:srgbClr val="D1E8FF"/>
                </a:solidFill>
              </a:rPr>
              <a:t>амортизацию)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56792"/>
            <a:ext cx="89289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/>
              <a:t>ПОСТАНОВЛЕНИЕ ПРАВИТЕЛЬСТВА РФ ОТ 29.10.2019 № 1386</a:t>
            </a:r>
          </a:p>
          <a:p>
            <a:pPr algn="just"/>
            <a:r>
              <a:rPr lang="ru-RU" sz="2600" dirty="0" smtClean="0"/>
              <a:t>                                              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АМОРТИЗАЦИЯ</a:t>
            </a:r>
          </a:p>
          <a:p>
            <a:pPr algn="ctr"/>
            <a:endParaRPr lang="ru-RU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/>
              <a:t>учет амортизации в тарифах исходя из линейного метода с применением </a:t>
            </a:r>
            <a:r>
              <a:rPr lang="ru-RU" sz="2000" u="sng" dirty="0"/>
              <a:t>максимального срока использования </a:t>
            </a:r>
            <a:r>
              <a:rPr lang="ru-RU" sz="2000" dirty="0"/>
              <a:t>соответствующего амортизационной группе (определяются в соответствии с НПА, регулирующими отношения в сфере бухгалтерского учета</a:t>
            </a:r>
            <a:r>
              <a:rPr lang="ru-RU" sz="2000" dirty="0" smtClean="0"/>
              <a:t>);</a:t>
            </a:r>
          </a:p>
          <a:p>
            <a:pPr algn="just"/>
            <a:endParaRPr lang="ru-RU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/>
              <a:t>амортизация по объектам, построенным за счет целевого бюджетного финансирования, при тарифном регулировании не учитывается (если не является источником финансирования новых инвестиций)</a:t>
            </a:r>
          </a:p>
          <a:p>
            <a:pPr algn="just"/>
            <a:r>
              <a:rPr lang="ru-RU" sz="2600" dirty="0" smtClean="0"/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6206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4462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Корректировка НВВ</a:t>
            </a:r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(расходы </a:t>
            </a:r>
            <a:endParaRPr lang="ru-RU" sz="3600" dirty="0">
              <a:solidFill>
                <a:srgbClr val="D1E8FF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на </a:t>
            </a:r>
            <a:r>
              <a:rPr lang="ru-RU" sz="3600" dirty="0" smtClean="0">
                <a:solidFill>
                  <a:srgbClr val="D1E8FF"/>
                </a:solidFill>
              </a:rPr>
              <a:t>амортизацию)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56792"/>
            <a:ext cx="89289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/>
              <a:t>ПОСТАНОВЛЕНИЕ ПРАВИТЕЛЬСТВА РФ ОТ 29.10.2019 № 1386</a:t>
            </a:r>
          </a:p>
          <a:p>
            <a:pPr algn="just"/>
            <a:r>
              <a:rPr lang="ru-RU" sz="2600" dirty="0" smtClean="0"/>
              <a:t>                                              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АМОРТИЗАЦИЯ</a:t>
            </a:r>
          </a:p>
          <a:p>
            <a:pPr algn="ctr"/>
            <a:endParaRPr lang="ru-RU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ВАЖНО!</a:t>
            </a:r>
            <a:r>
              <a:rPr lang="ru-RU" sz="2400" dirty="0"/>
              <a:t> Амортизационные отчисления </a:t>
            </a:r>
            <a:r>
              <a:rPr lang="ru-RU" sz="2400" dirty="0" smtClean="0"/>
              <a:t>объектов основных </a:t>
            </a:r>
            <a:r>
              <a:rPr lang="ru-RU" sz="2400" dirty="0"/>
              <a:t>средств, ПЛАНИРУЕМЫХ к ВВОДУ </a:t>
            </a:r>
            <a:r>
              <a:rPr lang="ru-RU" sz="2400" dirty="0" smtClean="0"/>
              <a:t>в последующих </a:t>
            </a:r>
            <a:r>
              <a:rPr lang="ru-RU" sz="2400" dirty="0"/>
              <a:t>периодах регулирования, </a:t>
            </a:r>
            <a:r>
              <a:rPr lang="ru-RU" sz="2400" dirty="0" smtClean="0"/>
              <a:t>НЕ УЧИТЫВАЮТСЯ </a:t>
            </a:r>
            <a:r>
              <a:rPr lang="ru-RU" sz="2400" dirty="0"/>
              <a:t>при формировании </a:t>
            </a:r>
            <a:r>
              <a:rPr lang="ru-RU" sz="2400" dirty="0" smtClean="0"/>
              <a:t>необходимой валовой </a:t>
            </a:r>
            <a:r>
              <a:rPr lang="ru-RU" sz="2400" dirty="0"/>
              <a:t>выручки, расчет производится исходя </a:t>
            </a:r>
            <a:r>
              <a:rPr lang="ru-RU" sz="2400" dirty="0" smtClean="0"/>
              <a:t>из объектов</a:t>
            </a:r>
            <a:r>
              <a:rPr lang="ru-RU" sz="2400" dirty="0"/>
              <a:t>, принятых регулируемой организацией </a:t>
            </a:r>
            <a:r>
              <a:rPr lang="ru-RU" sz="2400" dirty="0" smtClean="0"/>
              <a:t>на баланс</a:t>
            </a:r>
            <a:r>
              <a:rPr lang="ru-RU" sz="2400" dirty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/>
              <a:t>Переоценка стоимости основных средств только </a:t>
            </a:r>
            <a:r>
              <a:rPr lang="ru-RU" sz="2400" dirty="0" smtClean="0"/>
              <a:t>учитывается в том случае</a:t>
            </a:r>
            <a:r>
              <a:rPr lang="ru-RU" sz="2400" dirty="0"/>
              <a:t>, когда является источником </a:t>
            </a:r>
            <a:r>
              <a:rPr lang="ru-RU" sz="2400" dirty="0" smtClean="0"/>
              <a:t>инвестиционной программы</a:t>
            </a:r>
            <a:r>
              <a:rPr lang="ru-RU" sz="2400" dirty="0"/>
              <a:t>, независимо от времени ее </a:t>
            </a:r>
            <a:r>
              <a:rPr lang="ru-RU" sz="2400" dirty="0" smtClean="0"/>
              <a:t>проведения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74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125760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Нормативная </a:t>
            </a:r>
            <a:r>
              <a:rPr lang="ru-RU" sz="3600" dirty="0" smtClean="0">
                <a:solidFill>
                  <a:srgbClr val="D1E8FF"/>
                </a:solidFill>
              </a:rPr>
              <a:t>прибыль </a:t>
            </a:r>
          </a:p>
          <a:p>
            <a:pPr>
              <a:lnSpc>
                <a:spcPts val="3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u="sng" dirty="0" smtClean="0">
                <a:solidFill>
                  <a:srgbClr val="FF0000"/>
                </a:solidFill>
              </a:rPr>
              <a:t>не является долгосрочным </a:t>
            </a:r>
          </a:p>
          <a:p>
            <a:pPr>
              <a:lnSpc>
                <a:spcPts val="3000"/>
              </a:lnSpc>
            </a:pPr>
            <a:r>
              <a:rPr lang="ru-RU" sz="3600" b="1" u="sng" dirty="0" smtClean="0">
                <a:solidFill>
                  <a:srgbClr val="FF0000"/>
                </a:solidFill>
              </a:rPr>
              <a:t>параметром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276872"/>
            <a:ext cx="892899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900" dirty="0" smtClean="0"/>
          </a:p>
          <a:p>
            <a:pPr algn="just"/>
            <a:r>
              <a:rPr lang="ru-RU" sz="1900" dirty="0" smtClean="0"/>
              <a:t>Включает в себя:</a:t>
            </a:r>
          </a:p>
          <a:p>
            <a:pPr algn="just"/>
            <a:endParaRPr lang="ru-RU" sz="1900" dirty="0"/>
          </a:p>
          <a:p>
            <a:pPr marL="342900" indent="-342900" algn="just">
              <a:buFontTx/>
              <a:buChar char="-"/>
            </a:pPr>
            <a:r>
              <a:rPr lang="ru-RU" sz="1900" dirty="0" smtClean="0"/>
              <a:t>расходы </a:t>
            </a:r>
            <a:r>
              <a:rPr lang="ru-RU" sz="1900" dirty="0"/>
              <a:t>на капитальные вложения (инвестиции), </a:t>
            </a:r>
            <a:r>
              <a:rPr lang="ru-RU" sz="1900" dirty="0" smtClean="0"/>
              <a:t>в </a:t>
            </a:r>
            <a:r>
              <a:rPr lang="ru-RU" sz="1900" dirty="0"/>
              <a:t>размере, предусмотренном утвержденной в установленном порядке инвестиционной </a:t>
            </a:r>
            <a:r>
              <a:rPr lang="ru-RU" sz="1900" dirty="0" smtClean="0"/>
              <a:t>программой;</a:t>
            </a:r>
          </a:p>
          <a:p>
            <a:pPr algn="just"/>
            <a:endParaRPr lang="ru-RU" sz="1900" dirty="0" smtClean="0"/>
          </a:p>
          <a:p>
            <a:pPr marL="342900" indent="-342900" algn="just">
              <a:buFontTx/>
              <a:buChar char="-"/>
            </a:pPr>
            <a:r>
              <a:rPr lang="ru-RU" sz="1900" dirty="0" smtClean="0"/>
              <a:t>средства </a:t>
            </a:r>
            <a:r>
              <a:rPr lang="ru-RU" sz="1900" dirty="0"/>
              <a:t>на возврат займов и кредитов, привлекаемых на реализацию мероприятий инвестиционной </a:t>
            </a:r>
            <a:r>
              <a:rPr lang="ru-RU" sz="1900" dirty="0" smtClean="0"/>
              <a:t>программы;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1900" i="1" dirty="0" smtClean="0">
                <a:solidFill>
                  <a:srgbClr val="FF0000"/>
                </a:solidFill>
              </a:rPr>
              <a:t>При определении данных расходов, </a:t>
            </a:r>
            <a:r>
              <a:rPr lang="ru-RU" sz="1900" i="1" dirty="0">
                <a:solidFill>
                  <a:srgbClr val="FF0000"/>
                </a:solidFill>
              </a:rPr>
              <a:t>не учитываются расходы на возврат займов и кредитов на реализацию мероприятий инвестиционной программы, финансируемые за счет </a:t>
            </a:r>
            <a:r>
              <a:rPr lang="ru-RU" sz="1900" i="1" dirty="0" smtClean="0">
                <a:solidFill>
                  <a:srgbClr val="FF0000"/>
                </a:solidFill>
              </a:rPr>
              <a:t>амортизации.</a:t>
            </a:r>
          </a:p>
          <a:p>
            <a:pPr algn="just"/>
            <a:endParaRPr lang="ru-RU" sz="1900" i="1" dirty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1900" dirty="0" smtClean="0"/>
              <a:t>расходы </a:t>
            </a:r>
            <a:r>
              <a:rPr lang="ru-RU" sz="1900" dirty="0"/>
              <a:t>на выплаты, предусмотренные коллективными </a:t>
            </a:r>
            <a:r>
              <a:rPr lang="ru-RU" sz="1900" dirty="0" smtClean="0"/>
              <a:t>договорами.</a:t>
            </a:r>
          </a:p>
        </p:txBody>
      </p:sp>
      <p:pic>
        <p:nvPicPr>
          <p:cNvPr id="2050" name="Picture 2" descr="base_1_208336_221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7606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9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125760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Нормативная </a:t>
            </a:r>
            <a:r>
              <a:rPr lang="ru-RU" sz="3600" dirty="0" smtClean="0">
                <a:solidFill>
                  <a:srgbClr val="D1E8FF"/>
                </a:solidFill>
              </a:rPr>
              <a:t>прибыль </a:t>
            </a:r>
          </a:p>
          <a:p>
            <a:pPr>
              <a:lnSpc>
                <a:spcPts val="3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u="sng" dirty="0" smtClean="0">
                <a:solidFill>
                  <a:srgbClr val="FF0000"/>
                </a:solidFill>
              </a:rPr>
              <a:t>не является долгосрочным </a:t>
            </a:r>
          </a:p>
          <a:p>
            <a:pPr>
              <a:lnSpc>
                <a:spcPts val="3000"/>
              </a:lnSpc>
            </a:pPr>
            <a:r>
              <a:rPr lang="ru-RU" sz="3600" b="1" u="sng" dirty="0" smtClean="0">
                <a:solidFill>
                  <a:srgbClr val="FF0000"/>
                </a:solidFill>
              </a:rPr>
              <a:t>параметром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0080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юридического лица или индивидуального предпринимателя, впервые представивших предложение об установлении тарифов, в случае, если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 реализованы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утвержденной в установленном порядке инвестиционной программы в части соответствующего регулируемого вида деятельности в области обращения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нормативной прибыли осуществляется исходя из необходимости компенсации расходов на капитальные вложения (инвестиции), определенных в соответствии с такой инвестиционной программой, и расходов на возврат займов и кредитов, привлеченных на реализацию указанных мероприятий инвестиционной программы, а также процентов по таким займам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расходы на капитальные вложения (инвестиции) учитываются в размере фактически произведенных расходов на реализацию мероприятий инвестиционной программы. В случае превышения размера фактически произведенных расходов на реализацию мероприятий инвестиционной программы над размером плановых расходов расходы на капитальные вложения (инвестиции) учитываются в размере плановых расходов, определенном в утвержденной в установленном порядке инвестиционной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val="8647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66480" y="2564904"/>
            <a:ext cx="2520000" cy="378313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50000"/>
              </a:spcBef>
              <a:defRPr sz="2000">
                <a:solidFill>
                  <a:srgbClr val="000000"/>
                </a:solidFill>
              </a:defRPr>
            </a:lvl1pPr>
          </a:lstStyle>
          <a:p>
            <a:r>
              <a:rPr lang="ru-RU" b="1" dirty="0">
                <a:solidFill>
                  <a:schemeClr val="tx1"/>
                </a:solidFill>
              </a:rPr>
              <a:t>Приказ ФАС России от 21.11.2016 </a:t>
            </a:r>
            <a:r>
              <a:rPr lang="ru-RU" b="1" dirty="0" smtClean="0">
                <a:solidFill>
                  <a:schemeClr val="tx1"/>
                </a:solidFill>
              </a:rPr>
              <a:t>                  № 1638/16                 «Об </a:t>
            </a:r>
            <a:r>
              <a:rPr lang="ru-RU" b="1" dirty="0">
                <a:solidFill>
                  <a:schemeClr val="tx1"/>
                </a:solidFill>
              </a:rPr>
              <a:t>утверждении Методических указаний по расчету регулируемых тарифов в области обращения с </a:t>
            </a:r>
            <a:r>
              <a:rPr lang="ru-RU" b="1" dirty="0" smtClean="0">
                <a:solidFill>
                  <a:schemeClr val="tx1"/>
                </a:solidFill>
              </a:rPr>
              <a:t>ТКО»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92212" y="1556792"/>
            <a:ext cx="8700268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500" b="1" dirty="0" smtClean="0"/>
              <a:t>Федеральный закон от 24.06.1998 № 89-ФЗ                                          «Об отходах производства и потребления»</a:t>
            </a:r>
            <a:endParaRPr lang="ru-RU" sz="25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11560" y="2556520"/>
            <a:ext cx="2520000" cy="378313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50000"/>
              </a:spcBef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Постановление </a:t>
            </a:r>
            <a:r>
              <a:rPr lang="ru-RU" dirty="0">
                <a:solidFill>
                  <a:schemeClr val="tx1"/>
                </a:solidFill>
              </a:rPr>
              <a:t>Правительства РФ от 30.05.2016 №</a:t>
            </a:r>
            <a:r>
              <a:rPr lang="ru-RU" dirty="0" smtClean="0">
                <a:solidFill>
                  <a:schemeClr val="tx1"/>
                </a:solidFill>
              </a:rPr>
              <a:t> 484               «О ценообразова-нии </a:t>
            </a:r>
            <a:r>
              <a:rPr lang="ru-RU" dirty="0">
                <a:solidFill>
                  <a:schemeClr val="tx1"/>
                </a:solidFill>
              </a:rPr>
              <a:t>в области обращения с </a:t>
            </a:r>
            <a:r>
              <a:rPr lang="ru-RU" dirty="0" smtClean="0">
                <a:solidFill>
                  <a:schemeClr val="tx1"/>
                </a:solidFill>
              </a:rPr>
              <a:t>ТКО»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DF0FF"/>
                </a:solidFill>
              </a:rPr>
              <a:t>Нормативно-правовая база</a:t>
            </a:r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2172" y="2564904"/>
            <a:ext cx="2520000" cy="3794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Постановление Правительства РФ от 16.05.2016 № 424 «Об утверждении порядка разработки, согласования, утверждения и корректировки инвестиционных и производственных программ в области </a:t>
            </a:r>
            <a:r>
              <a:rPr lang="ru-RU" sz="2000" b="1" dirty="0" smtClean="0">
                <a:solidFill>
                  <a:schemeClr val="tx1"/>
                </a:solidFill>
              </a:rPr>
              <a:t>ТКО»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4462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</a:t>
            </a:r>
            <a:r>
              <a:rPr lang="ru-RU" sz="3600" dirty="0" smtClean="0">
                <a:solidFill>
                  <a:srgbClr val="D1E8FF"/>
                </a:solidFill>
              </a:rPr>
              <a:t>Расчетная </a:t>
            </a:r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предпринимательская прибыль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56792"/>
            <a:ext cx="89289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/>
              <a:t>ПОСТАНОВЛЕНИЕ ПРАВИТЕЛЬСТВА РФ ОТ 29.10.2019 № 1386</a:t>
            </a:r>
          </a:p>
          <a:p>
            <a:pPr algn="just"/>
            <a:r>
              <a:rPr lang="ru-RU" sz="2600" dirty="0" smtClean="0"/>
              <a:t>                                              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Расчетная предпринимательская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прибыль (РП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(определяется в соответствии с п.36 Методических указаний)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налог </a:t>
            </a:r>
            <a:r>
              <a:rPr lang="ru-RU" sz="2800" dirty="0" smtClean="0"/>
              <a:t>на прибыль в части РП </a:t>
            </a:r>
            <a:r>
              <a:rPr lang="ru-RU" sz="2800" dirty="0"/>
              <a:t>входит в 5%;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РП </a:t>
            </a:r>
            <a:r>
              <a:rPr lang="ru-RU" sz="2800" dirty="0"/>
              <a:t>не учитывается в составе НВВ у некоммерческих </a:t>
            </a:r>
            <a:r>
              <a:rPr lang="ru-RU" sz="2800" dirty="0" smtClean="0"/>
              <a:t>организаций;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НВОС </a:t>
            </a:r>
            <a:r>
              <a:rPr lang="ru-RU" sz="2800" dirty="0"/>
              <a:t>уходит из базы для расчета </a:t>
            </a:r>
            <a:r>
              <a:rPr lang="ru-RU" sz="2800" dirty="0" smtClean="0"/>
              <a:t>РП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665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125760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НВВ на 2022 год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59632" y="3015008"/>
            <a:ext cx="7992888" cy="326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- </a:t>
            </a:r>
            <a:r>
              <a:rPr lang="ru-RU" dirty="0" smtClean="0"/>
              <a:t>уточненная </a:t>
            </a:r>
            <a:r>
              <a:rPr lang="ru-RU" dirty="0"/>
              <a:t>плановая </a:t>
            </a:r>
            <a:r>
              <a:rPr lang="ru-RU" dirty="0" smtClean="0"/>
              <a:t>НВВ </a:t>
            </a:r>
            <a:r>
              <a:rPr lang="ru-RU" dirty="0"/>
              <a:t>на </a:t>
            </a:r>
            <a:r>
              <a:rPr lang="ru-RU" dirty="0" smtClean="0"/>
              <a:t>2022 год, </a:t>
            </a:r>
            <a:r>
              <a:rPr lang="ru-RU" dirty="0"/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59632" y="3375048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- размер корректировки необходимой валовой выручки </a:t>
            </a:r>
            <a:r>
              <a:rPr lang="ru-RU" dirty="0" smtClean="0"/>
              <a:t>за 2020 г., </a:t>
            </a:r>
            <a:r>
              <a:rPr lang="ru-RU" dirty="0"/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512" y="3861048"/>
            <a:ext cx="8712968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dirty="0"/>
              <a:t>ИПЦ</a:t>
            </a:r>
            <a:r>
              <a:rPr lang="ru-RU" sz="2000" baseline="-25000" dirty="0"/>
              <a:t>i-1</a:t>
            </a:r>
            <a:r>
              <a:rPr lang="ru-RU" sz="2000" dirty="0"/>
              <a:t>, </a:t>
            </a:r>
            <a:r>
              <a:rPr lang="ru-RU" sz="2000" dirty="0" err="1"/>
              <a:t>ИПЦ</a:t>
            </a:r>
            <a:r>
              <a:rPr lang="ru-RU" sz="2000" baseline="-25000" dirty="0" err="1"/>
              <a:t>i</a:t>
            </a:r>
            <a:r>
              <a:rPr lang="ru-RU" dirty="0"/>
              <a:t> </a:t>
            </a:r>
            <a:r>
              <a:rPr lang="ru-RU" dirty="0" smtClean="0"/>
              <a:t>- индексы </a:t>
            </a:r>
            <a:r>
              <a:rPr lang="ru-RU" dirty="0"/>
              <a:t>потребительских цен, определенные на основании параметров прогноза социально-экономического развития Российской Федерации соответственно на </a:t>
            </a:r>
            <a:r>
              <a:rPr lang="ru-RU" dirty="0" smtClean="0"/>
              <a:t>2021 и 2022 годы.</a:t>
            </a:r>
            <a:endParaRPr lang="ru-RU" dirty="0"/>
          </a:p>
        </p:txBody>
      </p:sp>
      <p:pic>
        <p:nvPicPr>
          <p:cNvPr id="3074" name="Picture 2" descr="base_1_312710_32815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192688" cy="11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ase_1_312710_32816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864096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ase_1_312710_32817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1208559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base_1_312710_32818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87216"/>
            <a:ext cx="594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259632" y="4653136"/>
            <a:ext cx="7632848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 smtClean="0"/>
              <a:t>- величина </a:t>
            </a:r>
            <a:r>
              <a:rPr lang="ru-RU" dirty="0"/>
              <a:t>отклонения показателя ввода и вывода объектов, используемых </a:t>
            </a:r>
            <a:r>
              <a:rPr lang="ru-RU" dirty="0" smtClean="0"/>
              <a:t>                      для </a:t>
            </a:r>
            <a:r>
              <a:rPr lang="ru-RU" dirty="0"/>
              <a:t>обработки, обезвреживания, захоронения </a:t>
            </a:r>
            <a:r>
              <a:rPr lang="ru-RU" dirty="0" smtClean="0"/>
              <a:t>ТКО, </a:t>
            </a:r>
            <a:r>
              <a:rPr lang="ru-RU" dirty="0"/>
              <a:t>и изменения </a:t>
            </a:r>
            <a:r>
              <a:rPr lang="ru-RU" dirty="0" smtClean="0"/>
              <a:t>утвержденной инвестиционной программы, </a:t>
            </a:r>
            <a:r>
              <a:rPr lang="ru-RU" dirty="0"/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8" name="Picture 6" descr="base_1_312710_32819"/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51312"/>
            <a:ext cx="704504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259632" y="5445224"/>
            <a:ext cx="7632848" cy="124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- степень исполнения </a:t>
            </a:r>
            <a:r>
              <a:rPr lang="ru-RU" dirty="0" smtClean="0"/>
              <a:t>обязательств </a:t>
            </a:r>
            <a:r>
              <a:rPr lang="ru-RU" dirty="0"/>
              <a:t>по созданию и (или) реконструкции объектов концессионного </a:t>
            </a:r>
            <a:r>
              <a:rPr lang="ru-RU" dirty="0" smtClean="0"/>
              <a:t>соглашения, </a:t>
            </a:r>
            <a:r>
              <a:rPr lang="ru-RU" dirty="0"/>
              <a:t>соглашения о государственно-частном партнерстве, </a:t>
            </a:r>
            <a:r>
              <a:rPr lang="ru-RU" dirty="0" err="1"/>
              <a:t>муниципально</a:t>
            </a:r>
            <a:r>
              <a:rPr lang="ru-RU" dirty="0"/>
              <a:t>-частном партнерстве, по договору </a:t>
            </a:r>
            <a:r>
              <a:rPr lang="ru-RU" dirty="0" smtClean="0"/>
              <a:t>аренды, </a:t>
            </a:r>
            <a:r>
              <a:rPr lang="ru-RU" dirty="0"/>
              <a:t>по реализации инвестиционной программы, производственной программы </a:t>
            </a:r>
            <a:r>
              <a:rPr lang="ru-RU" dirty="0" smtClean="0"/>
              <a:t>при </a:t>
            </a:r>
            <a:r>
              <a:rPr lang="ru-RU" dirty="0" err="1"/>
              <a:t>недостижении</a:t>
            </a:r>
            <a:r>
              <a:rPr lang="ru-RU" dirty="0"/>
              <a:t> </a:t>
            </a:r>
            <a:r>
              <a:rPr lang="ru-RU" dirty="0" smtClean="0"/>
              <a:t>показателей </a:t>
            </a:r>
            <a:r>
              <a:rPr lang="ru-RU" dirty="0"/>
              <a:t>эффективности, 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44624"/>
            <a:ext cx="7256984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Размер </a:t>
            </a:r>
            <a:r>
              <a:rPr lang="ru-RU" sz="3600" dirty="0">
                <a:solidFill>
                  <a:srgbClr val="D1E8FF"/>
                </a:solidFill>
              </a:rPr>
              <a:t>корректировки </a:t>
            </a:r>
            <a:endParaRPr lang="ru-RU" sz="3600" dirty="0" smtClean="0">
              <a:solidFill>
                <a:srgbClr val="D1E8FF"/>
              </a:solidFill>
            </a:endParaRPr>
          </a:p>
          <a:p>
            <a:r>
              <a:rPr lang="ru-RU" sz="3600" dirty="0" smtClean="0">
                <a:solidFill>
                  <a:srgbClr val="D1E8FF"/>
                </a:solidFill>
              </a:rPr>
              <a:t>НВВ за 2020 год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59632" y="3015008"/>
            <a:ext cx="7992888" cy="326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- величина необходимой валовой выручки в </a:t>
            </a:r>
            <a:r>
              <a:rPr lang="ru-RU" dirty="0" smtClean="0"/>
              <a:t>2020 году</a:t>
            </a:r>
            <a:r>
              <a:rPr lang="ru-RU" dirty="0"/>
              <a:t>, тыс. руб.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59632" y="4251115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- выручка от реализации товаров (услуг) по регулируемому виду деятельности в </a:t>
            </a:r>
            <a:r>
              <a:rPr lang="ru-RU" dirty="0" smtClean="0"/>
              <a:t>2020 году., </a:t>
            </a:r>
            <a:r>
              <a:rPr lang="ru-RU" dirty="0"/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base_1_312710_3282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8" y="1700808"/>
            <a:ext cx="6928344" cy="6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base_1_312710_32823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84" y="2935193"/>
            <a:ext cx="1064544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base_1_312710_32824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08" y="4221088"/>
            <a:ext cx="666000" cy="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11560" y="3429000"/>
            <a:ext cx="7992888" cy="55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определяется </a:t>
            </a:r>
            <a:r>
              <a:rPr lang="ru-RU" b="1" dirty="0">
                <a:solidFill>
                  <a:srgbClr val="FF0000"/>
                </a:solidFill>
              </a:rPr>
              <a:t>на основе фактических значений параметров расчета тарифов взамен прогнозных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8" y="5104044"/>
            <a:ext cx="7992888" cy="55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определяется </a:t>
            </a:r>
            <a:r>
              <a:rPr lang="ru-RU" b="1" dirty="0">
                <a:solidFill>
                  <a:srgbClr val="FF0000"/>
                </a:solidFill>
              </a:rPr>
              <a:t>исходя из фактического </a:t>
            </a:r>
            <a:r>
              <a:rPr lang="ru-RU" b="1" dirty="0" smtClean="0">
                <a:solidFill>
                  <a:srgbClr val="FF0000"/>
                </a:solidFill>
              </a:rPr>
              <a:t>объема оказанных </a:t>
            </a:r>
            <a:r>
              <a:rPr lang="ru-RU" b="1" dirty="0">
                <a:solidFill>
                  <a:srgbClr val="FF0000"/>
                </a:solidFill>
              </a:rPr>
              <a:t>услуг в </a:t>
            </a:r>
            <a:r>
              <a:rPr lang="ru-RU" b="1" dirty="0" smtClean="0">
                <a:solidFill>
                  <a:srgbClr val="FF0000"/>
                </a:solidFill>
              </a:rPr>
              <a:t>2020 </a:t>
            </a:r>
            <a:r>
              <a:rPr lang="ru-RU" b="1" dirty="0">
                <a:solidFill>
                  <a:srgbClr val="FF0000"/>
                </a:solidFill>
              </a:rPr>
              <a:t>году и тарифов, установленных на </a:t>
            </a:r>
            <a:r>
              <a:rPr lang="ru-RU" b="1" dirty="0" smtClean="0">
                <a:solidFill>
                  <a:srgbClr val="FF0000"/>
                </a:solidFill>
              </a:rPr>
              <a:t>2020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3556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63688" y="34178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r>
              <a:rPr lang="ru-RU" sz="3600" dirty="0" smtClean="0">
                <a:solidFill>
                  <a:srgbClr val="D1E8FF"/>
                </a:solidFill>
              </a:rPr>
              <a:t>Правила регулирования тарифов </a:t>
            </a:r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в сфере обращения с ТКО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1207" y="1484784"/>
            <a:ext cx="5475089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 1 сентября 2021 года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1633" y="3225170"/>
            <a:ext cx="248048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Заявление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279031" y="4841865"/>
            <a:ext cx="4309193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Обосновывающие </a:t>
            </a:r>
          </a:p>
          <a:p>
            <a:pPr algn="ctr"/>
            <a:r>
              <a:rPr lang="ru-RU" sz="4000" dirty="0" smtClean="0"/>
              <a:t>материалы</a:t>
            </a:r>
            <a:endParaRPr lang="ru-RU" sz="4000" dirty="0"/>
          </a:p>
        </p:txBody>
      </p:sp>
      <p:pic>
        <p:nvPicPr>
          <p:cNvPr id="1026" name="Picture 2" descr="E:\Зыков М.И\с 05.04.2016\2018 год\Прочее\Совещание с РСО 16.04.2018\strelbaz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00576"/>
            <a:ext cx="810671" cy="108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ихаил\Downloads\green-plus-with-black-bord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2442"/>
            <a:ext cx="684693" cy="6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34178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r>
              <a:rPr lang="ru-RU" sz="3600" dirty="0" smtClean="0">
                <a:solidFill>
                  <a:srgbClr val="D1E8FF"/>
                </a:solidFill>
              </a:rPr>
              <a:t>Требования к содержанию </a:t>
            </a:r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D1E8FF"/>
                </a:solidFill>
              </a:rPr>
              <a:t>заявления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41277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/>
              <a:t>В заявлении об </a:t>
            </a:r>
            <a:r>
              <a:rPr lang="ru-RU" sz="2400" u="sng" dirty="0" smtClean="0"/>
              <a:t>установлении/корректировке </a:t>
            </a:r>
            <a:r>
              <a:rPr lang="ru-RU" sz="2400" u="sng" dirty="0"/>
              <a:t>тарифов указывается следующая </a:t>
            </a:r>
            <a:r>
              <a:rPr lang="ru-RU" sz="2400" u="sng" dirty="0" smtClean="0"/>
              <a:t>информация:</a:t>
            </a:r>
          </a:p>
          <a:p>
            <a:pPr algn="just"/>
            <a:r>
              <a:rPr lang="ru-RU" sz="2400" dirty="0" smtClean="0"/>
              <a:t>- сведения </a:t>
            </a:r>
            <a:r>
              <a:rPr lang="ru-RU" sz="2400" dirty="0"/>
              <a:t>о </a:t>
            </a:r>
            <a:r>
              <a:rPr lang="ru-RU" sz="2400" dirty="0" smtClean="0"/>
              <a:t>заявителе: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 наименование </a:t>
            </a:r>
            <a:r>
              <a:rPr lang="ru-RU" sz="2400" dirty="0"/>
              <a:t>заявителя - </a:t>
            </a:r>
            <a:r>
              <a:rPr lang="ru-RU" sz="2400" dirty="0" smtClean="0"/>
              <a:t>наименование </a:t>
            </a:r>
            <a:r>
              <a:rPr lang="ru-RU" sz="2400" dirty="0"/>
              <a:t>юридического лица (согласно </a:t>
            </a:r>
            <a:r>
              <a:rPr lang="ru-RU" sz="2400" dirty="0" smtClean="0"/>
              <a:t>уставу), ФИО </a:t>
            </a:r>
            <a:r>
              <a:rPr lang="ru-RU" sz="2400" dirty="0"/>
              <a:t>руководителя;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ОГРН, </a:t>
            </a:r>
            <a:r>
              <a:rPr lang="ru-RU" sz="2400" dirty="0"/>
              <a:t>дата его присвоения и наименование органа, принявшего решение о регистрации юридического </a:t>
            </a:r>
            <a:r>
              <a:rPr lang="ru-RU" sz="2400" dirty="0" smtClean="0"/>
              <a:t>лица;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Почтовый и фактический адрес, местонахождения </a:t>
            </a:r>
            <a:r>
              <a:rPr lang="ru-RU" sz="2400" dirty="0"/>
              <a:t>органов управления, контактные телефоны, </a:t>
            </a:r>
            <a:r>
              <a:rPr lang="ru-RU" sz="2400" dirty="0" smtClean="0"/>
              <a:t>официальный </a:t>
            </a:r>
            <a:r>
              <a:rPr lang="ru-RU" sz="2400" dirty="0"/>
              <a:t>сайт </a:t>
            </a:r>
            <a:r>
              <a:rPr lang="ru-RU" sz="2400" dirty="0" smtClean="0"/>
              <a:t>и </a:t>
            </a:r>
            <a:r>
              <a:rPr lang="ru-RU" sz="2400" dirty="0"/>
              <a:t>адрес электронной </a:t>
            </a:r>
            <a:r>
              <a:rPr lang="ru-RU" sz="2400" dirty="0" smtClean="0"/>
              <a:t>почты;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ИНН </a:t>
            </a:r>
            <a:r>
              <a:rPr lang="ru-RU" sz="2400" dirty="0"/>
              <a:t>и </a:t>
            </a:r>
            <a:r>
              <a:rPr lang="ru-RU" sz="2400" dirty="0" smtClean="0"/>
              <a:t>КПП;</a:t>
            </a:r>
            <a:endParaRPr lang="ru-RU" sz="2400" dirty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метод </a:t>
            </a:r>
            <a:r>
              <a:rPr lang="ru-RU" sz="2400" dirty="0"/>
              <a:t>регулирования тарифов, который регулируемая организация считает необходимым применить при регулировании тарифов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27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34178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r>
              <a:rPr lang="ru-RU" sz="3600" dirty="0" smtClean="0">
                <a:solidFill>
                  <a:srgbClr val="D1E8FF"/>
                </a:solidFill>
              </a:rPr>
              <a:t>Перечень обосновывающих материалов (п. 8 Правил)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344825"/>
            <a:ext cx="89289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700" dirty="0" smtClean="0"/>
              <a:t>копии </a:t>
            </a:r>
            <a:r>
              <a:rPr lang="ru-RU" sz="1700" dirty="0"/>
              <a:t>правоустанавливающих документов (копии гражданско-правовых договоров, концессионных соглашений, соглашений о </a:t>
            </a:r>
            <a:r>
              <a:rPr lang="ru-RU" sz="1700" dirty="0" smtClean="0"/>
              <a:t>ГЧП, </a:t>
            </a:r>
            <a:r>
              <a:rPr lang="ru-RU" sz="1700" dirty="0" err="1"/>
              <a:t>муниципально</a:t>
            </a:r>
            <a:r>
              <a:rPr lang="ru-RU" sz="1700" dirty="0"/>
              <a:t>-частном партнерстве, при реорганизации юридического лица - передаточных актов), подтверждающих право собственности, иное законное основание для владения, пользования и распоряжения в отношении объектов недвижимости (зданий, строений, сооружений, земельных участков), используемых для осуществления регулируемой деятельности</a:t>
            </a:r>
            <a:r>
              <a:rPr lang="ru-RU" sz="17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/>
              <a:t>копии документов об утверждении учетной политики с приложениями (включая утвержденный план счетов, содержащий перечень счетов и </a:t>
            </a:r>
            <a:r>
              <a:rPr lang="ru-RU" sz="1700" dirty="0" err="1" smtClean="0"/>
              <a:t>субсчетов</a:t>
            </a:r>
            <a:r>
              <a:rPr lang="ru-RU" sz="1700" dirty="0" smtClean="0"/>
              <a:t> синтетического и аналитического бухгалтерского учета);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/>
              <a:t>копии </a:t>
            </a:r>
            <a:r>
              <a:rPr lang="ru-RU" sz="1700" dirty="0"/>
              <a:t>бухгалтерской и статистической отчетности за предшествующий период регулирования и на последнюю отчетную </a:t>
            </a:r>
            <a:r>
              <a:rPr lang="ru-RU" sz="1700" dirty="0" smtClean="0"/>
              <a:t>дату;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/>
              <a:t>расчет </a:t>
            </a:r>
            <a:r>
              <a:rPr lang="ru-RU" sz="1700" dirty="0"/>
              <a:t>размера тарифов и расходов </a:t>
            </a:r>
            <a:r>
              <a:rPr lang="ru-RU" sz="1700" dirty="0" smtClean="0"/>
              <a:t>на </a:t>
            </a:r>
            <a:r>
              <a:rPr lang="ru-RU" sz="1700" dirty="0"/>
              <a:t>осуществление регулируемых видов деятельности и </a:t>
            </a:r>
            <a:r>
              <a:rPr lang="ru-RU" sz="1700" dirty="0" smtClean="0"/>
              <a:t>НВВ </a:t>
            </a:r>
            <a:r>
              <a:rPr lang="ru-RU" sz="1700" dirty="0"/>
              <a:t>от регулируемой деятельности с приложением экономического обоснования исходных данных (с указанием применяемых индексов, норм и нормативов расчета, а также метода регулирования тарифов) и предлагаемых значений долгосрочных параметров </a:t>
            </a:r>
            <a:r>
              <a:rPr lang="ru-RU" sz="1700" dirty="0" smtClean="0"/>
              <a:t>регулирования</a:t>
            </a:r>
            <a:r>
              <a:rPr lang="ru-RU" sz="1700" dirty="0"/>
              <a:t> </a:t>
            </a:r>
            <a:r>
              <a:rPr lang="ru-RU" sz="1700" dirty="0" smtClean="0"/>
              <a:t>(</a:t>
            </a:r>
            <a:r>
              <a:rPr lang="ru-RU" sz="1700" b="1" dirty="0" smtClean="0">
                <a:solidFill>
                  <a:srgbClr val="FF0000"/>
                </a:solidFill>
              </a:rPr>
              <a:t>Шаблон для расчета тарифов размещен </a:t>
            </a:r>
            <a:r>
              <a:rPr lang="ru-RU" sz="1700" b="1" dirty="0">
                <a:solidFill>
                  <a:srgbClr val="FF0000"/>
                </a:solidFill>
              </a:rPr>
              <a:t>на сайте РСТ Кировской области </a:t>
            </a:r>
            <a:r>
              <a:rPr lang="en-US" sz="1700" b="1" dirty="0">
                <a:solidFill>
                  <a:srgbClr val="FF0000"/>
                </a:solidFill>
                <a:hlinkClick r:id="rId3"/>
              </a:rPr>
              <a:t>www.rstkirov.ru</a:t>
            </a:r>
            <a:r>
              <a:rPr lang="ru-RU" sz="1700" b="1" dirty="0">
                <a:solidFill>
                  <a:srgbClr val="FF0000"/>
                </a:solidFill>
              </a:rPr>
              <a:t> в разделе Стандарты раскрытия информации – Шаблоны – Расчет тарифов ОКК</a:t>
            </a:r>
            <a:r>
              <a:rPr lang="ru-RU" sz="1700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700" dirty="0"/>
              <a:t>копия утвержденной в установленном порядке инвестиционной программы либо проект инвестиционной программы (при наличии</a:t>
            </a:r>
            <a:r>
              <a:rPr lang="ru-RU" sz="1700" dirty="0" smtClean="0"/>
              <a:t>).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441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34178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r>
              <a:rPr lang="ru-RU" sz="3600" dirty="0" smtClean="0">
                <a:solidFill>
                  <a:srgbClr val="D1E8FF"/>
                </a:solidFill>
              </a:rPr>
              <a:t>Перечень дополнительных обосновывающих материалов</a:t>
            </a:r>
            <a:endParaRPr lang="ru-RU" sz="3600" dirty="0">
              <a:solidFill>
                <a:srgbClr val="D1E8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412776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/>
              <a:t>у</a:t>
            </a:r>
            <a:r>
              <a:rPr lang="ru-RU" sz="2000" dirty="0" smtClean="0"/>
              <a:t>ведомление о режиме налогообложения;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лицензия на регулируемый вид деятельности;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технологическая схема (план) полигона (свалки);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п</a:t>
            </a:r>
            <a:r>
              <a:rPr lang="ru-RU" sz="2000" dirty="0" smtClean="0"/>
              <a:t>ояснительная записка;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программа в области энергосбережения;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ведомости по амортизации;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счета-фактуры по уплате арендной платы;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счета-фактуры и акты электропотребления </a:t>
            </a:r>
            <a:r>
              <a:rPr lang="ru-RU" sz="2000" dirty="0"/>
              <a:t>по </a:t>
            </a:r>
            <a:r>
              <a:rPr lang="ru-RU" sz="2000" dirty="0" smtClean="0"/>
              <a:t>оплате электроэнергии;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расчет платы за негативное воздействие на 2022 год (факт за 2020 год);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и</a:t>
            </a:r>
            <a:r>
              <a:rPr lang="ru-RU" sz="2000" dirty="0" smtClean="0"/>
              <a:t>ные обосновывающие материалы, предоставляемые по инициативе организации.</a:t>
            </a:r>
          </a:p>
          <a:p>
            <a:pPr algn="ctr"/>
            <a:r>
              <a:rPr lang="ru-RU" sz="2600" b="1" u="sng" dirty="0" smtClean="0">
                <a:solidFill>
                  <a:srgbClr val="FF0000"/>
                </a:solidFill>
              </a:rPr>
              <a:t>Орган </a:t>
            </a:r>
            <a:r>
              <a:rPr lang="ru-RU" sz="2600" b="1" u="sng" dirty="0">
                <a:solidFill>
                  <a:srgbClr val="FF0000"/>
                </a:solidFill>
              </a:rPr>
              <a:t>регулирования отказывает </a:t>
            </a:r>
            <a:r>
              <a:rPr lang="ru-RU" sz="2600" b="1" u="sng" dirty="0" smtClean="0">
                <a:solidFill>
                  <a:srgbClr val="FF0000"/>
                </a:solidFill>
              </a:rPr>
              <a:t>во </a:t>
            </a:r>
            <a:r>
              <a:rPr lang="ru-RU" sz="2600" b="1" u="sng" dirty="0">
                <a:solidFill>
                  <a:srgbClr val="FF0000"/>
                </a:solidFill>
              </a:rPr>
              <a:t>включении в тарифы отдельных расходов, предложенных регулируемой организацией, в случае если экономическая обоснованность таких расходов </a:t>
            </a:r>
            <a:r>
              <a:rPr lang="ru-RU" sz="2600" b="1" u="sng" dirty="0" smtClean="0">
                <a:solidFill>
                  <a:srgbClr val="FF0000"/>
                </a:solidFill>
              </a:rPr>
              <a:t>не </a:t>
            </a:r>
            <a:r>
              <a:rPr lang="ru-RU" sz="2600" b="1" u="sng" dirty="0">
                <a:solidFill>
                  <a:srgbClr val="FF0000"/>
                </a:solidFill>
              </a:rPr>
              <a:t>подтверждена</a:t>
            </a:r>
            <a:r>
              <a:rPr lang="ru-RU" sz="2600" b="1" u="sng" dirty="0" smtClean="0">
                <a:solidFill>
                  <a:srgbClr val="FF0000"/>
                </a:solidFill>
              </a:rPr>
              <a:t>.</a:t>
            </a:r>
            <a:endParaRPr lang="ru-RU" sz="2600" u="sng" dirty="0"/>
          </a:p>
        </p:txBody>
      </p:sp>
    </p:spTree>
    <p:extLst>
      <p:ext uri="{BB962C8B-B14F-4D97-AF65-F5344CB8AC3E}">
        <p14:creationId xmlns:p14="http://schemas.microsoft.com/office/powerpoint/2010/main" val="7718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-171399"/>
            <a:ext cx="5724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Совершенствование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  <a:p>
            <a:pPr algn="ctr"/>
            <a:r>
              <a:rPr lang="ru-RU" sz="36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тарифного </a:t>
            </a:r>
            <a:r>
              <a:rPr lang="ru-RU" sz="3600" dirty="0" smtClean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регулирования </a:t>
            </a:r>
            <a:r>
              <a:rPr lang="ru-RU" sz="2400" dirty="0" smtClean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24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ПЛАНИРУЕМЫЕ МЕРЫ)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НОВЫЙ ПОДХОД К УЧЕТУ РАСХОДОВ НА ЛИЗИНГ</a:t>
            </a:r>
          </a:p>
          <a:p>
            <a:pPr algn="ctr"/>
            <a:r>
              <a:rPr lang="ru-RU" sz="2400" dirty="0"/>
              <a:t>(разработан </a:t>
            </a:r>
            <a:r>
              <a:rPr lang="ru-RU" sz="2400" dirty="0" smtClean="0"/>
              <a:t>НПА, </a:t>
            </a:r>
            <a:r>
              <a:rPr lang="ru-RU" sz="2400" dirty="0"/>
              <a:t>позволяющий учитывать лизинговые платежи в размере, включающем доход лизингодателя)</a:t>
            </a:r>
          </a:p>
          <a:p>
            <a:r>
              <a:rPr lang="ru-RU" sz="2400" u="sng" dirty="0"/>
              <a:t>Возмещение лизингодателю: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амортизации (с учетом особенностей, предусмотренных п. 34 Основ ценообразования),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налогов на имущество и других обязательных платежей лизингодателя,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доход лизингодателя в течение действия договора лизинга, </a:t>
            </a:r>
            <a:r>
              <a:rPr lang="ru-RU" sz="2400" dirty="0">
                <a:solidFill>
                  <a:srgbClr val="FF0000"/>
                </a:solidFill>
              </a:rPr>
              <a:t>но не выше ставки процента, равной ключевой ставке Центрального банка Российской Федерации, увеличенной на 4 процентных пункта</a:t>
            </a:r>
          </a:p>
        </p:txBody>
      </p:sp>
    </p:spTree>
    <p:extLst>
      <p:ext uri="{BB962C8B-B14F-4D97-AF65-F5344CB8AC3E}">
        <p14:creationId xmlns:p14="http://schemas.microsoft.com/office/powerpoint/2010/main" val="27620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63688" y="13860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r>
              <a:rPr lang="ru-RU" sz="3200" dirty="0">
                <a:solidFill>
                  <a:srgbClr val="D1E8FF"/>
                </a:solidFill>
              </a:rPr>
              <a:t>НАРУШЕНИЯ ПРИ ФОРМИРОВАНИИ РАСХОДОВ НА</a:t>
            </a:r>
          </a:p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D1E8FF"/>
                </a:solidFill>
              </a:rPr>
              <a:t>ЗАХОРОНЕНИЕ ТКО</a:t>
            </a:r>
          </a:p>
          <a:p>
            <a:pPr>
              <a:lnSpc>
                <a:spcPts val="3000"/>
              </a:lnSpc>
            </a:pPr>
            <a:endParaRPr lang="ru-RU" sz="3600" dirty="0" smtClean="0">
              <a:solidFill>
                <a:srgbClr val="D1E8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1616" y="1592843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Отсутствие лицензий на право осуществления деятельности по захоронению ТКО! ИЛИ отсутствие наличия объектов по захоронению (размещению ТКО) в перечне ГРОРО, а также в условиях отсутствия положительного заключения федерального органа, осуществляющего функции по выработке и реализации </a:t>
            </a:r>
            <a:r>
              <a:rPr lang="ru-RU" sz="2000" dirty="0" err="1"/>
              <a:t>госполитики</a:t>
            </a:r>
            <a:r>
              <a:rPr lang="ru-RU" sz="2000" dirty="0"/>
              <a:t> в сфере окружающей среды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ВАЖНО</a:t>
            </a:r>
            <a:r>
              <a:rPr lang="ru-RU" sz="2000" dirty="0">
                <a:solidFill>
                  <a:srgbClr val="0070C0"/>
                </a:solidFill>
              </a:rPr>
              <a:t>! УЧЕТ РАСХОДОВ на захоронение ТКО и соответственно утверждение тарифов на захоронение ТКО в отсутствие вышеперечисленных факторов НЕДОПУСТИМ!</a:t>
            </a:r>
          </a:p>
          <a:p>
            <a:r>
              <a:rPr lang="ru-RU" sz="2000" dirty="0"/>
              <a:t>2. Отсутствие приборов учета весового контроля (затрудняет  определение фактического объема предоставленной услуги) 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ВАЖНО</a:t>
            </a:r>
            <a:r>
              <a:rPr lang="ru-RU" sz="2000" dirty="0">
                <a:solidFill>
                  <a:srgbClr val="0070C0"/>
                </a:solidFill>
              </a:rPr>
              <a:t>! Данные о фактическом объеме и (или) массе твердых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</a:rPr>
              <a:t>коммунальных отходов за последний отчетный год, за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</a:rPr>
              <a:t>последние 3 года в динамике не являются подтверждёнными в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</a:rPr>
              <a:t>отсутствие приборов учета весового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4511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2463031"/>
            <a:ext cx="7772400" cy="1470025"/>
          </a:xfrm>
        </p:spPr>
        <p:txBody>
          <a:bodyPr>
            <a:no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1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DDF0FF"/>
                </a:solidFill>
              </a:rPr>
              <a:t>Правила </a:t>
            </a:r>
            <a:r>
              <a:rPr lang="ru-RU" sz="2600" b="1" dirty="0">
                <a:solidFill>
                  <a:srgbClr val="DDF0FF"/>
                </a:solidFill>
              </a:rPr>
              <a:t>регулирования тарифов </a:t>
            </a:r>
            <a:endParaRPr lang="ru-RU" sz="2600" b="1" dirty="0" smtClean="0">
              <a:solidFill>
                <a:srgbClr val="DDF0FF"/>
              </a:solidFill>
            </a:endParaRPr>
          </a:p>
          <a:p>
            <a:r>
              <a:rPr lang="ru-RU" sz="2600" b="1" dirty="0" smtClean="0">
                <a:solidFill>
                  <a:srgbClr val="DDF0FF"/>
                </a:solidFill>
              </a:rPr>
              <a:t>в </a:t>
            </a:r>
            <a:r>
              <a:rPr lang="ru-RU" sz="2600" b="1" dirty="0">
                <a:solidFill>
                  <a:srgbClr val="DDF0FF"/>
                </a:solidFill>
              </a:rPr>
              <a:t>сфере обращения </a:t>
            </a:r>
            <a:r>
              <a:rPr lang="ru-RU" sz="2600" b="1" dirty="0" smtClean="0">
                <a:solidFill>
                  <a:srgbClr val="DDF0FF"/>
                </a:solidFill>
              </a:rPr>
              <a:t>с ТКО </a:t>
            </a:r>
          </a:p>
          <a:p>
            <a:r>
              <a:rPr lang="ru-RU" sz="2600" b="1" dirty="0" smtClean="0">
                <a:solidFill>
                  <a:srgbClr val="DDF0FF"/>
                </a:solidFill>
              </a:rPr>
              <a:t>для ранее регулируемых организаций</a:t>
            </a:r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912183"/>
            <a:ext cx="7776864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Предложение об установлении/корректировке тарифов на 2022 год направляется </a:t>
            </a:r>
          </a:p>
          <a:p>
            <a:pPr algn="ctr"/>
            <a:r>
              <a:rPr lang="ru-RU" sz="2600" dirty="0" smtClean="0"/>
              <a:t>в РСТ Кировской области </a:t>
            </a:r>
          </a:p>
          <a:p>
            <a:pPr algn="ctr"/>
            <a:r>
              <a:rPr lang="ru-RU" sz="2600" b="1" u="sng" dirty="0" smtClean="0">
                <a:solidFill>
                  <a:srgbClr val="FF0000"/>
                </a:solidFill>
              </a:rPr>
              <a:t>до 1 сентября 2021 год</a:t>
            </a:r>
          </a:p>
          <a:p>
            <a:pPr algn="ctr"/>
            <a:r>
              <a:rPr lang="ru-RU" sz="2600" b="1" u="sng" dirty="0" smtClean="0">
                <a:solidFill>
                  <a:srgbClr val="FF0000"/>
                </a:solidFill>
              </a:rPr>
              <a:t>(предоставление предложения ОБЯЗАТЕЛЬНО)</a:t>
            </a:r>
            <a:endParaRPr lang="ru-RU" sz="26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4624680"/>
            <a:ext cx="5760640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Тарифы устанавливаются </a:t>
            </a:r>
          </a:p>
          <a:p>
            <a:pPr algn="ctr"/>
            <a:r>
              <a:rPr lang="ru-RU" sz="2600" b="1" u="sng" dirty="0" smtClean="0">
                <a:solidFill>
                  <a:srgbClr val="FF0000"/>
                </a:solidFill>
              </a:rPr>
              <a:t>до 20 </a:t>
            </a:r>
            <a:r>
              <a:rPr lang="ru-RU" sz="2600" b="1" u="sng" dirty="0">
                <a:solidFill>
                  <a:srgbClr val="FF0000"/>
                </a:solidFill>
              </a:rPr>
              <a:t>декабря </a:t>
            </a:r>
            <a:r>
              <a:rPr lang="ru-RU" sz="2600" b="1" u="sng" dirty="0" smtClean="0">
                <a:solidFill>
                  <a:srgbClr val="FF0000"/>
                </a:solidFill>
              </a:rPr>
              <a:t>2021 года</a:t>
            </a:r>
            <a:endParaRPr lang="ru-RU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DDF0FF"/>
                </a:solidFill>
              </a:rPr>
              <a:t>Правила </a:t>
            </a:r>
            <a:r>
              <a:rPr lang="ru-RU" sz="2600" b="1" dirty="0">
                <a:solidFill>
                  <a:srgbClr val="DDF0FF"/>
                </a:solidFill>
              </a:rPr>
              <a:t>регулирования тарифов </a:t>
            </a:r>
            <a:endParaRPr lang="ru-RU" sz="2600" b="1" dirty="0" smtClean="0">
              <a:solidFill>
                <a:srgbClr val="DDF0FF"/>
              </a:solidFill>
            </a:endParaRPr>
          </a:p>
          <a:p>
            <a:r>
              <a:rPr lang="ru-RU" sz="2600" b="1" dirty="0" smtClean="0">
                <a:solidFill>
                  <a:srgbClr val="DDF0FF"/>
                </a:solidFill>
              </a:rPr>
              <a:t>в </a:t>
            </a:r>
            <a:r>
              <a:rPr lang="ru-RU" sz="2600" b="1" dirty="0">
                <a:solidFill>
                  <a:srgbClr val="DDF0FF"/>
                </a:solidFill>
              </a:rPr>
              <a:t>сфере обращения </a:t>
            </a:r>
            <a:r>
              <a:rPr lang="ru-RU" sz="2600" b="1" dirty="0" smtClean="0">
                <a:solidFill>
                  <a:srgbClr val="DDF0FF"/>
                </a:solidFill>
              </a:rPr>
              <a:t>с ТКО </a:t>
            </a:r>
          </a:p>
          <a:p>
            <a:r>
              <a:rPr lang="ru-RU" sz="2600" b="1" dirty="0" smtClean="0">
                <a:solidFill>
                  <a:srgbClr val="DDF0FF"/>
                </a:solidFill>
              </a:rPr>
              <a:t>для ранее регулируемых организаций</a:t>
            </a:r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912183"/>
            <a:ext cx="5760640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Риски не предоставления заявления и документов</a:t>
            </a:r>
            <a:endParaRPr lang="ru-RU" sz="2600" b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24433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Можно остаться без тарифа </a:t>
            </a:r>
            <a:r>
              <a:rPr lang="ru-RU" sz="3600" dirty="0" smtClean="0">
                <a:solidFill>
                  <a:srgbClr val="FF0000"/>
                </a:solidFill>
              </a:rPr>
              <a:t>!!!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smtClean="0"/>
              <a:t>ПП </a:t>
            </a:r>
            <a:r>
              <a:rPr lang="ru-RU" sz="2400" dirty="0"/>
              <a:t>РФ №484 не содержит положений о</a:t>
            </a:r>
          </a:p>
          <a:p>
            <a:pPr algn="ctr"/>
            <a:r>
              <a:rPr lang="ru-RU" sz="2400" dirty="0"/>
              <a:t>возможности регулирующего органа</a:t>
            </a:r>
          </a:p>
          <a:p>
            <a:pPr algn="ctr"/>
            <a:r>
              <a:rPr lang="ru-RU" sz="2400" dirty="0"/>
              <a:t>самостоятельно корректировать тарифы при</a:t>
            </a:r>
          </a:p>
          <a:p>
            <a:pPr algn="ctr"/>
            <a:r>
              <a:rPr lang="ru-RU" sz="2400" dirty="0"/>
              <a:t>отсутствии заявления (в </a:t>
            </a:r>
            <a:r>
              <a:rPr lang="ru-RU" sz="2400" dirty="0" smtClean="0"/>
              <a:t>сфере теплоснабжения, </a:t>
            </a:r>
          </a:p>
          <a:p>
            <a:pPr algn="ctr"/>
            <a:r>
              <a:rPr lang="ru-RU" sz="2400" dirty="0" smtClean="0"/>
              <a:t>водоснабжения и водоотведения</a:t>
            </a:r>
          </a:p>
          <a:p>
            <a:pPr algn="ctr"/>
            <a:r>
              <a:rPr lang="ru-RU" sz="2400" dirty="0" smtClean="0"/>
              <a:t> данная норма присутствует)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82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DDF0FF"/>
                </a:solidFill>
              </a:rPr>
              <a:t>Правила </a:t>
            </a:r>
            <a:r>
              <a:rPr lang="ru-RU" sz="2600" b="1" dirty="0">
                <a:solidFill>
                  <a:srgbClr val="DDF0FF"/>
                </a:solidFill>
              </a:rPr>
              <a:t>регулирования тарифов </a:t>
            </a:r>
            <a:endParaRPr lang="ru-RU" sz="2600" b="1" dirty="0" smtClean="0">
              <a:solidFill>
                <a:srgbClr val="DDF0FF"/>
              </a:solidFill>
            </a:endParaRPr>
          </a:p>
          <a:p>
            <a:r>
              <a:rPr lang="ru-RU" sz="2600" b="1" dirty="0" smtClean="0">
                <a:solidFill>
                  <a:srgbClr val="DDF0FF"/>
                </a:solidFill>
              </a:rPr>
              <a:t>в </a:t>
            </a:r>
            <a:r>
              <a:rPr lang="ru-RU" sz="2600" b="1" dirty="0">
                <a:solidFill>
                  <a:srgbClr val="DDF0FF"/>
                </a:solidFill>
              </a:rPr>
              <a:t>сфере обращения </a:t>
            </a:r>
            <a:r>
              <a:rPr lang="ru-RU" sz="2600" b="1" dirty="0" smtClean="0">
                <a:solidFill>
                  <a:srgbClr val="DDF0FF"/>
                </a:solidFill>
              </a:rPr>
              <a:t>с ТКО </a:t>
            </a:r>
          </a:p>
          <a:p>
            <a:r>
              <a:rPr lang="ru-RU" sz="2600" b="1" dirty="0" smtClean="0">
                <a:solidFill>
                  <a:srgbClr val="DDF0FF"/>
                </a:solidFill>
              </a:rPr>
              <a:t>для вновь созданных организаций</a:t>
            </a:r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560274"/>
            <a:ext cx="5760640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Предложение об установлении тарифов на 2021 год подается в течение года </a:t>
            </a:r>
          </a:p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до </a:t>
            </a:r>
            <a:r>
              <a:rPr lang="ru-RU" sz="2600" b="1" u="sng" dirty="0" smtClean="0">
                <a:solidFill>
                  <a:srgbClr val="FF0000"/>
                </a:solidFill>
              </a:rPr>
              <a:t>01 ноября 2021 </a:t>
            </a:r>
            <a:r>
              <a:rPr lang="ru-RU" sz="2600" b="1" u="sng" dirty="0">
                <a:solidFill>
                  <a:srgbClr val="FF0000"/>
                </a:solidFill>
              </a:rPr>
              <a:t>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3573016"/>
            <a:ext cx="5760640" cy="24929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Тарифы устанавливаются </a:t>
            </a:r>
          </a:p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в течение 30 календарных дней со дня поступления </a:t>
            </a:r>
            <a:r>
              <a:rPr lang="ru-RU" sz="2600" b="1" u="sng" dirty="0" smtClean="0">
                <a:solidFill>
                  <a:srgbClr val="FF0000"/>
                </a:solidFill>
              </a:rPr>
              <a:t>предложения </a:t>
            </a:r>
            <a:r>
              <a:rPr lang="ru-RU" sz="2600" b="1" u="sng" dirty="0">
                <a:solidFill>
                  <a:srgbClr val="FF0000"/>
                </a:solidFill>
              </a:rPr>
              <a:t>об установлении тарифов и необходимых обосновывающих материалов в полном </a:t>
            </a:r>
            <a:r>
              <a:rPr lang="ru-RU" sz="2600" b="1" u="sng" dirty="0" smtClean="0">
                <a:solidFill>
                  <a:srgbClr val="FF0000"/>
                </a:solidFill>
              </a:rPr>
              <a:t>объеме </a:t>
            </a:r>
            <a:endParaRPr lang="ru-RU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8503" y="188913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Общие положения 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регулирования тарифов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540" y="1484784"/>
            <a:ext cx="89289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u="sng" dirty="0">
                <a:solidFill>
                  <a:srgbClr val="000000"/>
                </a:solidFill>
              </a:rPr>
              <a:t>Регулированию подлежат </a:t>
            </a:r>
            <a:r>
              <a:rPr lang="ru-RU" sz="2600" b="1" u="sng" dirty="0" smtClean="0">
                <a:solidFill>
                  <a:srgbClr val="000000"/>
                </a:solidFill>
              </a:rPr>
              <a:t>:</a:t>
            </a:r>
            <a:endParaRPr lang="ru-RU" sz="2600" b="1" u="sng" dirty="0">
              <a:solidFill>
                <a:srgbClr val="000000"/>
              </a:solidFill>
            </a:endParaRP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</a:rPr>
              <a:t>- единый </a:t>
            </a:r>
            <a:r>
              <a:rPr lang="ru-RU" sz="2600" dirty="0">
                <a:solidFill>
                  <a:srgbClr val="000000"/>
                </a:solidFill>
              </a:rPr>
              <a:t>тариф на услугу регионального </a:t>
            </a:r>
            <a:r>
              <a:rPr lang="ru-RU" sz="2600" dirty="0" smtClean="0">
                <a:solidFill>
                  <a:srgbClr val="000000"/>
                </a:solidFill>
              </a:rPr>
              <a:t>оператора;</a:t>
            </a:r>
            <a:endParaRPr lang="ru-RU" sz="2600" dirty="0">
              <a:solidFill>
                <a:srgbClr val="000000"/>
              </a:solidFill>
            </a:endParaRP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</a:rPr>
              <a:t>- тариф </a:t>
            </a:r>
            <a:r>
              <a:rPr lang="ru-RU" sz="2600" dirty="0">
                <a:solidFill>
                  <a:srgbClr val="000000"/>
                </a:solidFill>
              </a:rPr>
              <a:t>на обработку </a:t>
            </a:r>
            <a:r>
              <a:rPr lang="ru-RU" sz="2600" dirty="0" smtClean="0">
                <a:solidFill>
                  <a:srgbClr val="000000"/>
                </a:solidFill>
              </a:rPr>
              <a:t>ТКО;</a:t>
            </a:r>
            <a:endParaRPr lang="ru-RU" sz="2600" dirty="0">
              <a:solidFill>
                <a:srgbClr val="000000"/>
              </a:solidFill>
            </a:endParaRP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</a:rPr>
              <a:t>- тариф </a:t>
            </a:r>
            <a:r>
              <a:rPr lang="ru-RU" sz="2600" dirty="0">
                <a:solidFill>
                  <a:srgbClr val="000000"/>
                </a:solidFill>
              </a:rPr>
              <a:t>на обезвреживание </a:t>
            </a:r>
            <a:r>
              <a:rPr lang="ru-RU" sz="2600" dirty="0" smtClean="0">
                <a:solidFill>
                  <a:srgbClr val="000000"/>
                </a:solidFill>
              </a:rPr>
              <a:t>ТКО;</a:t>
            </a:r>
            <a:endParaRPr lang="ru-RU" sz="2600" dirty="0">
              <a:solidFill>
                <a:srgbClr val="000000"/>
              </a:solidFill>
            </a:endParaRPr>
          </a:p>
          <a:p>
            <a:pPr lvl="0" algn="just"/>
            <a:r>
              <a:rPr lang="ru-RU" sz="2600" dirty="0" smtClean="0">
                <a:solidFill>
                  <a:srgbClr val="000000"/>
                </a:solidFill>
              </a:rPr>
              <a:t>- тариф </a:t>
            </a:r>
            <a:r>
              <a:rPr lang="ru-RU" sz="2600" dirty="0">
                <a:solidFill>
                  <a:srgbClr val="000000"/>
                </a:solidFill>
              </a:rPr>
              <a:t>на захоронение </a:t>
            </a:r>
            <a:r>
              <a:rPr lang="ru-RU" sz="2600" dirty="0" smtClean="0">
                <a:solidFill>
                  <a:srgbClr val="000000"/>
                </a:solidFill>
              </a:rPr>
              <a:t>ТКО.</a:t>
            </a:r>
            <a:endParaRPr lang="ru-RU" sz="2600" dirty="0">
              <a:solidFill>
                <a:srgbClr val="000000"/>
              </a:solidFill>
            </a:endParaRPr>
          </a:p>
          <a:p>
            <a:pPr lvl="0" algn="ctr">
              <a:spcBef>
                <a:spcPts val="1200"/>
              </a:spcBef>
            </a:pPr>
            <a:r>
              <a:rPr lang="ru-RU" sz="2600" dirty="0">
                <a:solidFill>
                  <a:srgbClr val="000000"/>
                </a:solidFill>
              </a:rPr>
              <a:t>В случае если регулируемая организация, осуществляющая захоронение </a:t>
            </a:r>
            <a:r>
              <a:rPr lang="ru-RU" sz="2600" dirty="0" smtClean="0">
                <a:solidFill>
                  <a:srgbClr val="000000"/>
                </a:solidFill>
              </a:rPr>
              <a:t>ТКО, </a:t>
            </a:r>
            <a:r>
              <a:rPr lang="ru-RU" sz="2600" dirty="0">
                <a:solidFill>
                  <a:srgbClr val="000000"/>
                </a:solidFill>
              </a:rPr>
              <a:t>осуществляет их обработку с использованием объектов обработки </a:t>
            </a:r>
            <a:r>
              <a:rPr lang="ru-RU" sz="2600" dirty="0" smtClean="0">
                <a:solidFill>
                  <a:srgbClr val="000000"/>
                </a:solidFill>
              </a:rPr>
              <a:t>ТКО, </a:t>
            </a:r>
            <a:r>
              <a:rPr lang="ru-RU" sz="2600" dirty="0">
                <a:solidFill>
                  <a:srgbClr val="000000"/>
                </a:solidFill>
              </a:rPr>
              <a:t>принадлежащих ей на праве собственности или на ином законном основании, </a:t>
            </a:r>
            <a:r>
              <a:rPr lang="ru-RU" sz="2600" b="1" dirty="0">
                <a:solidFill>
                  <a:srgbClr val="FF0000"/>
                </a:solidFill>
              </a:rPr>
              <a:t>тариф на обработку </a:t>
            </a:r>
            <a:r>
              <a:rPr lang="ru-RU" sz="2600" b="1" dirty="0" smtClean="0">
                <a:solidFill>
                  <a:srgbClr val="FF0000"/>
                </a:solidFill>
              </a:rPr>
              <a:t>ТКО для </a:t>
            </a:r>
            <a:r>
              <a:rPr lang="ru-RU" sz="2600" b="1" dirty="0">
                <a:solidFill>
                  <a:srgbClr val="FF0000"/>
                </a:solidFill>
              </a:rPr>
              <a:t>такой </a:t>
            </a:r>
            <a:r>
              <a:rPr lang="ru-RU" sz="2600" b="1" dirty="0" smtClean="0">
                <a:solidFill>
                  <a:srgbClr val="FF0000"/>
                </a:solidFill>
              </a:rPr>
              <a:t>организации </a:t>
            </a:r>
            <a:r>
              <a:rPr lang="ru-RU" sz="2600" b="1" dirty="0">
                <a:solidFill>
                  <a:srgbClr val="FF0000"/>
                </a:solidFill>
              </a:rPr>
              <a:t>не </a:t>
            </a:r>
            <a:r>
              <a:rPr lang="ru-RU" sz="2600" b="1" dirty="0" smtClean="0">
                <a:solidFill>
                  <a:srgbClr val="FF0000"/>
                </a:solidFill>
              </a:rPr>
              <a:t>устанавливается</a:t>
            </a:r>
            <a:r>
              <a:rPr lang="ru-RU" sz="2600" dirty="0" smtClean="0">
                <a:solidFill>
                  <a:srgbClr val="000000"/>
                </a:solidFill>
              </a:rPr>
              <a:t> (расходы </a:t>
            </a:r>
            <a:r>
              <a:rPr lang="ru-RU" sz="2600" dirty="0">
                <a:solidFill>
                  <a:srgbClr val="000000"/>
                </a:solidFill>
              </a:rPr>
              <a:t>на обработку </a:t>
            </a:r>
            <a:r>
              <a:rPr lang="ru-RU" sz="2600" dirty="0" smtClean="0">
                <a:solidFill>
                  <a:srgbClr val="000000"/>
                </a:solidFill>
              </a:rPr>
              <a:t>ТКО </a:t>
            </a:r>
            <a:r>
              <a:rPr lang="ru-RU" sz="2600" dirty="0">
                <a:solidFill>
                  <a:srgbClr val="000000"/>
                </a:solidFill>
              </a:rPr>
              <a:t>учитываются при установлении тарифа на захоронение </a:t>
            </a:r>
            <a:r>
              <a:rPr lang="ru-RU" sz="2600" dirty="0" smtClean="0">
                <a:solidFill>
                  <a:srgbClr val="000000"/>
                </a:solidFill>
              </a:rPr>
              <a:t>ТКО).</a:t>
            </a:r>
            <a:endParaRPr lang="ru-RU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8503" y="188913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Общие положения 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регулирования тарифов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540" y="1484784"/>
            <a:ext cx="8928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600" b="1" u="sng" dirty="0" smtClean="0">
              <a:solidFill>
                <a:srgbClr val="000000"/>
              </a:solidFill>
            </a:endParaRPr>
          </a:p>
          <a:p>
            <a:pPr lvl="0" algn="ctr"/>
            <a:r>
              <a:rPr lang="ru-RU" sz="2600" b="1" u="sng" dirty="0" smtClean="0">
                <a:solidFill>
                  <a:srgbClr val="000000"/>
                </a:solidFill>
              </a:rPr>
              <a:t>Тарифы устанавливаются:</a:t>
            </a:r>
          </a:p>
          <a:p>
            <a:pPr lvl="0" algn="ctr"/>
            <a:endParaRPr lang="ru-RU" sz="2600" b="1" u="sng" dirty="0" smtClean="0">
              <a:solidFill>
                <a:srgbClr val="0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</a:rPr>
              <a:t>с </a:t>
            </a:r>
            <a:r>
              <a:rPr lang="ru-RU" sz="2600" dirty="0">
                <a:solidFill>
                  <a:srgbClr val="000000"/>
                </a:solidFill>
              </a:rPr>
              <a:t>календарной разбивкой по </a:t>
            </a:r>
            <a:r>
              <a:rPr lang="ru-RU" sz="2600" dirty="0" smtClean="0">
                <a:solidFill>
                  <a:srgbClr val="000000"/>
                </a:solidFill>
              </a:rPr>
              <a:t>полугодиям;</a:t>
            </a:r>
          </a:p>
          <a:p>
            <a:pPr lvl="0"/>
            <a:endParaRPr lang="ru-RU" sz="2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</a:rPr>
              <a:t>- исходя </a:t>
            </a:r>
            <a:r>
              <a:rPr lang="ru-RU" sz="2600" dirty="0">
                <a:solidFill>
                  <a:srgbClr val="000000"/>
                </a:solidFill>
              </a:rPr>
              <a:t>из </a:t>
            </a:r>
            <a:r>
              <a:rPr lang="ru-RU" sz="2600" dirty="0" smtClean="0">
                <a:solidFill>
                  <a:srgbClr val="000000"/>
                </a:solidFill>
              </a:rPr>
              <a:t>не превышения </a:t>
            </a:r>
            <a:r>
              <a:rPr lang="ru-RU" sz="2600" dirty="0">
                <a:solidFill>
                  <a:srgbClr val="000000"/>
                </a:solidFill>
              </a:rPr>
              <a:t>величины </a:t>
            </a:r>
            <a:r>
              <a:rPr lang="ru-RU" sz="2600" dirty="0" smtClean="0">
                <a:solidFill>
                  <a:srgbClr val="000000"/>
                </a:solidFill>
              </a:rPr>
              <a:t>тарифов (без </a:t>
            </a:r>
            <a:r>
              <a:rPr lang="ru-RU" sz="2600" dirty="0">
                <a:solidFill>
                  <a:srgbClr val="000000"/>
                </a:solidFill>
              </a:rPr>
              <a:t>учета </a:t>
            </a:r>
            <a:r>
              <a:rPr lang="ru-RU" sz="2600" dirty="0" smtClean="0">
                <a:solidFill>
                  <a:srgbClr val="000000"/>
                </a:solidFill>
              </a:rPr>
              <a:t>НДС) в 1 п/г </a:t>
            </a:r>
            <a:r>
              <a:rPr lang="ru-RU" sz="2600" dirty="0">
                <a:solidFill>
                  <a:srgbClr val="000000"/>
                </a:solidFill>
              </a:rPr>
              <a:t>очередного годового периода регулирования над величиной соответствующих тарифов </a:t>
            </a:r>
            <a:r>
              <a:rPr lang="ru-RU" sz="2600" dirty="0" smtClean="0">
                <a:solidFill>
                  <a:srgbClr val="000000"/>
                </a:solidFill>
              </a:rPr>
              <a:t>(без </a:t>
            </a:r>
            <a:r>
              <a:rPr lang="ru-RU" sz="2600" dirty="0">
                <a:solidFill>
                  <a:srgbClr val="000000"/>
                </a:solidFill>
              </a:rPr>
              <a:t>учета </a:t>
            </a:r>
            <a:r>
              <a:rPr lang="ru-RU" sz="2600" dirty="0" smtClean="0">
                <a:solidFill>
                  <a:srgbClr val="000000"/>
                </a:solidFill>
              </a:rPr>
              <a:t>НДС) </a:t>
            </a:r>
            <a:r>
              <a:rPr lang="ru-RU" sz="2600" dirty="0">
                <a:solidFill>
                  <a:srgbClr val="000000"/>
                </a:solidFill>
              </a:rPr>
              <a:t>во </a:t>
            </a:r>
            <a:r>
              <a:rPr lang="ru-RU" sz="2600" dirty="0" smtClean="0">
                <a:solidFill>
                  <a:srgbClr val="000000"/>
                </a:solidFill>
              </a:rPr>
              <a:t>2 п/г предшествующего </a:t>
            </a:r>
            <a:r>
              <a:rPr lang="ru-RU" sz="2600" dirty="0">
                <a:solidFill>
                  <a:srgbClr val="000000"/>
                </a:solidFill>
              </a:rPr>
              <a:t>годового периода </a:t>
            </a:r>
            <a:r>
              <a:rPr lang="ru-RU" sz="2600" dirty="0" smtClean="0">
                <a:solidFill>
                  <a:srgbClr val="000000"/>
                </a:solidFill>
              </a:rPr>
              <a:t>регулирования </a:t>
            </a:r>
            <a:r>
              <a:rPr lang="ru-RU" sz="2600" dirty="0">
                <a:solidFill>
                  <a:srgbClr val="000000"/>
                </a:solidFill>
              </a:rPr>
              <a:t>по состоянию на </a:t>
            </a:r>
            <a:r>
              <a:rPr lang="ru-RU" sz="2600" dirty="0" smtClean="0">
                <a:solidFill>
                  <a:srgbClr val="000000"/>
                </a:solidFill>
              </a:rPr>
              <a:t>31 декабря</a:t>
            </a:r>
            <a:endParaRPr lang="ru-RU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8503" y="188913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Общие положения 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регулирования тарифов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540" y="1484784"/>
            <a:ext cx="89289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dirty="0">
                <a:solidFill>
                  <a:srgbClr val="000000"/>
                </a:solidFill>
              </a:rPr>
              <a:t>Необходимая валовая выручка </a:t>
            </a:r>
            <a:r>
              <a:rPr lang="ru-RU" sz="2600" dirty="0" smtClean="0">
                <a:solidFill>
                  <a:srgbClr val="000000"/>
                </a:solidFill>
              </a:rPr>
              <a:t>(НВВ) регулируемой </a:t>
            </a:r>
            <a:r>
              <a:rPr lang="ru-RU" sz="2600" dirty="0">
                <a:solidFill>
                  <a:srgbClr val="000000"/>
                </a:solidFill>
              </a:rPr>
              <a:t>организации и тарифы, установленные с применением метода индексации, ежегодно корректируются с учетом отклонения фактических значений параметров регулирования тарифов, учитываемых при расчете тарифов (за исключением долгосрочных параметров регулирования тарифов), от их плановых значений</a:t>
            </a:r>
            <a:r>
              <a:rPr lang="ru-RU" sz="2600" dirty="0" smtClean="0">
                <a:solidFill>
                  <a:srgbClr val="000000"/>
                </a:solidFill>
              </a:rPr>
              <a:t>.</a:t>
            </a:r>
          </a:p>
          <a:p>
            <a:pPr algn="ctr">
              <a:spcBef>
                <a:spcPts val="1200"/>
              </a:spcBef>
            </a:pPr>
            <a:r>
              <a:rPr lang="ru-RU" sz="2600" dirty="0" smtClean="0"/>
              <a:t>К </a:t>
            </a:r>
            <a:r>
              <a:rPr lang="ru-RU" sz="2600" dirty="0"/>
              <a:t>долгосрочным параметрам регулирования </a:t>
            </a:r>
            <a:r>
              <a:rPr lang="ru-RU" sz="2600" dirty="0" smtClean="0"/>
              <a:t>относятся</a:t>
            </a:r>
            <a:r>
              <a:rPr lang="ru-RU" sz="2600" dirty="0"/>
              <a:t>:</a:t>
            </a:r>
          </a:p>
          <a:p>
            <a:pPr algn="ctr"/>
            <a:r>
              <a:rPr lang="ru-RU" sz="2600" dirty="0" smtClean="0"/>
              <a:t>- </a:t>
            </a:r>
            <a:r>
              <a:rPr lang="ru-RU" sz="2600" b="1" u="sng" dirty="0" smtClean="0"/>
              <a:t>базовый </a:t>
            </a:r>
            <a:r>
              <a:rPr lang="ru-RU" sz="2600" b="1" u="sng" dirty="0"/>
              <a:t>уровень операционных расходов</a:t>
            </a:r>
            <a:r>
              <a:rPr lang="ru-RU" sz="2600" dirty="0"/>
              <a:t>;</a:t>
            </a:r>
          </a:p>
          <a:p>
            <a:pPr algn="ctr"/>
            <a:r>
              <a:rPr lang="ru-RU" sz="2600" dirty="0" smtClean="0"/>
              <a:t>- </a:t>
            </a:r>
            <a:r>
              <a:rPr lang="ru-RU" sz="2600" b="1" u="sng" dirty="0" smtClean="0"/>
              <a:t>индекс </a:t>
            </a:r>
            <a:r>
              <a:rPr lang="ru-RU" sz="2600" b="1" u="sng" dirty="0"/>
              <a:t>эффективности операционных расходов</a:t>
            </a:r>
            <a:r>
              <a:rPr lang="ru-RU" sz="2600" dirty="0"/>
              <a:t>;</a:t>
            </a:r>
          </a:p>
          <a:p>
            <a:pPr algn="ctr"/>
            <a:r>
              <a:rPr lang="ru-RU" sz="2600" dirty="0" smtClean="0"/>
              <a:t>- </a:t>
            </a:r>
            <a:r>
              <a:rPr lang="ru-RU" sz="2600" b="1" u="sng" dirty="0" smtClean="0"/>
              <a:t>показатели </a:t>
            </a:r>
            <a:r>
              <a:rPr lang="ru-RU" sz="2600" b="1" u="sng" dirty="0"/>
              <a:t>энергосбережения и </a:t>
            </a:r>
            <a:r>
              <a:rPr lang="ru-RU" sz="2600" b="1" u="sng" dirty="0" err="1"/>
              <a:t>энергоэффективности</a:t>
            </a:r>
            <a:r>
              <a:rPr lang="ru-RU" sz="2600" b="1" u="sng" dirty="0"/>
              <a:t> (удельный расход энергетических ресурсов)</a:t>
            </a:r>
            <a:r>
              <a:rPr lang="ru-RU" sz="2600" dirty="0"/>
              <a:t>.</a:t>
            </a:r>
          </a:p>
          <a:p>
            <a:pPr lvl="0" algn="ctr"/>
            <a:endParaRPr lang="ru-RU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87016" y="116632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D1E8FF"/>
                </a:solidFill>
              </a:rPr>
              <a:t>Корректировка</a:t>
            </a:r>
          </a:p>
          <a:p>
            <a:r>
              <a:rPr lang="ru-RU" sz="3600" dirty="0" smtClean="0">
                <a:solidFill>
                  <a:srgbClr val="D1E8FF"/>
                </a:solidFill>
              </a:rPr>
              <a:t>(метод индексации)</a:t>
            </a:r>
            <a:endParaRPr lang="ru-RU" sz="3600" dirty="0">
              <a:solidFill>
                <a:srgbClr val="D1E8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65716168"/>
              </p:ext>
            </p:extLst>
          </p:nvPr>
        </p:nvGraphicFramePr>
        <p:xfrm>
          <a:off x="-324544" y="1469008"/>
          <a:ext cx="110892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7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7918</TotalTime>
  <Words>2715</Words>
  <Application>Microsoft Office PowerPoint</Application>
  <PresentationFormat>Экран (4:3)</PresentationFormat>
  <Paragraphs>328</Paragraphs>
  <Slides>29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Основные подходы к формированию тарифов в области обращения с твердыми коммунальными отходами на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положения  регулирования тарифов</vt:lpstr>
      <vt:lpstr>Общие положения  регулирования тарифов</vt:lpstr>
      <vt:lpstr>Общие положения  регулирования тарифов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Шутова</dc:creator>
  <cp:lastModifiedBy>Михаил</cp:lastModifiedBy>
  <cp:revision>529</cp:revision>
  <cp:lastPrinted>2018-08-07T06:05:46Z</cp:lastPrinted>
  <dcterms:modified xsi:type="dcterms:W3CDTF">2021-04-06T16:41:15Z</dcterms:modified>
</cp:coreProperties>
</file>