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1" r:id="rId2"/>
    <p:sldId id="282" r:id="rId3"/>
    <p:sldId id="256" r:id="rId4"/>
    <p:sldId id="270" r:id="rId5"/>
    <p:sldId id="271" r:id="rId6"/>
    <p:sldId id="272" r:id="rId7"/>
    <p:sldId id="280" r:id="rId8"/>
    <p:sldId id="273" r:id="rId9"/>
    <p:sldId id="283" r:id="rId10"/>
    <p:sldId id="284" r:id="rId11"/>
    <p:sldId id="285" r:id="rId12"/>
    <p:sldId id="287" r:id="rId13"/>
    <p:sldId id="288" r:id="rId14"/>
    <p:sldId id="289" r:id="rId15"/>
    <p:sldId id="290" r:id="rId16"/>
    <p:sldId id="300" r:id="rId17"/>
    <p:sldId id="299" r:id="rId18"/>
    <p:sldId id="292" r:id="rId19"/>
    <p:sldId id="293" r:id="rId20"/>
    <p:sldId id="301" r:id="rId21"/>
    <p:sldId id="298" r:id="rId22"/>
    <p:sldId id="297" r:id="rId23"/>
    <p:sldId id="294" r:id="rId24"/>
    <p:sldId id="295" r:id="rId25"/>
  </p:sldIdLst>
  <p:sldSz cx="9144000" cy="6858000" type="screen4x3"/>
  <p:notesSz cx="6797675" cy="9926638"/>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42B4786-07DE-4B08-A8C5-C538A84BC92D}">
          <p14:sldIdLst>
            <p14:sldId id="281"/>
            <p14:sldId id="282"/>
          </p14:sldIdLst>
        </p14:section>
        <p14:section name="Раздел 1. Открытый конкурс." id="{4E7791A4-940C-4FCD-A301-D543CB2CBC6D}">
          <p14:sldIdLst>
            <p14:sldId id="256"/>
            <p14:sldId id="270"/>
            <p14:sldId id="271"/>
            <p14:sldId id="272"/>
            <p14:sldId id="280"/>
            <p14:sldId id="273"/>
          </p14:sldIdLst>
        </p14:section>
        <p14:section name="Раздел 2. Инициатива." id="{0840F24A-EEF0-45B3-9574-BA44122BF35D}">
          <p14:sldIdLst>
            <p14:sldId id="283"/>
            <p14:sldId id="284"/>
            <p14:sldId id="285"/>
            <p14:sldId id="287"/>
            <p14:sldId id="288"/>
            <p14:sldId id="289"/>
            <p14:sldId id="290"/>
          </p14:sldIdLst>
        </p14:section>
        <p14:section name="Раздел 3. Ценовые зоны." id="{21095AE5-0464-4FC1-97CC-02476554CF18}">
          <p14:sldIdLst>
            <p14:sldId id="300"/>
            <p14:sldId id="299"/>
            <p14:sldId id="292"/>
            <p14:sldId id="293"/>
            <p14:sldId id="301"/>
          </p14:sldIdLst>
        </p14:section>
        <p14:section name="Раздел 4. Изменения ДПР." id="{D5D19D4B-4D04-418E-9B20-85EFE0BA326E}">
          <p14:sldIdLst>
            <p14:sldId id="298"/>
            <p14:sldId id="297"/>
            <p14:sldId id="294"/>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58"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8/4/2020</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8/4/2020</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126162"/>
          </a:xfrm>
          <a:solidFill>
            <a:schemeClr val="accent2">
              <a:lumMod val="40000"/>
              <a:lumOff val="60000"/>
            </a:schemeClr>
          </a:solidFill>
        </p:spPr>
        <p:txBody>
          <a:bodyPr>
            <a:normAutofit/>
          </a:bodyPr>
          <a:lstStyle/>
          <a:p>
            <a:pPr algn="ctr"/>
            <a:r>
              <a:rPr lang="ru-RU" sz="2400" b="1" spc="-100" dirty="0">
                <a:solidFill>
                  <a:schemeClr val="tx1"/>
                </a:solidFill>
                <a:effectLst>
                  <a:outerShdw blurRad="38100" dist="38100" dir="2700000" algn="tl">
                    <a:srgbClr val="000000">
                      <a:alpha val="43137"/>
                    </a:srgbClr>
                  </a:outerShdw>
                </a:effectLst>
              </a:rPr>
              <a:t>ПОРЯДОК СОГЛАСОВАНИЯ ОРГАНОМ РЕГУЛИРОВАНИЯ ЗНАЧЕНИЙ ДОЛГОСРОЧНЫХ ПАРАМЕТРОВ РЕГУЛИРОВАНИЯ И МЕТОДА РЕГУЛИРОВАНИЯ ТАРИФОВ </a:t>
            </a:r>
            <a:r>
              <a:rPr lang="ru-RU" sz="2400" b="1" spc="-100" dirty="0" smtClean="0">
                <a:solidFill>
                  <a:schemeClr val="tx1"/>
                </a:solidFill>
                <a:effectLst>
                  <a:outerShdw blurRad="38100" dist="38100" dir="2700000" algn="tl">
                    <a:srgbClr val="000000">
                      <a:alpha val="43137"/>
                    </a:srgbClr>
                  </a:outerShdw>
                </a:effectLst>
              </a:rPr>
              <a:t>.</a:t>
            </a:r>
            <a:br>
              <a:rPr lang="ru-RU" sz="2400" b="1" spc="-100" dirty="0" smtClean="0">
                <a:solidFill>
                  <a:schemeClr val="tx1"/>
                </a:solidFill>
                <a:effectLst>
                  <a:outerShdw blurRad="38100" dist="38100" dir="2700000" algn="tl">
                    <a:srgbClr val="000000">
                      <a:alpha val="43137"/>
                    </a:srgbClr>
                  </a:outerShdw>
                </a:effectLst>
              </a:rPr>
            </a:br>
            <a:r>
              <a:rPr lang="ru-RU" sz="2400" b="1" spc="-100" dirty="0" smtClean="0">
                <a:solidFill>
                  <a:schemeClr val="tx1"/>
                </a:solidFill>
                <a:effectLst>
                  <a:outerShdw blurRad="38100" dist="38100" dir="2700000" algn="tl">
                    <a:srgbClr val="000000">
                      <a:alpha val="43137"/>
                    </a:srgbClr>
                  </a:outerShdw>
                </a:effectLst>
              </a:rPr>
              <a:t/>
            </a:r>
            <a:br>
              <a:rPr lang="ru-RU" sz="2400" b="1" spc="-100" dirty="0" smtClean="0">
                <a:solidFill>
                  <a:schemeClr val="tx1"/>
                </a:solidFill>
                <a:effectLst>
                  <a:outerShdw blurRad="38100" dist="38100" dir="2700000" algn="tl">
                    <a:srgbClr val="000000">
                      <a:alpha val="43137"/>
                    </a:srgbClr>
                  </a:outerShdw>
                </a:effectLst>
              </a:rPr>
            </a:br>
            <a:r>
              <a:rPr lang="ru-RU" sz="2400" b="1" spc="-100" dirty="0" smtClean="0">
                <a:solidFill>
                  <a:schemeClr val="tx1"/>
                </a:solidFill>
                <a:effectLst>
                  <a:outerShdw blurRad="38100" dist="38100" dir="2700000" algn="tl">
                    <a:srgbClr val="000000">
                      <a:alpha val="43137"/>
                    </a:srgbClr>
                  </a:outerShdw>
                </a:effectLst>
              </a:rPr>
              <a:t>ПОРЯДОК ПРЕДСТАВЛЕНИЯ </a:t>
            </a:r>
            <a:r>
              <a:rPr lang="ru-RU" sz="2400" b="1" spc="-100" dirty="0">
                <a:solidFill>
                  <a:schemeClr val="tx1"/>
                </a:solidFill>
                <a:effectLst>
                  <a:outerShdw blurRad="38100" dist="38100" dir="2700000" algn="tl">
                    <a:srgbClr val="000000">
                      <a:alpha val="43137"/>
                    </a:srgbClr>
                  </a:outerShdw>
                </a:effectLst>
              </a:rPr>
              <a:t>ПРЕДВАРИТЕЛЬНОГО СОГЛАСИЯ НА ИЗМЕНЕНИЕ ЗНАЧЕНИЙ ДОЛГОСРОЧНЫХ </a:t>
            </a:r>
            <a:r>
              <a:rPr lang="ru-RU" sz="2400" b="1" spc="-100" dirty="0" smtClean="0">
                <a:solidFill>
                  <a:schemeClr val="tx1"/>
                </a:solidFill>
                <a:effectLst>
                  <a:outerShdw blurRad="38100" dist="38100" dir="2700000" algn="tl">
                    <a:srgbClr val="000000">
                      <a:alpha val="43137"/>
                    </a:srgbClr>
                  </a:outerShdw>
                </a:effectLst>
              </a:rPr>
              <a:t>ПАРАМЕТРОВ РЕГУЛИРОВАНИЯ.</a:t>
            </a:r>
            <a:endParaRPr lang="ru-RU" sz="2400" b="1" spc="-1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690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1"/>
          <p:cNvSpPr>
            <a:spLocks noGrp="1"/>
          </p:cNvSpPr>
          <p:nvPr>
            <p:ph idx="1"/>
          </p:nvPr>
        </p:nvSpPr>
        <p:spPr>
          <a:xfrm>
            <a:off x="1435100" y="457200"/>
            <a:ext cx="7499350" cy="5791200"/>
          </a:xfrm>
        </p:spPr>
        <p:txBody>
          <a:bodyPr anchor="t">
            <a:normAutofit/>
          </a:bodyPr>
          <a:lstStyle/>
          <a:p>
            <a:pPr marL="82296" indent="450000" algn="just">
              <a:buNone/>
            </a:pPr>
            <a:r>
              <a:rPr lang="ru-RU" sz="1400" dirty="0" smtClean="0">
                <a:latin typeface="Times New Roman" panose="02020603050405020304" pitchFamily="18" charset="0"/>
                <a:cs typeface="Times New Roman" panose="02020603050405020304" pitchFamily="18" charset="0"/>
              </a:rPr>
              <a:t>Согласно пункту </a:t>
            </a:r>
            <a:r>
              <a:rPr lang="ru-RU" sz="1400" dirty="0">
                <a:latin typeface="Times New Roman" panose="02020603050405020304" pitchFamily="18" charset="0"/>
                <a:cs typeface="Times New Roman" panose="02020603050405020304" pitchFamily="18" charset="0"/>
              </a:rPr>
              <a:t>96(1) Правил </a:t>
            </a:r>
            <a:r>
              <a:rPr lang="ru-RU" sz="1400" dirty="0" smtClean="0">
                <a:latin typeface="Times New Roman" panose="02020603050405020304" pitchFamily="18" charset="0"/>
                <a:cs typeface="Times New Roman" panose="02020603050405020304" pitchFamily="18" charset="0"/>
              </a:rPr>
              <a:t>регулирования, о</a:t>
            </a:r>
            <a:r>
              <a:rPr lang="ru-RU" sz="1400" b="1" dirty="0" smtClean="0">
                <a:latin typeface="Times New Roman" panose="02020603050405020304" pitchFamily="18" charset="0"/>
                <a:cs typeface="Times New Roman" panose="02020603050405020304" pitchFamily="18" charset="0"/>
              </a:rPr>
              <a:t>рган регулирования осуществляет согласование значений долгосрочных параметров регулирования и метода регулирования тарифов</a:t>
            </a:r>
            <a:r>
              <a:rPr lang="ru-RU" sz="1400" dirty="0" smtClean="0">
                <a:latin typeface="Times New Roman" panose="02020603050405020304" pitchFamily="18" charset="0"/>
                <a:cs typeface="Times New Roman" panose="02020603050405020304" pitchFamily="18" charset="0"/>
              </a:rPr>
              <a:t>, содержащихся в предложении о заключении концессионного соглашения, </a:t>
            </a:r>
            <a:r>
              <a:rPr lang="ru-RU" sz="1400" b="1" dirty="0" smtClean="0">
                <a:latin typeface="Times New Roman" panose="02020603050405020304" pitchFamily="18" charset="0"/>
                <a:cs typeface="Times New Roman" panose="02020603050405020304" pitchFamily="18" charset="0"/>
              </a:rPr>
              <a:t>представленном лицом</a:t>
            </a:r>
            <a:r>
              <a:rPr lang="ru-RU" sz="1400"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выступающим с инициативой заключения концессионного соглашения</a:t>
            </a:r>
            <a:r>
              <a:rPr lang="ru-RU" sz="1400" dirty="0" smtClean="0">
                <a:latin typeface="Times New Roman" panose="02020603050405020304" pitchFamily="18" charset="0"/>
                <a:cs typeface="Times New Roman" panose="02020603050405020304" pitchFamily="18" charset="0"/>
              </a:rPr>
              <a:t>, на основании:</a:t>
            </a:r>
          </a:p>
          <a:p>
            <a:pPr algn="just"/>
            <a:r>
              <a:rPr lang="ru-RU" sz="1400" dirty="0" smtClean="0">
                <a:latin typeface="Times New Roman" panose="02020603050405020304" pitchFamily="18" charset="0"/>
                <a:cs typeface="Times New Roman" panose="02020603050405020304" pitchFamily="18" charset="0"/>
              </a:rPr>
              <a:t>заявления органа, уполномоченного Правительством Российской Федерации, субъектом Российской Федерации либо муниципальным образованием на рассмотрение предложения о заключении концессионного </a:t>
            </a:r>
            <a:r>
              <a:rPr lang="ru-RU" sz="1400" dirty="0">
                <a:latin typeface="Times New Roman" panose="02020603050405020304" pitchFamily="18" charset="0"/>
                <a:cs typeface="Times New Roman" panose="02020603050405020304" pitchFamily="18" charset="0"/>
              </a:rPr>
              <a:t>соглашения  (далее - уполномоченный орган);</a:t>
            </a:r>
          </a:p>
          <a:p>
            <a:pPr algn="just"/>
            <a:r>
              <a:rPr lang="ru-RU" sz="1400" dirty="0" smtClean="0">
                <a:latin typeface="Times New Roman" panose="02020603050405020304" pitchFamily="18" charset="0"/>
                <a:cs typeface="Times New Roman" panose="02020603050405020304" pitchFamily="18" charset="0"/>
              </a:rPr>
              <a:t>приложенных к нему документов, материалов и сведений, предусмотренных </a:t>
            </a:r>
            <a:r>
              <a:rPr lang="ru-RU" sz="1400" dirty="0">
                <a:latin typeface="Times New Roman" panose="02020603050405020304" pitchFamily="18" charset="0"/>
                <a:cs typeface="Times New Roman" panose="02020603050405020304" pitchFamily="18" charset="0"/>
              </a:rPr>
              <a:t>пунктом 96(4) Правил </a:t>
            </a:r>
            <a:r>
              <a:rPr lang="ru-RU" sz="1400" dirty="0" smtClean="0">
                <a:latin typeface="Times New Roman" panose="02020603050405020304" pitchFamily="18" charset="0"/>
                <a:cs typeface="Times New Roman" panose="02020603050405020304" pitchFamily="18" charset="0"/>
              </a:rPr>
              <a:t>регулирования.</a:t>
            </a:r>
          </a:p>
          <a:p>
            <a:pPr marL="82296" indent="450000" algn="just">
              <a:buNone/>
            </a:pPr>
            <a:endParaRPr lang="ru-RU" sz="1400" dirty="0" smtClean="0">
              <a:latin typeface="Times New Roman" panose="02020603050405020304" pitchFamily="18" charset="0"/>
              <a:cs typeface="Times New Roman" panose="02020603050405020304" pitchFamily="18" charset="0"/>
            </a:endParaRPr>
          </a:p>
          <a:p>
            <a:pPr marL="82296" indent="450000" algn="just">
              <a:buNone/>
            </a:pPr>
            <a:r>
              <a:rPr lang="ru-RU" sz="1400" b="1" dirty="0" smtClean="0">
                <a:latin typeface="Times New Roman" panose="02020603050405020304" pitchFamily="18" charset="0"/>
                <a:cs typeface="Times New Roman" panose="02020603050405020304" pitchFamily="18" charset="0"/>
              </a:rPr>
              <a:t>Заявление уполномоченного органа составляется в произвольной форме и представляется в орган регулирования </a:t>
            </a:r>
            <a:r>
              <a:rPr lang="ru-RU" sz="1400" dirty="0" smtClean="0">
                <a:latin typeface="Times New Roman" panose="02020603050405020304" pitchFamily="18" charset="0"/>
                <a:cs typeface="Times New Roman" panose="02020603050405020304" pitchFamily="18" charset="0"/>
              </a:rPr>
              <a:t>в письменной форме непосредственно или почтовым отправлением либо в электронной форме в виде электронного </a:t>
            </a:r>
            <a:r>
              <a:rPr lang="ru-RU" sz="1400" dirty="0">
                <a:latin typeface="Times New Roman" panose="02020603050405020304" pitchFamily="18" charset="0"/>
                <a:cs typeface="Times New Roman" panose="02020603050405020304" pitchFamily="18" charset="0"/>
              </a:rPr>
              <a:t>документа (пункт </a:t>
            </a:r>
            <a:r>
              <a:rPr lang="ru-RU" sz="1400" dirty="0" smtClean="0">
                <a:latin typeface="Times New Roman" panose="02020603050405020304" pitchFamily="18" charset="0"/>
                <a:cs typeface="Times New Roman" panose="02020603050405020304" pitchFamily="18" charset="0"/>
              </a:rPr>
              <a:t>96(2) </a:t>
            </a:r>
            <a:r>
              <a:rPr lang="ru-RU" sz="1400" dirty="0">
                <a:latin typeface="Times New Roman" panose="02020603050405020304" pitchFamily="18" charset="0"/>
                <a:cs typeface="Times New Roman" panose="02020603050405020304" pitchFamily="18" charset="0"/>
              </a:rPr>
              <a:t>Правил регулирования</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67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fontScale="92500" lnSpcReduction="10000"/>
          </a:bodyPr>
          <a:lstStyle/>
          <a:p>
            <a:pPr marL="82296" indent="0" algn="just">
              <a:buNone/>
            </a:pPr>
            <a:r>
              <a:rPr lang="ru-RU" sz="1300" b="1" dirty="0" smtClean="0">
                <a:latin typeface="Times New Roman" panose="02020603050405020304" pitchFamily="18" charset="0"/>
                <a:cs typeface="Times New Roman" panose="02020603050405020304" pitchFamily="18" charset="0"/>
              </a:rPr>
              <a:t>1. Заявление уполномоченного органа должно содержит следующую информацию (пункт 96 (3) Правил регулирования):</a:t>
            </a:r>
          </a:p>
          <a:p>
            <a:pPr marL="82296" indent="0" algn="just">
              <a:buNone/>
            </a:pPr>
            <a:r>
              <a:rPr lang="ru-RU" sz="1300" b="1" dirty="0" smtClean="0">
                <a:latin typeface="Times New Roman" panose="02020603050405020304" pitchFamily="18" charset="0"/>
                <a:cs typeface="Times New Roman" panose="02020603050405020304" pitchFamily="18" charset="0"/>
              </a:rPr>
              <a:t>а)</a:t>
            </a:r>
            <a:r>
              <a:rPr lang="ru-RU" sz="1300" dirty="0" smtClean="0">
                <a:latin typeface="Times New Roman" panose="02020603050405020304" pitchFamily="18" charset="0"/>
                <a:cs typeface="Times New Roman" panose="02020603050405020304" pitchFamily="18" charset="0"/>
              </a:rPr>
              <a:t> наименование уполномоченного органа;</a:t>
            </a:r>
          </a:p>
          <a:p>
            <a:pPr marL="82296" indent="0" algn="just">
              <a:buNone/>
            </a:pPr>
            <a:r>
              <a:rPr lang="ru-RU" sz="1300" b="1" dirty="0" smtClean="0">
                <a:latin typeface="Times New Roman" panose="02020603050405020304" pitchFamily="18" charset="0"/>
                <a:cs typeface="Times New Roman" panose="02020603050405020304" pitchFamily="18" charset="0"/>
              </a:rPr>
              <a:t>б</a:t>
            </a:r>
            <a:r>
              <a:rPr lang="ru-RU" sz="1300" dirty="0" smtClean="0">
                <a:latin typeface="Times New Roman" panose="02020603050405020304" pitchFamily="18" charset="0"/>
                <a:cs typeface="Times New Roman" panose="02020603050405020304" pitchFamily="18" charset="0"/>
              </a:rPr>
              <a:t>) </a:t>
            </a:r>
            <a:r>
              <a:rPr lang="ru-RU" sz="1300" u="sng" dirty="0" smtClean="0">
                <a:latin typeface="Times New Roman" panose="02020603050405020304" pitchFamily="18" charset="0"/>
                <a:cs typeface="Times New Roman" panose="02020603050405020304" pitchFamily="18" charset="0"/>
              </a:rPr>
              <a:t>сведения о составе передаваемого</a:t>
            </a:r>
            <a:r>
              <a:rPr lang="ru-RU" sz="1300" dirty="0" smtClean="0">
                <a:latin typeface="Times New Roman" panose="02020603050405020304" pitchFamily="18" charset="0"/>
                <a:cs typeface="Times New Roman" panose="02020603050405020304" pitchFamily="18" charset="0"/>
              </a:rPr>
              <a:t> </a:t>
            </a:r>
            <a:r>
              <a:rPr lang="ru-RU" sz="1300" dirty="0" err="1" smtClean="0">
                <a:latin typeface="Times New Roman" panose="02020603050405020304" pitchFamily="18" charset="0"/>
                <a:cs typeface="Times New Roman" panose="02020603050405020304" pitchFamily="18" charset="0"/>
              </a:rPr>
              <a:t>концедентом</a:t>
            </a:r>
            <a:r>
              <a:rPr lang="ru-RU" sz="1300" dirty="0" smtClean="0">
                <a:latin typeface="Times New Roman" panose="02020603050405020304" pitchFamily="18" charset="0"/>
                <a:cs typeface="Times New Roman" panose="02020603050405020304" pitchFamily="18" charset="0"/>
              </a:rPr>
              <a:t> концессионеру по концессионному соглашению </a:t>
            </a:r>
            <a:r>
              <a:rPr lang="ru-RU" sz="1300" u="sng" dirty="0" smtClean="0">
                <a:latin typeface="Times New Roman" panose="02020603050405020304" pitchFamily="18" charset="0"/>
                <a:cs typeface="Times New Roman" panose="02020603050405020304" pitchFamily="18" charset="0"/>
              </a:rPr>
              <a:t>имущества</a:t>
            </a:r>
            <a:r>
              <a:rPr lang="ru-RU" sz="1300" dirty="0" smtClean="0">
                <a:latin typeface="Times New Roman" panose="02020603050405020304" pitchFamily="18" charset="0"/>
                <a:cs typeface="Times New Roman" panose="02020603050405020304" pitchFamily="18" charset="0"/>
              </a:rPr>
              <a:t> в соответствии с проектом концессионного соглашения, приложенным к предложению о заключении концессионного соглашения, а также сведения о составе имущества, в отношении которого уполномоченным органом предлагается заключить концессионное соглашение, - в случае, если уполномоченный орган имеет позицию, отличающуюся от позиции концессионера;</a:t>
            </a:r>
          </a:p>
          <a:p>
            <a:pPr marL="82296" indent="0" algn="just">
              <a:buNone/>
            </a:pPr>
            <a:r>
              <a:rPr lang="ru-RU" sz="1300" b="1" dirty="0" smtClean="0">
                <a:latin typeface="Times New Roman" panose="02020603050405020304" pitchFamily="18" charset="0"/>
                <a:cs typeface="Times New Roman" panose="02020603050405020304" pitchFamily="18" charset="0"/>
              </a:rPr>
              <a:t>в) </a:t>
            </a:r>
            <a:r>
              <a:rPr lang="ru-RU" sz="1300" u="sng" dirty="0" smtClean="0">
                <a:latin typeface="Times New Roman" panose="02020603050405020304" pitchFamily="18" charset="0"/>
                <a:cs typeface="Times New Roman" panose="02020603050405020304" pitchFamily="18" charset="0"/>
              </a:rPr>
              <a:t>наименование и реквизиты организации </a:t>
            </a:r>
            <a:r>
              <a:rPr lang="ru-RU" sz="1300" dirty="0" smtClean="0">
                <a:latin typeface="Times New Roman" panose="02020603050405020304" pitchFamily="18" charset="0"/>
                <a:cs typeface="Times New Roman" panose="02020603050405020304" pitchFamily="18" charset="0"/>
              </a:rPr>
              <a:t>(организаций), </a:t>
            </a:r>
            <a:r>
              <a:rPr lang="ru-RU" sz="1300" u="sng" dirty="0" smtClean="0">
                <a:latin typeface="Times New Roman" panose="02020603050405020304" pitchFamily="18" charset="0"/>
                <a:cs typeface="Times New Roman" panose="02020603050405020304" pitchFamily="18" charset="0"/>
              </a:rPr>
              <a:t>осуществлявшей эксплуатацию имущества</a:t>
            </a:r>
            <a:r>
              <a:rPr lang="ru-RU" sz="1300" dirty="0" smtClean="0">
                <a:latin typeface="Times New Roman" panose="02020603050405020304" pitchFamily="18" charset="0"/>
                <a:cs typeface="Times New Roman" panose="02020603050405020304" pitchFamily="18" charset="0"/>
              </a:rPr>
              <a:t>, указанного в подпункте «б» - </a:t>
            </a:r>
            <a:r>
              <a:rPr lang="ru-RU" sz="1300" u="sng" dirty="0" smtClean="0">
                <a:latin typeface="Times New Roman" panose="02020603050405020304" pitchFamily="18" charset="0"/>
                <a:cs typeface="Times New Roman" panose="02020603050405020304" pitchFamily="18" charset="0"/>
              </a:rPr>
              <a:t>в случае, если организация (организации) осуществляла эксплуатацию этого имущества в какой-либо период в течение 3 последних лет</a:t>
            </a:r>
            <a:r>
              <a:rPr lang="ru-RU" sz="1300" dirty="0" smtClean="0">
                <a:latin typeface="Times New Roman" panose="02020603050405020304" pitchFamily="18" charset="0"/>
                <a:cs typeface="Times New Roman" panose="02020603050405020304" pitchFamily="18" charset="0"/>
              </a:rPr>
              <a:t>;</a:t>
            </a:r>
          </a:p>
          <a:p>
            <a:pPr marL="82296" indent="0" algn="just">
              <a:buNone/>
            </a:pPr>
            <a:r>
              <a:rPr lang="ru-RU" sz="1300" b="1" dirty="0" smtClean="0">
                <a:latin typeface="Times New Roman" panose="02020603050405020304" pitchFamily="18" charset="0"/>
                <a:cs typeface="Times New Roman" panose="02020603050405020304" pitchFamily="18" charset="0"/>
              </a:rPr>
              <a:t>г) </a:t>
            </a:r>
            <a:r>
              <a:rPr lang="ru-RU" sz="1300" u="sng" dirty="0" smtClean="0">
                <a:latin typeface="Times New Roman" panose="02020603050405020304" pitchFamily="18" charset="0"/>
                <a:cs typeface="Times New Roman" panose="02020603050405020304" pitchFamily="18" charset="0"/>
              </a:rPr>
              <a:t>дата начала действия концессионного соглашения и срок его действия</a:t>
            </a:r>
            <a:r>
              <a:rPr lang="ru-RU" sz="1300" dirty="0" smtClean="0">
                <a:latin typeface="Times New Roman" panose="02020603050405020304" pitchFamily="18" charset="0"/>
                <a:cs typeface="Times New Roman" panose="02020603050405020304" pitchFamily="18" charset="0"/>
              </a:rPr>
              <a:t>, содержащиеся в проекте КС, приложенном к предложению о заключении КС, а также дата начала действия концессионного соглашения и срок его действия, предлагаемые для включения в концессионное соглашение уполномоченным органом, - в случае, если уполномоченный орган имеет позицию, отличающуюся от позиции концессионера;</a:t>
            </a:r>
          </a:p>
          <a:p>
            <a:pPr marL="82296" indent="0" algn="just">
              <a:buNone/>
            </a:pPr>
            <a:r>
              <a:rPr lang="ru-RU" sz="1300" b="1" dirty="0" err="1" smtClean="0">
                <a:latin typeface="Times New Roman" panose="02020603050405020304" pitchFamily="18" charset="0"/>
                <a:cs typeface="Times New Roman" panose="02020603050405020304" pitchFamily="18" charset="0"/>
              </a:rPr>
              <a:t>д</a:t>
            </a:r>
            <a:r>
              <a:rPr lang="ru-RU" sz="1300" dirty="0" smtClean="0">
                <a:latin typeface="Times New Roman" panose="02020603050405020304" pitchFamily="18" charset="0"/>
                <a:cs typeface="Times New Roman" panose="02020603050405020304" pitchFamily="18" charset="0"/>
              </a:rPr>
              <a:t>) </a:t>
            </a:r>
            <a:r>
              <a:rPr lang="ru-RU" sz="1300" u="sng" dirty="0" smtClean="0">
                <a:latin typeface="Times New Roman" panose="02020603050405020304" pitchFamily="18" charset="0"/>
                <a:cs typeface="Times New Roman" panose="02020603050405020304" pitchFamily="18" charset="0"/>
              </a:rPr>
              <a:t>объем расходов, финансируемых за счет средств </a:t>
            </a:r>
            <a:r>
              <a:rPr lang="ru-RU" sz="1300" u="sng" dirty="0" err="1" smtClean="0">
                <a:latin typeface="Times New Roman" panose="02020603050405020304" pitchFamily="18" charset="0"/>
                <a:cs typeface="Times New Roman" panose="02020603050405020304" pitchFamily="18" charset="0"/>
              </a:rPr>
              <a:t>концедента</a:t>
            </a:r>
            <a:r>
              <a:rPr lang="ru-RU" sz="1300" u="sng" dirty="0" smtClean="0">
                <a:latin typeface="Times New Roman" panose="02020603050405020304" pitchFamily="18" charset="0"/>
                <a:cs typeface="Times New Roman" panose="02020603050405020304" pitchFamily="18" charset="0"/>
              </a:rPr>
              <a:t>, на создание и (или) реконструкцию объекта концессионного соглашения</a:t>
            </a:r>
            <a:r>
              <a:rPr lang="ru-RU" sz="1300" dirty="0" smtClean="0">
                <a:latin typeface="Times New Roman" panose="02020603050405020304" pitchFamily="18" charset="0"/>
                <a:cs typeface="Times New Roman" panose="02020603050405020304" pitchFamily="18" charset="0"/>
              </a:rPr>
              <a:t>, на использование (эксплуатацию) объекта концессионного соглашения на каждый год срока действия концессионного соглашения, содержащийся в проекте концессионного соглашения, приложенном к предложению о заключении концессионного соглашения, определенный с учетом требований, установленных бюджетным законодательством Российской Федерации, - в случае принятия инициатором решения о включении такого условия в проект концессионного соглашения, а также объем указанных расходов, предлагаемый уполномоченным органом, - в случае, если уполномоченный орган имеет позицию, отличающуюся от позиции инициатора;</a:t>
            </a:r>
          </a:p>
          <a:p>
            <a:pPr marL="82296" indent="0" algn="just">
              <a:buNone/>
            </a:pPr>
            <a:r>
              <a:rPr lang="ru-RU" sz="1300" b="1" dirty="0" smtClean="0">
                <a:latin typeface="Times New Roman" panose="02020603050405020304" pitchFamily="18" charset="0"/>
                <a:cs typeface="Times New Roman" panose="02020603050405020304" pitchFamily="18" charset="0"/>
              </a:rPr>
              <a:t>е) </a:t>
            </a:r>
            <a:r>
              <a:rPr lang="ru-RU" sz="1300" u="sng" dirty="0" smtClean="0">
                <a:latin typeface="Times New Roman" panose="02020603050405020304" pitchFamily="18" charset="0"/>
                <a:cs typeface="Times New Roman" panose="02020603050405020304" pitchFamily="18" charset="0"/>
              </a:rPr>
              <a:t>размер концессионной платы</a:t>
            </a:r>
            <a:r>
              <a:rPr lang="ru-RU" sz="1300" dirty="0" smtClean="0">
                <a:latin typeface="Times New Roman" panose="02020603050405020304" pitchFamily="18" charset="0"/>
                <a:cs typeface="Times New Roman" panose="02020603050405020304" pitchFamily="18" charset="0"/>
              </a:rPr>
              <a:t>, содержащийся в проекте концессионного соглашения, приложенном к предложению о заключении концессионного соглашения, а также размер концессионной платы, предлагаемый уполномоченным органом для включения в концессионное соглашение, - в случае, если уполномоченный орган имеет позицию, отличающуюся от позиции концессионера;</a:t>
            </a:r>
          </a:p>
          <a:p>
            <a:pPr marL="82296" indent="0" algn="just">
              <a:buNone/>
            </a:pPr>
            <a:r>
              <a:rPr lang="ru-RU" sz="1300" b="1" dirty="0" smtClean="0">
                <a:latin typeface="Times New Roman" panose="02020603050405020304" pitchFamily="18" charset="0"/>
                <a:cs typeface="Times New Roman" panose="02020603050405020304" pitchFamily="18" charset="0"/>
              </a:rPr>
              <a:t>ж) </a:t>
            </a:r>
            <a:r>
              <a:rPr lang="ru-RU" sz="1300" u="sng" dirty="0" smtClean="0">
                <a:latin typeface="Times New Roman" panose="02020603050405020304" pitchFamily="18" charset="0"/>
                <a:cs typeface="Times New Roman" panose="02020603050405020304" pitchFamily="18" charset="0"/>
              </a:rPr>
              <a:t>информация о том, что документы, материалы и сведени</a:t>
            </a:r>
            <a:r>
              <a:rPr lang="ru-RU" sz="1300" dirty="0" smtClean="0">
                <a:latin typeface="Times New Roman" panose="02020603050405020304" pitchFamily="18" charset="0"/>
                <a:cs typeface="Times New Roman" panose="02020603050405020304" pitchFamily="18" charset="0"/>
              </a:rPr>
              <a:t>я, предусмотренные </a:t>
            </a:r>
            <a:r>
              <a:rPr lang="ru-RU" sz="1300" dirty="0">
                <a:latin typeface="Times New Roman" panose="02020603050405020304" pitchFamily="18" charset="0"/>
                <a:cs typeface="Times New Roman" panose="02020603050405020304" pitchFamily="18" charset="0"/>
              </a:rPr>
              <a:t>частью 2 статьи 52 Федерального </a:t>
            </a:r>
            <a:r>
              <a:rPr lang="ru-RU" sz="1300" dirty="0" smtClean="0">
                <a:latin typeface="Times New Roman" panose="02020603050405020304" pitchFamily="18" charset="0"/>
                <a:cs typeface="Times New Roman" panose="02020603050405020304" pitchFamily="18" charset="0"/>
              </a:rPr>
              <a:t>закона «О концессионных соглашениях», за исключением документов и материалов, предоставление которых отнесено к компетенции органа регулирования, </a:t>
            </a:r>
            <a:r>
              <a:rPr lang="ru-RU" sz="1300" u="sng" dirty="0" smtClean="0">
                <a:latin typeface="Times New Roman" panose="02020603050405020304" pitchFamily="18" charset="0"/>
                <a:cs typeface="Times New Roman" panose="02020603050405020304" pitchFamily="18" charset="0"/>
              </a:rPr>
              <a:t>по запросу инициатора не предоставлялись</a:t>
            </a:r>
            <a:r>
              <a:rPr lang="ru-RU" sz="1300" dirty="0" smtClean="0">
                <a:latin typeface="Times New Roman" panose="02020603050405020304" pitchFamily="18" charset="0"/>
                <a:cs typeface="Times New Roman" panose="02020603050405020304" pitchFamily="18" charset="0"/>
              </a:rPr>
              <a:t>, - в случае, если указанные документы, материалы и сведения инициатором не запрашивались.</a:t>
            </a:r>
          </a:p>
        </p:txBody>
      </p:sp>
    </p:spTree>
    <p:extLst>
      <p:ext uri="{BB962C8B-B14F-4D97-AF65-F5344CB8AC3E}">
        <p14:creationId xmlns:p14="http://schemas.microsoft.com/office/powerpoint/2010/main" val="14132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82296" indent="0" algn="just">
              <a:buNone/>
            </a:pPr>
            <a:endParaRPr lang="ru-RU" sz="1300" b="1" dirty="0" smtClean="0">
              <a:latin typeface="Times New Roman" panose="02020603050405020304" pitchFamily="18" charset="0"/>
              <a:cs typeface="Times New Roman" panose="02020603050405020304" pitchFamily="18" charset="0"/>
            </a:endParaRPr>
          </a:p>
          <a:p>
            <a:pPr marL="82296" indent="0" algn="just">
              <a:buNone/>
            </a:pPr>
            <a:r>
              <a:rPr lang="ru-RU" sz="1300" b="1" dirty="0" smtClean="0">
                <a:latin typeface="Times New Roman" panose="02020603050405020304" pitchFamily="18" charset="0"/>
                <a:cs typeface="Times New Roman" panose="02020603050405020304" pitchFamily="18" charset="0"/>
              </a:rPr>
              <a:t>2</a:t>
            </a:r>
            <a:r>
              <a:rPr lang="ru-RU" sz="1300" b="1" dirty="0">
                <a:latin typeface="Times New Roman" panose="02020603050405020304" pitchFamily="18" charset="0"/>
                <a:cs typeface="Times New Roman" panose="02020603050405020304" pitchFamily="18" charset="0"/>
              </a:rPr>
              <a:t>. К заявлению уполномоченного органа прилагаются (пункт 96 (4) Правил регулирования):</a:t>
            </a:r>
          </a:p>
          <a:p>
            <a:pPr marL="82296" indent="0" algn="just">
              <a:buNone/>
            </a:pPr>
            <a:r>
              <a:rPr lang="ru-RU" sz="1300" b="1" dirty="0" smtClean="0">
                <a:latin typeface="Times New Roman" panose="02020603050405020304" pitchFamily="18" charset="0"/>
                <a:cs typeface="Times New Roman" panose="02020603050405020304" pitchFamily="18" charset="0"/>
              </a:rPr>
              <a:t>а</a:t>
            </a:r>
            <a:r>
              <a:rPr lang="ru-RU" sz="1300" b="1" dirty="0">
                <a:latin typeface="Times New Roman" panose="02020603050405020304" pitchFamily="18" charset="0"/>
                <a:cs typeface="Times New Roman" panose="02020603050405020304" pitchFamily="18" charset="0"/>
              </a:rPr>
              <a:t>) предложение о заключении концессионного соглашения и приложенный к нему проект концессионного соглашения</a:t>
            </a:r>
            <a:r>
              <a:rPr lang="ru-RU" sz="1300" dirty="0">
                <a:latin typeface="Times New Roman" panose="02020603050405020304" pitchFamily="18" charset="0"/>
                <a:cs typeface="Times New Roman" panose="02020603050405020304" pitchFamily="18" charset="0"/>
              </a:rPr>
              <a:t>, который соответствует положениям Федерального закона от 21.07.2005 № 115 «О концессионных соглашениях» и Постановлением Правительства РФ № 748;</a:t>
            </a:r>
          </a:p>
          <a:p>
            <a:pPr marL="82296" indent="0" algn="just">
              <a:buNone/>
            </a:pPr>
            <a:r>
              <a:rPr lang="ru-RU" sz="1300" b="1" dirty="0" smtClean="0">
                <a:latin typeface="Times New Roman" panose="02020603050405020304" pitchFamily="18" charset="0"/>
                <a:cs typeface="Times New Roman" panose="02020603050405020304" pitchFamily="18" charset="0"/>
              </a:rPr>
              <a:t>б</a:t>
            </a:r>
            <a:r>
              <a:rPr lang="ru-RU" sz="1300" b="1" dirty="0">
                <a:latin typeface="Times New Roman" panose="02020603050405020304" pitchFamily="18" charset="0"/>
                <a:cs typeface="Times New Roman" panose="02020603050405020304" pitchFamily="18" charset="0"/>
              </a:rPr>
              <a:t>) документы, материалы и сведения, предоставленные по запросу инициатора</a:t>
            </a:r>
            <a:r>
              <a:rPr lang="ru-RU" sz="1300" dirty="0">
                <a:latin typeface="Times New Roman" panose="02020603050405020304" pitchFamily="18" charset="0"/>
                <a:cs typeface="Times New Roman" panose="02020603050405020304" pitchFamily="18" charset="0"/>
              </a:rPr>
              <a:t> в соответствии с частью 2 статьи 52 Федерального закона от 21.07.2005 № 115 «О концессионных соглашениях», - в случае, если такие документы, материалы и сведения инициатором запрашивались, за исключением документов и материалов, предоставленных по запросу инициатора органом регулирования.</a:t>
            </a:r>
          </a:p>
          <a:p>
            <a:pPr marL="82296" indent="0" algn="just">
              <a:buNone/>
            </a:pPr>
            <a:endParaRPr lang="ru-RU" sz="1400" b="1" dirty="0" smtClean="0">
              <a:latin typeface="Times New Roman" panose="02020603050405020304" pitchFamily="18" charset="0"/>
              <a:cs typeface="Times New Roman" panose="02020603050405020304" pitchFamily="18" charset="0"/>
            </a:endParaRPr>
          </a:p>
          <a:p>
            <a:pPr marL="82296" indent="0" algn="just">
              <a:buNone/>
            </a:pPr>
            <a:r>
              <a:rPr lang="ru-RU" sz="1400" b="1" dirty="0" smtClean="0">
                <a:latin typeface="Times New Roman" panose="02020603050405020304" pitchFamily="18" charset="0"/>
                <a:cs typeface="Times New Roman" panose="02020603050405020304" pitchFamily="18" charset="0"/>
              </a:rPr>
              <a:t>3</a:t>
            </a:r>
            <a:r>
              <a:rPr lang="ru-RU" sz="1400" b="1" dirty="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В случае если к заявлению уполномоченного органа не приложены документы</a:t>
            </a:r>
            <a:r>
              <a:rPr lang="ru-RU" sz="1300" dirty="0">
                <a:latin typeface="Times New Roman" panose="02020603050405020304" pitchFamily="18" charset="0"/>
                <a:cs typeface="Times New Roman" panose="02020603050405020304" pitchFamily="18" charset="0"/>
              </a:rPr>
              <a:t>, предусмотренные подпунктом «а» пункта 96(4) Правил регулирования, либо в проекте концессионного соглашения, приложенном к предложению о заключении концессионного соглашения, </a:t>
            </a:r>
            <a:r>
              <a:rPr lang="ru-RU" sz="1300" b="1" dirty="0">
                <a:latin typeface="Times New Roman" panose="02020603050405020304" pitchFamily="18" charset="0"/>
                <a:cs typeface="Times New Roman" panose="02020603050405020304" pitchFamily="18" charset="0"/>
              </a:rPr>
              <a:t>отсутствует информация о значениях долгосрочных параметров регулирования, методе регулирования тарифов, предельном размере расходов концессионера на создание и (или) реконструкцию объекта концессионного соглашения</a:t>
            </a:r>
            <a:r>
              <a:rPr lang="ru-RU" sz="1300" dirty="0">
                <a:latin typeface="Times New Roman" panose="02020603050405020304" pitchFamily="18" charset="0"/>
                <a:cs typeface="Times New Roman" panose="02020603050405020304" pitchFamily="18" charset="0"/>
              </a:rPr>
              <a:t>, которые предполагается осуществлять в течение всего срока действия концессионного соглашения концессионером, а также об условиях концессионного соглашения, предусмотренных подпунктами «б» и «г» - «е» пункта 96(3) Правил регулирования, </a:t>
            </a:r>
            <a:r>
              <a:rPr lang="ru-RU" sz="1300" b="1" dirty="0">
                <a:latin typeface="Times New Roman" panose="02020603050405020304" pitchFamily="18" charset="0"/>
                <a:cs typeface="Times New Roman" panose="02020603050405020304" pitchFamily="18" charset="0"/>
              </a:rPr>
              <a:t>орган регулирования возвращает заявление уполномоченному органу в течение 3 рабочих дней со дня его поступления</a:t>
            </a:r>
            <a:r>
              <a:rPr lang="ru-RU" sz="1300" dirty="0">
                <a:latin typeface="Times New Roman" panose="02020603050405020304" pitchFamily="18" charset="0"/>
                <a:cs typeface="Times New Roman" panose="02020603050405020304" pitchFamily="18" charset="0"/>
              </a:rPr>
              <a:t> с указанием недостающей информации </a:t>
            </a:r>
            <a:r>
              <a:rPr lang="ru-RU" sz="1300" b="1" dirty="0">
                <a:latin typeface="Times New Roman" panose="02020603050405020304" pitchFamily="18" charset="0"/>
                <a:cs typeface="Times New Roman" panose="02020603050405020304" pitchFamily="18" charset="0"/>
              </a:rPr>
              <a:t>и одновременно уведомляет об этом инициатора</a:t>
            </a:r>
            <a:r>
              <a:rPr lang="ru-RU" sz="1300" dirty="0">
                <a:latin typeface="Times New Roman" panose="02020603050405020304" pitchFamily="18" charset="0"/>
                <a:cs typeface="Times New Roman" panose="02020603050405020304" pitchFamily="18" charset="0"/>
              </a:rPr>
              <a:t>.</a:t>
            </a:r>
          </a:p>
          <a:p>
            <a:pPr marL="82296" indent="0" algn="just">
              <a:buNone/>
            </a:pPr>
            <a:endParaRPr lang="ru-RU" sz="1100" dirty="0">
              <a:latin typeface="Times New Roman" panose="02020603050405020304" pitchFamily="18" charset="0"/>
              <a:cs typeface="Times New Roman" panose="02020603050405020304" pitchFamily="18" charset="0"/>
            </a:endParaRPr>
          </a:p>
          <a:p>
            <a:pPr marL="82296" indent="0" algn="just">
              <a:buNone/>
            </a:pPr>
            <a:r>
              <a:rPr lang="ru-RU" sz="1300" b="1" dirty="0">
                <a:latin typeface="Times New Roman" panose="02020603050405020304" pitchFamily="18" charset="0"/>
                <a:cs typeface="Times New Roman" panose="02020603050405020304" pitchFamily="18" charset="0"/>
              </a:rPr>
              <a:t>При отсутствии в заявлении </a:t>
            </a:r>
            <a:r>
              <a:rPr lang="ru-RU" sz="1300" dirty="0">
                <a:latin typeface="Times New Roman" panose="02020603050405020304" pitchFamily="18" charset="0"/>
                <a:cs typeface="Times New Roman" panose="02020603050405020304" pitchFamily="18" charset="0"/>
              </a:rPr>
              <a:t>уполномоченного органа </a:t>
            </a:r>
            <a:r>
              <a:rPr lang="ru-RU" sz="1300" b="1" dirty="0">
                <a:latin typeface="Times New Roman" panose="02020603050405020304" pitchFamily="18" charset="0"/>
                <a:cs typeface="Times New Roman" panose="02020603050405020304" pitchFamily="18" charset="0"/>
              </a:rPr>
              <a:t>информации</a:t>
            </a:r>
            <a:r>
              <a:rPr lang="ru-RU" sz="1300" dirty="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указываемой</a:t>
            </a:r>
            <a:r>
              <a:rPr lang="ru-RU" sz="1300" dirty="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в соответствии с подпунктами «в» и «ж» пункта 93(3) Правил регулирования</a:t>
            </a:r>
            <a:r>
              <a:rPr lang="ru-RU" sz="1300" dirty="0">
                <a:latin typeface="Times New Roman" panose="02020603050405020304" pitchFamily="18" charset="0"/>
                <a:cs typeface="Times New Roman" panose="02020603050405020304" pitchFamily="18" charset="0"/>
              </a:rPr>
              <a:t>, документов, материалов и сведений, указанных в подпункте «б» пункта 96(4) Правил регулирования, в случае </a:t>
            </a:r>
            <a:r>
              <a:rPr lang="ru-RU" sz="1300" b="1" dirty="0">
                <a:latin typeface="Times New Roman" panose="02020603050405020304" pitchFamily="18" charset="0"/>
                <a:cs typeface="Times New Roman" panose="02020603050405020304" pitchFamily="18" charset="0"/>
              </a:rPr>
              <a:t>если такие документы, материалы и сведения инициатором запрашивались</a:t>
            </a:r>
            <a:r>
              <a:rPr lang="ru-RU" sz="1300" dirty="0">
                <a:latin typeface="Times New Roman" panose="02020603050405020304" pitchFamily="18" charset="0"/>
                <a:cs typeface="Times New Roman" panose="02020603050405020304" pitchFamily="18" charset="0"/>
              </a:rPr>
              <a:t>, </a:t>
            </a:r>
            <a:r>
              <a:rPr lang="ru-RU" sz="1300" b="1" dirty="0">
                <a:latin typeface="Times New Roman" panose="02020603050405020304" pitchFamily="18" charset="0"/>
                <a:cs typeface="Times New Roman" panose="02020603050405020304" pitchFamily="18" charset="0"/>
              </a:rPr>
              <a:t>орган регулирования запрашивае</a:t>
            </a:r>
            <a:r>
              <a:rPr lang="ru-RU" sz="1300" dirty="0">
                <a:latin typeface="Times New Roman" panose="02020603050405020304" pitchFamily="18" charset="0"/>
                <a:cs typeface="Times New Roman" panose="02020603050405020304" pitchFamily="18" charset="0"/>
              </a:rPr>
              <a:t>т у уполномоченного органа </a:t>
            </a:r>
            <a:r>
              <a:rPr lang="ru-RU" sz="1300" b="1" dirty="0">
                <a:latin typeface="Times New Roman" panose="02020603050405020304" pitchFamily="18" charset="0"/>
                <a:cs typeface="Times New Roman" panose="02020603050405020304" pitchFamily="18" charset="0"/>
              </a:rPr>
              <a:t>недостающие сведения не позднее чем через 3 рабочих дня со дня поступления заявления</a:t>
            </a:r>
            <a:r>
              <a:rPr lang="ru-RU" sz="1300" dirty="0">
                <a:latin typeface="Times New Roman" panose="02020603050405020304" pitchFamily="18" charset="0"/>
                <a:cs typeface="Times New Roman" panose="02020603050405020304" pitchFamily="18" charset="0"/>
              </a:rPr>
              <a:t>. Недостающие сведения должны быть представлены уполномоченным органом </a:t>
            </a:r>
            <a:r>
              <a:rPr lang="ru-RU" sz="1300" b="1" dirty="0">
                <a:latin typeface="Times New Roman" panose="02020603050405020304" pitchFamily="18" charset="0"/>
                <a:cs typeface="Times New Roman" panose="02020603050405020304" pitchFamily="18" charset="0"/>
              </a:rPr>
              <a:t>в течение 3 календарных дней</a:t>
            </a:r>
            <a:r>
              <a:rPr lang="ru-RU" sz="1300" dirty="0">
                <a:latin typeface="Times New Roman" panose="02020603050405020304" pitchFamily="18" charset="0"/>
                <a:cs typeface="Times New Roman" panose="02020603050405020304" pitchFamily="18" charset="0"/>
              </a:rPr>
              <a:t> (пункт 96(5) Правил регулирования).</a:t>
            </a:r>
          </a:p>
          <a:p>
            <a:pPr marL="82296" indent="0" algn="just">
              <a:buNone/>
            </a:pPr>
            <a:endParaRPr lang="ru-RU" sz="1300" dirty="0">
              <a:latin typeface="Times New Roman" panose="02020603050405020304" pitchFamily="18" charset="0"/>
              <a:cs typeface="Times New Roman" panose="02020603050405020304" pitchFamily="18" charset="0"/>
            </a:endParaRP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30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82296" lvl="0" indent="0" algn="just">
              <a:buClr>
                <a:srgbClr val="94B6D2"/>
              </a:buClr>
              <a:buNone/>
            </a:pPr>
            <a:r>
              <a:rPr lang="ru-RU" sz="1300" b="1" dirty="0">
                <a:solidFill>
                  <a:prstClr val="black"/>
                </a:solidFill>
                <a:latin typeface="Times New Roman" panose="02020603050405020304" pitchFamily="18" charset="0"/>
                <a:cs typeface="Times New Roman" panose="02020603050405020304" pitchFamily="18" charset="0"/>
              </a:rPr>
              <a:t>Ответ органа регулирования </a:t>
            </a:r>
            <a:r>
              <a:rPr lang="ru-RU" sz="1300" dirty="0">
                <a:solidFill>
                  <a:prstClr val="black"/>
                </a:solidFill>
                <a:latin typeface="Times New Roman" panose="02020603050405020304" pitchFamily="18" charset="0"/>
                <a:cs typeface="Times New Roman" panose="02020603050405020304" pitchFamily="18" charset="0"/>
              </a:rPr>
              <a:t>на заявление уполномоченного органа </a:t>
            </a:r>
            <a:r>
              <a:rPr lang="ru-RU" sz="1300" b="1" dirty="0">
                <a:solidFill>
                  <a:prstClr val="black"/>
                </a:solidFill>
                <a:latin typeface="Times New Roman" panose="02020603050405020304" pitchFamily="18" charset="0"/>
                <a:cs typeface="Times New Roman" panose="02020603050405020304" pitchFamily="18" charset="0"/>
              </a:rPr>
              <a:t>дается не позднее чем через 10 календарных дней со дня его поступления </a:t>
            </a:r>
            <a:r>
              <a:rPr lang="ru-RU" sz="1300" dirty="0">
                <a:solidFill>
                  <a:prstClr val="black"/>
                </a:solidFill>
                <a:latin typeface="Times New Roman" panose="02020603050405020304" pitchFamily="18" charset="0"/>
                <a:cs typeface="Times New Roman" panose="02020603050405020304" pitchFamily="18" charset="0"/>
              </a:rPr>
              <a:t>(пункт 96(6) Правил регулирования).</a:t>
            </a:r>
          </a:p>
          <a:p>
            <a:pPr marL="82296" lvl="0" indent="0" algn="just">
              <a:buClr>
                <a:srgbClr val="94B6D2"/>
              </a:buClr>
              <a:buNone/>
            </a:pPr>
            <a:endParaRPr lang="ru-RU" sz="1300" b="1" dirty="0">
              <a:solidFill>
                <a:prstClr val="black"/>
              </a:solidFill>
              <a:latin typeface="Times New Roman" panose="02020603050405020304" pitchFamily="18" charset="0"/>
              <a:cs typeface="Times New Roman" panose="02020603050405020304" pitchFamily="18" charset="0"/>
            </a:endParaRPr>
          </a:p>
          <a:p>
            <a:pPr marL="82296" lvl="0" indent="0" algn="just">
              <a:buClr>
                <a:srgbClr val="94B6D2"/>
              </a:buClr>
              <a:buNone/>
            </a:pPr>
            <a:r>
              <a:rPr lang="ru-RU" sz="1300" b="1" dirty="0">
                <a:solidFill>
                  <a:prstClr val="black"/>
                </a:solidFill>
                <a:latin typeface="Times New Roman" panose="02020603050405020304" pitchFamily="18" charset="0"/>
                <a:cs typeface="Times New Roman" panose="02020603050405020304" pitchFamily="18" charset="0"/>
              </a:rPr>
              <a:t>Ответ органа регулирования должен содержать согласование значений долгосрочных параметров регулирования</a:t>
            </a:r>
            <a:r>
              <a:rPr lang="ru-RU" sz="1300" dirty="0">
                <a:solidFill>
                  <a:prstClr val="black"/>
                </a:solidFill>
                <a:latin typeface="Times New Roman" panose="02020603050405020304" pitchFamily="18" charset="0"/>
                <a:cs typeface="Times New Roman" panose="02020603050405020304" pitchFamily="18" charset="0"/>
              </a:rPr>
              <a:t>, содержащихся в проекте концессионного соглашения, приложенном к предложению о заключении концессионного соглашения, </a:t>
            </a:r>
            <a:r>
              <a:rPr lang="ru-RU" sz="1300" b="1" dirty="0">
                <a:solidFill>
                  <a:prstClr val="black"/>
                </a:solidFill>
                <a:latin typeface="Times New Roman" panose="02020603050405020304" pitchFamily="18" charset="0"/>
                <a:cs typeface="Times New Roman" panose="02020603050405020304" pitchFamily="18" charset="0"/>
              </a:rPr>
              <a:t>или отказ в таком согласовании</a:t>
            </a:r>
            <a:r>
              <a:rPr lang="ru-RU" sz="1300" dirty="0">
                <a:solidFill>
                  <a:prstClr val="black"/>
                </a:solidFill>
                <a:latin typeface="Times New Roman" panose="02020603050405020304" pitchFamily="18" charset="0"/>
                <a:cs typeface="Times New Roman" panose="02020603050405020304" pitchFamily="18" charset="0"/>
              </a:rPr>
              <a:t>, а </a:t>
            </a:r>
            <a:r>
              <a:rPr lang="ru-RU" sz="1300" b="1" dirty="0">
                <a:solidFill>
                  <a:prstClr val="black"/>
                </a:solidFill>
                <a:latin typeface="Times New Roman" panose="02020603050405020304" pitchFamily="18" charset="0"/>
                <a:cs typeface="Times New Roman" panose="02020603050405020304" pitchFamily="18" charset="0"/>
              </a:rPr>
              <a:t>также согласование метода регулирования тарифов</a:t>
            </a:r>
            <a:r>
              <a:rPr lang="ru-RU" sz="1300" dirty="0">
                <a:solidFill>
                  <a:prstClr val="black"/>
                </a:solidFill>
                <a:latin typeface="Times New Roman" panose="02020603050405020304" pitchFamily="18" charset="0"/>
                <a:cs typeface="Times New Roman" panose="02020603050405020304" pitchFamily="18" charset="0"/>
              </a:rPr>
              <a:t>, содержащегося в проекте концессионного соглашения, приложенном к предложению о заключении концессионного соглашения</a:t>
            </a:r>
            <a:r>
              <a:rPr lang="ru-RU" sz="1300" b="1" dirty="0">
                <a:solidFill>
                  <a:prstClr val="black"/>
                </a:solidFill>
                <a:latin typeface="Times New Roman" panose="02020603050405020304" pitchFamily="18" charset="0"/>
                <a:cs typeface="Times New Roman" panose="02020603050405020304" pitchFamily="18" charset="0"/>
              </a:rPr>
              <a:t>, или отказ в таком согласовании</a:t>
            </a:r>
            <a:r>
              <a:rPr lang="ru-RU" sz="1300" dirty="0">
                <a:solidFill>
                  <a:prstClr val="black"/>
                </a:solidFill>
                <a:latin typeface="Times New Roman" panose="02020603050405020304" pitchFamily="18" charset="0"/>
                <a:cs typeface="Times New Roman" panose="02020603050405020304" pitchFamily="18" charset="0"/>
              </a:rPr>
              <a:t>.</a:t>
            </a:r>
          </a:p>
          <a:p>
            <a:pPr marL="82296" lvl="0" indent="0" algn="just">
              <a:buClr>
                <a:srgbClr val="94B6D2"/>
              </a:buClr>
              <a:buNone/>
            </a:pPr>
            <a:endParaRPr lang="ru-RU" sz="1300" dirty="0">
              <a:solidFill>
                <a:prstClr val="black"/>
              </a:solidFill>
              <a:latin typeface="Times New Roman" panose="02020603050405020304" pitchFamily="18" charset="0"/>
              <a:cs typeface="Times New Roman" panose="02020603050405020304" pitchFamily="18" charset="0"/>
            </a:endParaRPr>
          </a:p>
          <a:p>
            <a:pPr marL="82296" lvl="0" indent="0" algn="just">
              <a:buClr>
                <a:srgbClr val="94B6D2"/>
              </a:buClr>
              <a:buNone/>
            </a:pPr>
            <a:r>
              <a:rPr lang="ru-RU" sz="1300" b="1" dirty="0">
                <a:solidFill>
                  <a:prstClr val="black"/>
                </a:solidFill>
                <a:latin typeface="Times New Roman" panose="02020603050405020304" pitchFamily="18" charset="0"/>
                <a:cs typeface="Times New Roman" panose="02020603050405020304" pitchFamily="18" charset="0"/>
              </a:rPr>
              <a:t>4. При наличии в заявлении уполномоченного органа позиции уполномоченного органа в отношении условий концессионного соглашения</a:t>
            </a:r>
            <a:r>
              <a:rPr lang="ru-RU" sz="1300" dirty="0">
                <a:solidFill>
                  <a:prstClr val="black"/>
                </a:solidFill>
                <a:latin typeface="Times New Roman" panose="02020603050405020304" pitchFamily="18" charset="0"/>
                <a:cs typeface="Times New Roman" panose="02020603050405020304" pitchFamily="18" charset="0"/>
              </a:rPr>
              <a:t>, предусмотренных подпунктами «б» и «г» - «е» пункта 96(3) Правил регулирования, </a:t>
            </a:r>
            <a:r>
              <a:rPr lang="ru-RU" sz="1300" b="1" dirty="0">
                <a:solidFill>
                  <a:prstClr val="black"/>
                </a:solidFill>
                <a:latin typeface="Times New Roman" panose="02020603050405020304" pitchFamily="18" charset="0"/>
                <a:cs typeface="Times New Roman" panose="02020603050405020304" pitchFamily="18" charset="0"/>
              </a:rPr>
              <a:t>ответ органа регулирования должен содержать также сведения о возможности или невозможности согласования значений долгосрочных параметров регулирования и метода регулирования тарифов</a:t>
            </a:r>
            <a:r>
              <a:rPr lang="ru-RU" sz="1300" dirty="0">
                <a:solidFill>
                  <a:prstClr val="black"/>
                </a:solidFill>
                <a:latin typeface="Times New Roman" panose="02020603050405020304" pitchFamily="18" charset="0"/>
                <a:cs typeface="Times New Roman" panose="02020603050405020304" pitchFamily="18" charset="0"/>
              </a:rPr>
              <a:t>, содержащихся в проекте концессионного соглашения, приложенном к предложению о заключении концессионного соглашения</a:t>
            </a:r>
            <a:r>
              <a:rPr lang="ru-RU" sz="1300" b="1" dirty="0">
                <a:solidFill>
                  <a:prstClr val="black"/>
                </a:solidFill>
                <a:latin typeface="Times New Roman" panose="02020603050405020304" pitchFamily="18" charset="0"/>
                <a:cs typeface="Times New Roman" panose="02020603050405020304" pitchFamily="18" charset="0"/>
              </a:rPr>
              <a:t>, в случае доработки инициатором условий концессионного соглашения в соответствии с позицией уполномоченного органа</a:t>
            </a:r>
            <a:r>
              <a:rPr lang="ru-RU" sz="1300" dirty="0">
                <a:solidFill>
                  <a:prstClr val="black"/>
                </a:solidFill>
                <a:latin typeface="Times New Roman" panose="02020603050405020304" pitchFamily="18" charset="0"/>
                <a:cs typeface="Times New Roman" panose="02020603050405020304" pitchFamily="18" charset="0"/>
              </a:rPr>
              <a:t>.</a:t>
            </a:r>
          </a:p>
          <a:p>
            <a:pPr marL="82296" lvl="0" indent="0" algn="just">
              <a:buClr>
                <a:srgbClr val="94B6D2"/>
              </a:buClr>
              <a:buNone/>
            </a:pPr>
            <a:r>
              <a:rPr lang="ru-RU" sz="1300" dirty="0">
                <a:solidFill>
                  <a:prstClr val="black"/>
                </a:solidFill>
                <a:latin typeface="Times New Roman" panose="02020603050405020304" pitchFamily="18" charset="0"/>
                <a:cs typeface="Times New Roman" panose="02020603050405020304" pitchFamily="18" charset="0"/>
              </a:rPr>
              <a:t>В случаях, предусмотренных абзацами вторым и седьмым пункта 96(7) Правил регулирования, ответ органа регулирования должен содержать также сведения о ценах, величинах, значениях и параметрах, предусмотренных пунктами 4, 5, 7, 10 и 11 части 1 статьи 46 Федерального закона «О концессионных соглашениях».</a:t>
            </a: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009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82296" lvl="0" indent="0" algn="just">
              <a:buClr>
                <a:srgbClr val="94B6D2"/>
              </a:buClr>
              <a:buNone/>
            </a:pPr>
            <a:r>
              <a:rPr lang="ru-RU" sz="1400" b="1" dirty="0">
                <a:solidFill>
                  <a:prstClr val="black"/>
                </a:solidFill>
                <a:latin typeface="Times New Roman" panose="02020603050405020304" pitchFamily="18" charset="0"/>
                <a:cs typeface="Times New Roman" panose="02020603050405020304" pitchFamily="18" charset="0"/>
              </a:rPr>
              <a:t>Орган регулирования согласовывает значения долгосрочных параметров регулирования и метод регулирования тарифов, </a:t>
            </a:r>
            <a:r>
              <a:rPr lang="ru-RU" sz="1400" dirty="0">
                <a:solidFill>
                  <a:prstClr val="black"/>
                </a:solidFill>
                <a:latin typeface="Times New Roman" panose="02020603050405020304" pitchFamily="18" charset="0"/>
                <a:cs typeface="Times New Roman" panose="02020603050405020304" pitchFamily="18" charset="0"/>
              </a:rPr>
              <a:t>содержащиеся в проекте концессионного соглашения, приложенном к предложению о заключении концессионного соглашения, </a:t>
            </a:r>
            <a:r>
              <a:rPr lang="ru-RU" sz="1400" b="1" dirty="0">
                <a:solidFill>
                  <a:prstClr val="black"/>
                </a:solidFill>
                <a:latin typeface="Times New Roman" panose="02020603050405020304" pitchFamily="18" charset="0"/>
                <a:cs typeface="Times New Roman" panose="02020603050405020304" pitchFamily="18" charset="0"/>
              </a:rPr>
              <a:t>если рост необходимой валовой выручки концессионера </a:t>
            </a:r>
            <a:r>
              <a:rPr lang="ru-RU" sz="1400" dirty="0">
                <a:solidFill>
                  <a:prstClr val="black"/>
                </a:solidFill>
                <a:latin typeface="Times New Roman" panose="02020603050405020304" pitchFamily="18" charset="0"/>
                <a:cs typeface="Times New Roman" panose="02020603050405020304" pitchFamily="18" charset="0"/>
              </a:rPr>
              <a:t>от осуществления им регулируемых видов деятельности, </a:t>
            </a:r>
            <a:r>
              <a:rPr lang="ru-RU" sz="1400" b="1" dirty="0">
                <a:solidFill>
                  <a:prstClr val="black"/>
                </a:solidFill>
                <a:latin typeface="Times New Roman" panose="02020603050405020304" pitchFamily="18" charset="0"/>
                <a:cs typeface="Times New Roman" panose="02020603050405020304" pitchFamily="18" charset="0"/>
              </a:rPr>
              <a:t>рассчитанной на каждый год планируемого срока действия концессионного соглашения, не превышает предельный (максимальный) рост необходимой валовой выручки концессионера</a:t>
            </a:r>
            <a:r>
              <a:rPr lang="ru-RU" sz="1400" dirty="0">
                <a:solidFill>
                  <a:prstClr val="black"/>
                </a:solidFill>
                <a:latin typeface="Times New Roman" panose="02020603050405020304" pitchFamily="18" charset="0"/>
                <a:cs typeface="Times New Roman" panose="02020603050405020304" pitchFamily="18" charset="0"/>
              </a:rPr>
              <a:t> от осуществления регулируемых видов деятельности, указанный в документах и материалах, предоставленных инициатору в соответствии с частью 2 статьи 52 Федерального закона «О концессионных соглашениях», если такие документы и материалы были запрошены инициатором.</a:t>
            </a:r>
          </a:p>
          <a:p>
            <a:pPr marL="82296" lvl="0" indent="0" algn="just">
              <a:buClr>
                <a:srgbClr val="94B6D2"/>
              </a:buClr>
              <a:buNone/>
            </a:pPr>
            <a:endParaRPr lang="ru-RU" sz="1400" dirty="0">
              <a:solidFill>
                <a:prstClr val="black"/>
              </a:solidFill>
              <a:latin typeface="Times New Roman" panose="02020603050405020304" pitchFamily="18" charset="0"/>
              <a:cs typeface="Times New Roman" panose="02020603050405020304" pitchFamily="18" charset="0"/>
            </a:endParaRPr>
          </a:p>
          <a:p>
            <a:pPr marL="82296" lvl="0" indent="0" algn="just">
              <a:buClr>
                <a:srgbClr val="94B6D2"/>
              </a:buClr>
              <a:buNone/>
            </a:pPr>
            <a:r>
              <a:rPr lang="ru-RU" sz="1400" dirty="0">
                <a:solidFill>
                  <a:prstClr val="black"/>
                </a:solidFill>
                <a:latin typeface="Times New Roman" panose="02020603050405020304" pitchFamily="18" charset="0"/>
                <a:cs typeface="Times New Roman" panose="02020603050405020304" pitchFamily="18" charset="0"/>
              </a:rPr>
              <a:t>В случае если документы и материалы, предоставляемые в соответствии с частью 2 статьи 52 Федерального закона «О концессионных соглашениях» инициатору, не были им запрошены, </a:t>
            </a:r>
            <a:r>
              <a:rPr lang="ru-RU" sz="1400" b="1" dirty="0">
                <a:solidFill>
                  <a:prstClr val="black"/>
                </a:solidFill>
                <a:latin typeface="Times New Roman" panose="02020603050405020304" pitchFamily="18" charset="0"/>
                <a:cs typeface="Times New Roman" panose="02020603050405020304" pitchFamily="18" charset="0"/>
              </a:rPr>
              <a:t>орган регулирования определяет предельный (максимальный) рост необходимой валовой выручки концессионера от осуществления регулируемых видов деятельности и согласовывает значения ДПР и метод регулирования тарифов</a:t>
            </a:r>
            <a:r>
              <a:rPr lang="ru-RU" sz="1400" dirty="0">
                <a:solidFill>
                  <a:prstClr val="black"/>
                </a:solidFill>
                <a:latin typeface="Times New Roman" panose="02020603050405020304" pitchFamily="18" charset="0"/>
                <a:cs typeface="Times New Roman" panose="02020603050405020304" pitchFamily="18" charset="0"/>
              </a:rPr>
              <a:t>, содержащиеся в проекте концессионного соглашения, приложенном к предложению о заключении концессионного соглашения, </a:t>
            </a:r>
            <a:r>
              <a:rPr lang="ru-RU" sz="1400" b="1" dirty="0">
                <a:solidFill>
                  <a:prstClr val="black"/>
                </a:solidFill>
                <a:latin typeface="Times New Roman" panose="02020603050405020304" pitchFamily="18" charset="0"/>
                <a:cs typeface="Times New Roman" panose="02020603050405020304" pitchFamily="18" charset="0"/>
              </a:rPr>
              <a:t>если рост НВВ концессионера от осуществления регулируемых видов деятельности</a:t>
            </a:r>
            <a:r>
              <a:rPr lang="ru-RU" sz="1400" dirty="0">
                <a:solidFill>
                  <a:prstClr val="black"/>
                </a:solidFill>
                <a:latin typeface="Times New Roman" panose="02020603050405020304" pitchFamily="18" charset="0"/>
                <a:cs typeface="Times New Roman" panose="02020603050405020304" pitchFamily="18" charset="0"/>
              </a:rPr>
              <a:t>, рассчитанной на каждый год планируемого срока действия концессионного соглашения, </a:t>
            </a:r>
            <a:r>
              <a:rPr lang="ru-RU" sz="1400" b="1" dirty="0">
                <a:solidFill>
                  <a:prstClr val="black"/>
                </a:solidFill>
                <a:latin typeface="Times New Roman" panose="02020603050405020304" pitchFamily="18" charset="0"/>
                <a:cs typeface="Times New Roman" panose="02020603050405020304" pitchFamily="18" charset="0"/>
              </a:rPr>
              <a:t>не превышает определенного органом регулирования предельного (максимального) роста такой выручки </a:t>
            </a:r>
            <a:r>
              <a:rPr lang="ru-RU" sz="1400" dirty="0">
                <a:solidFill>
                  <a:prstClr val="black"/>
                </a:solidFill>
                <a:latin typeface="Times New Roman" panose="02020603050405020304" pitchFamily="18" charset="0"/>
                <a:cs typeface="Times New Roman" panose="02020603050405020304" pitchFamily="18" charset="0"/>
              </a:rPr>
              <a:t>(пункт 96(7) Правил регулирования).</a:t>
            </a:r>
          </a:p>
          <a:p>
            <a:pPr marL="82296" lvl="0" indent="0" algn="just">
              <a:buClr>
                <a:srgbClr val="94B6D2"/>
              </a:buClr>
              <a:buNone/>
            </a:pPr>
            <a:r>
              <a:rPr lang="ru-RU" sz="1400" dirty="0">
                <a:solidFill>
                  <a:prstClr val="black"/>
                </a:solidFill>
                <a:latin typeface="Times New Roman" panose="02020603050405020304" pitchFamily="18" charset="0"/>
                <a:cs typeface="Times New Roman" panose="02020603050405020304" pitchFamily="18" charset="0"/>
              </a:rPr>
              <a:t>Расчет необходимой валовой выручки концессионера от осуществления регулируемых видов деятельности осуществляется в соответствии с Методическими рекомендациями № 760-э. </a:t>
            </a: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317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144000" lvl="0" indent="0" algn="just">
              <a:spcBef>
                <a:spcPts val="0"/>
              </a:spcBef>
              <a:buClr>
                <a:srgbClr val="94B6D2"/>
              </a:buClr>
              <a:buNone/>
            </a:pPr>
            <a:r>
              <a:rPr lang="ru-RU" sz="1300" b="1" dirty="0">
                <a:solidFill>
                  <a:prstClr val="black"/>
                </a:solidFill>
                <a:latin typeface="Times New Roman" panose="02020603050405020304" pitchFamily="18" charset="0"/>
                <a:cs typeface="Times New Roman" panose="02020603050405020304" pitchFamily="18" charset="0"/>
              </a:rPr>
              <a:t>Если органом регулирования отказано </a:t>
            </a:r>
            <a:r>
              <a:rPr lang="ru-RU" sz="1300" dirty="0">
                <a:solidFill>
                  <a:prstClr val="black"/>
                </a:solidFill>
                <a:latin typeface="Times New Roman" panose="02020603050405020304" pitchFamily="18" charset="0"/>
                <a:cs typeface="Times New Roman" panose="02020603050405020304" pitchFamily="18" charset="0"/>
              </a:rPr>
              <a:t>в согласовании значений ДПР и (или) метода регулирования тарифов, содержащегося в предложении о заключении КС, </a:t>
            </a:r>
            <a:r>
              <a:rPr lang="ru-RU" sz="1300" b="1" dirty="0">
                <a:solidFill>
                  <a:prstClr val="black"/>
                </a:solidFill>
                <a:latin typeface="Times New Roman" panose="02020603050405020304" pitchFamily="18" charset="0"/>
                <a:cs typeface="Times New Roman" panose="02020603050405020304" pitchFamily="18" charset="0"/>
              </a:rPr>
              <a:t>в ответе </a:t>
            </a:r>
            <a:r>
              <a:rPr lang="ru-RU" sz="1300" dirty="0">
                <a:solidFill>
                  <a:prstClr val="black"/>
                </a:solidFill>
                <a:latin typeface="Times New Roman" panose="02020603050405020304" pitchFamily="18" charset="0"/>
                <a:cs typeface="Times New Roman" panose="02020603050405020304" pitchFamily="18" charset="0"/>
              </a:rPr>
              <a:t>органа регулирования </a:t>
            </a:r>
            <a:r>
              <a:rPr lang="ru-RU" sz="1300" b="1" dirty="0">
                <a:solidFill>
                  <a:prstClr val="black"/>
                </a:solidFill>
                <a:latin typeface="Times New Roman" panose="02020603050405020304" pitchFamily="18" charset="0"/>
                <a:cs typeface="Times New Roman" panose="02020603050405020304" pitchFamily="18" charset="0"/>
              </a:rPr>
              <a:t>указываются необходимый метод регулирования тарифов и предельные значения долгосрочных параметров регулирования, а также сведения о сроке действия таких предельных значений</a:t>
            </a:r>
            <a:r>
              <a:rPr lang="ru-RU" sz="1300" dirty="0">
                <a:solidFill>
                  <a:prstClr val="black"/>
                </a:solidFill>
                <a:latin typeface="Times New Roman" panose="02020603050405020304" pitchFamily="18" charset="0"/>
                <a:cs typeface="Times New Roman" panose="02020603050405020304" pitchFamily="18" charset="0"/>
              </a:rPr>
              <a:t> в соответствии с пунктом 96(10) Правил регулирования (пункт 96(8) Правил регулирования).</a:t>
            </a:r>
          </a:p>
          <a:p>
            <a:pPr marL="144000" lvl="0" indent="0" algn="just">
              <a:spcBef>
                <a:spcPts val="0"/>
              </a:spcBef>
              <a:buClr>
                <a:srgbClr val="94B6D2"/>
              </a:buClr>
              <a:buNone/>
            </a:pPr>
            <a:endParaRPr lang="ru-RU" sz="1300" dirty="0">
              <a:solidFill>
                <a:prstClr val="black"/>
              </a:solidFill>
              <a:latin typeface="Times New Roman" panose="02020603050405020304" pitchFamily="18" charset="0"/>
              <a:cs typeface="Times New Roman" panose="02020603050405020304" pitchFamily="18" charset="0"/>
            </a:endParaRPr>
          </a:p>
          <a:p>
            <a:pPr marL="144000" lvl="0" indent="0" algn="just">
              <a:spcBef>
                <a:spcPts val="0"/>
              </a:spcBef>
              <a:buClr>
                <a:srgbClr val="94B6D2"/>
              </a:buClr>
              <a:buNone/>
            </a:pPr>
            <a:r>
              <a:rPr lang="ru-RU" sz="1300" b="1" dirty="0">
                <a:solidFill>
                  <a:prstClr val="black"/>
                </a:solidFill>
                <a:latin typeface="Times New Roman" pitchFamily="18" charset="0"/>
                <a:cs typeface="Times New Roman" pitchFamily="18" charset="0"/>
              </a:rPr>
              <a:t>В случае отказа в согласовании значений долгосрочных параметров регулирования и (или) метода регулирования тарифов</a:t>
            </a:r>
            <a:r>
              <a:rPr lang="ru-RU" sz="1300" dirty="0">
                <a:solidFill>
                  <a:prstClr val="black"/>
                </a:solidFill>
                <a:latin typeface="Times New Roman" pitchFamily="18" charset="0"/>
                <a:cs typeface="Times New Roman" pitchFamily="18" charset="0"/>
              </a:rPr>
              <a:t>, содержащихся в предложении о заключении концессионного соглашения, уполномоченный орган </a:t>
            </a:r>
            <a:r>
              <a:rPr lang="ru-RU" sz="1300" b="1" dirty="0">
                <a:solidFill>
                  <a:prstClr val="black"/>
                </a:solidFill>
                <a:latin typeface="Times New Roman" pitchFamily="18" charset="0"/>
                <a:cs typeface="Times New Roman" pitchFamily="18" charset="0"/>
              </a:rPr>
              <a:t>при достижении инициатором и уполномоченным органом согласия по условиям концессионного соглашения </a:t>
            </a:r>
            <a:r>
              <a:rPr lang="ru-RU" sz="1300" dirty="0">
                <a:solidFill>
                  <a:prstClr val="black"/>
                </a:solidFill>
                <a:latin typeface="Times New Roman" pitchFamily="18" charset="0"/>
                <a:cs typeface="Times New Roman" pitchFamily="18" charset="0"/>
              </a:rPr>
              <a:t>по результатам переговоров, проведенных в соответствии с частью 4.8 ст. 37 Федерального закона «О концессионных соглашениях», </a:t>
            </a:r>
            <a:r>
              <a:rPr lang="ru-RU" sz="1300" b="1" dirty="0">
                <a:solidFill>
                  <a:prstClr val="black"/>
                </a:solidFill>
                <a:latin typeface="Times New Roman" pitchFamily="18" charset="0"/>
                <a:cs typeface="Times New Roman" pitchFamily="18" charset="0"/>
              </a:rPr>
              <a:t>направляет в орган регулирования заявление в свободной форме с приложением проекта концессионного соглашения, доработанного инициатором</a:t>
            </a:r>
            <a:r>
              <a:rPr lang="ru-RU" sz="1300" dirty="0">
                <a:solidFill>
                  <a:prstClr val="black"/>
                </a:solidFill>
                <a:latin typeface="Times New Roman" pitchFamily="18" charset="0"/>
                <a:cs typeface="Times New Roman" pitchFamily="18" charset="0"/>
              </a:rPr>
              <a:t> (пункт 96(9) Правил регулирования).</a:t>
            </a:r>
          </a:p>
          <a:p>
            <a:pPr marL="144000" lvl="0" indent="0"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144000" lvl="0" indent="0" algn="just">
              <a:spcBef>
                <a:spcPts val="0"/>
              </a:spcBef>
              <a:buClr>
                <a:srgbClr val="94B6D2"/>
              </a:buClr>
              <a:buNone/>
            </a:pPr>
            <a:r>
              <a:rPr lang="ru-RU" sz="1300" b="1" dirty="0">
                <a:solidFill>
                  <a:prstClr val="black"/>
                </a:solidFill>
                <a:latin typeface="Times New Roman" pitchFamily="18" charset="0"/>
                <a:cs typeface="Times New Roman" pitchFamily="18" charset="0"/>
              </a:rPr>
              <a:t>Срок действия предельных значений долгосрочных параметров регулирования</a:t>
            </a:r>
            <a:r>
              <a:rPr lang="ru-RU" sz="1300" dirty="0">
                <a:solidFill>
                  <a:prstClr val="black"/>
                </a:solidFill>
                <a:latin typeface="Times New Roman" pitchFamily="18" charset="0"/>
                <a:cs typeface="Times New Roman" pitchFamily="18" charset="0"/>
              </a:rPr>
              <a:t>, а также значений таких параметров, согласованных органом регулирования, </a:t>
            </a:r>
            <a:r>
              <a:rPr lang="ru-RU" sz="1300" b="1" dirty="0">
                <a:solidFill>
                  <a:prstClr val="black"/>
                </a:solidFill>
                <a:latin typeface="Times New Roman" pitchFamily="18" charset="0"/>
                <a:cs typeface="Times New Roman" pitchFamily="18" charset="0"/>
              </a:rPr>
              <a:t>составляет не менее 3 месяцев и не более 6 месяцев </a:t>
            </a:r>
            <a:r>
              <a:rPr lang="ru-RU" sz="1300" dirty="0">
                <a:solidFill>
                  <a:prstClr val="black"/>
                </a:solidFill>
                <a:latin typeface="Times New Roman" pitchFamily="18" charset="0"/>
                <a:cs typeface="Times New Roman" pitchFamily="18" charset="0"/>
              </a:rPr>
              <a:t>(пункт 96(10) Правил регулирования). </a:t>
            </a:r>
          </a:p>
          <a:p>
            <a:pPr marL="144000" lvl="0" indent="0"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144000" lvl="0" indent="0" algn="just">
              <a:spcBef>
                <a:spcPts val="0"/>
              </a:spcBef>
              <a:buClr>
                <a:srgbClr val="94B6D2"/>
              </a:buClr>
              <a:buNone/>
            </a:pPr>
            <a:r>
              <a:rPr lang="ru-RU" sz="1300" b="1" dirty="0">
                <a:solidFill>
                  <a:prstClr val="black"/>
                </a:solidFill>
                <a:latin typeface="Times New Roman" pitchFamily="18" charset="0"/>
                <a:cs typeface="Times New Roman" pitchFamily="18" charset="0"/>
              </a:rPr>
              <a:t>В случае если доработанный инициатором проект концессионного соглашения содержит</a:t>
            </a:r>
            <a:r>
              <a:rPr lang="ru-RU" sz="1300" dirty="0">
                <a:solidFill>
                  <a:prstClr val="black"/>
                </a:solidFill>
                <a:latin typeface="Times New Roman" pitchFamily="18" charset="0"/>
                <a:cs typeface="Times New Roman" pitchFamily="18" charset="0"/>
              </a:rPr>
              <a:t> </a:t>
            </a:r>
            <a:r>
              <a:rPr lang="ru-RU" sz="1300" b="1" dirty="0">
                <a:solidFill>
                  <a:prstClr val="black"/>
                </a:solidFill>
                <a:latin typeface="Times New Roman" pitchFamily="18" charset="0"/>
                <a:cs typeface="Times New Roman" pitchFamily="18" charset="0"/>
              </a:rPr>
              <a:t>условия</a:t>
            </a:r>
            <a:r>
              <a:rPr lang="ru-RU" sz="1300" dirty="0">
                <a:solidFill>
                  <a:prstClr val="black"/>
                </a:solidFill>
                <a:latin typeface="Times New Roman" pitchFamily="18" charset="0"/>
                <a:cs typeface="Times New Roman" pitchFamily="18" charset="0"/>
              </a:rPr>
              <a:t>, предусмотренные подпунктами «б» и «г» - «е» пункта 96(3) Правил регулирования, которые не соответствуют условиям, содержавшимся в проекте КС, приложенном к предложению о заключении КС в соответствии с пунктом 96(4) Правил регулирования, либо информации, предоставленной уполномоченным органом в соответствии с пунктом 96(3) Правил регулирования в </a:t>
            </a:r>
            <a:r>
              <a:rPr lang="ru-RU" sz="1300" b="1" dirty="0">
                <a:solidFill>
                  <a:prstClr val="black"/>
                </a:solidFill>
                <a:latin typeface="Times New Roman" pitchFamily="18" charset="0"/>
                <a:cs typeface="Times New Roman" pitchFamily="18" charset="0"/>
              </a:rPr>
              <a:t>отношении таких условий КС, действие ранее предоставленного органом регулирования согласования значений ДПР и метода регулирования тарифов прекращается </a:t>
            </a:r>
            <a:r>
              <a:rPr lang="ru-RU" sz="1300" dirty="0">
                <a:solidFill>
                  <a:prstClr val="black"/>
                </a:solidFill>
                <a:latin typeface="Times New Roman" pitchFamily="18" charset="0"/>
                <a:cs typeface="Times New Roman" pitchFamily="18" charset="0"/>
              </a:rPr>
              <a:t>(пункт 96(13) Правил регулирования). </a:t>
            </a:r>
          </a:p>
          <a:p>
            <a:pPr marL="144000" lvl="0" indent="0"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144000" lvl="0" indent="0" algn="just">
              <a:spcBef>
                <a:spcPts val="0"/>
              </a:spcBef>
              <a:buClr>
                <a:srgbClr val="94B6D2"/>
              </a:buClr>
              <a:buNone/>
            </a:pPr>
            <a:r>
              <a:rPr lang="ru-RU" sz="1300" b="1" dirty="0">
                <a:solidFill>
                  <a:prstClr val="black"/>
                </a:solidFill>
                <a:latin typeface="Times New Roman" pitchFamily="18" charset="0"/>
                <a:cs typeface="Times New Roman" pitchFamily="18" charset="0"/>
              </a:rPr>
              <a:t>Орган регулирования обязан направить в уполномоченный орган</a:t>
            </a:r>
            <a:r>
              <a:rPr lang="ru-RU" sz="1300" dirty="0">
                <a:solidFill>
                  <a:prstClr val="black"/>
                </a:solidFill>
                <a:latin typeface="Times New Roman" pitchFamily="18" charset="0"/>
                <a:cs typeface="Times New Roman" pitchFamily="18" charset="0"/>
              </a:rPr>
              <a:t>, направивший заявление в соответствии с пунктом 96(9) Правил регулирования, </a:t>
            </a:r>
            <a:r>
              <a:rPr lang="ru-RU" sz="1300" b="1" dirty="0">
                <a:solidFill>
                  <a:prstClr val="black"/>
                </a:solidFill>
                <a:latin typeface="Times New Roman" pitchFamily="18" charset="0"/>
                <a:cs typeface="Times New Roman" pitchFamily="18" charset="0"/>
              </a:rPr>
              <a:t>ответ о согласовании или об отказе в согласовании значений долгосрочных параметров регулирования и метода регулирования тарифов</a:t>
            </a:r>
            <a:r>
              <a:rPr lang="ru-RU" sz="1300" dirty="0">
                <a:solidFill>
                  <a:prstClr val="black"/>
                </a:solidFill>
                <a:latin typeface="Times New Roman" pitchFamily="18" charset="0"/>
                <a:cs typeface="Times New Roman" pitchFamily="18" charset="0"/>
              </a:rPr>
              <a:t>, содержащихся в проекте концессионного соглашения, </a:t>
            </a:r>
            <a:r>
              <a:rPr lang="ru-RU" sz="1300" b="1" dirty="0">
                <a:solidFill>
                  <a:prstClr val="black"/>
                </a:solidFill>
                <a:latin typeface="Times New Roman" pitchFamily="18" charset="0"/>
                <a:cs typeface="Times New Roman" pitchFamily="18" charset="0"/>
              </a:rPr>
              <a:t>доработанном инициатором, в течение 2 календарных дней </a:t>
            </a:r>
            <a:r>
              <a:rPr lang="ru-RU" sz="1300" dirty="0">
                <a:solidFill>
                  <a:prstClr val="black"/>
                </a:solidFill>
                <a:latin typeface="Times New Roman" pitchFamily="18" charset="0"/>
                <a:cs typeface="Times New Roman" pitchFamily="18" charset="0"/>
              </a:rPr>
              <a:t>(пункт 96(14) Правил регулирования). </a:t>
            </a:r>
            <a:endParaRPr lang="ru-RU" sz="1300" b="1" dirty="0">
              <a:solidFill>
                <a:prstClr val="black"/>
              </a:solidFill>
              <a:latin typeface="Times New Roman" pitchFamily="18" charset="0"/>
              <a:cs typeface="Times New Roman" pitchFamily="18" charset="0"/>
            </a:endParaRP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995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1435608" y="381000"/>
            <a:ext cx="7498080" cy="5867400"/>
          </a:xfrm>
          <a:solidFill>
            <a:schemeClr val="accent2">
              <a:lumMod val="40000"/>
              <a:lumOff val="60000"/>
            </a:schemeClr>
          </a:solidFill>
        </p:spPr>
        <p:txBody>
          <a:bodyPr>
            <a:normAutofit/>
          </a:bodyPr>
          <a:lstStyle/>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r>
              <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Раздел </a:t>
            </a:r>
            <a:r>
              <a:rPr lang="en-US"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III</a:t>
            </a:r>
            <a:r>
              <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ru-RU" sz="1800" cap="all"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Порядок согласования органом регулирования значений долгосрочных параметров регулирования и метода регулирования тарифов, содержащихся в проекте концессионного соглашения, заключаемого </a:t>
            </a:r>
            <a:r>
              <a:rPr lang="ru-RU" sz="1800" cap="all"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для организаций находящихся в ценовых зонах</a:t>
            </a:r>
            <a:endParaRPr lang="en-US" sz="1800" cap="all"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en-US" sz="2000"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07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lnSpcReduction="10000"/>
          </a:bodyPr>
          <a:lstStyle/>
          <a:p>
            <a:pPr marL="0" lvl="0" indent="283464" algn="just">
              <a:spcBef>
                <a:spcPts val="0"/>
              </a:spcBef>
              <a:buClr>
                <a:srgbClr val="94B6D2"/>
              </a:buClr>
              <a:buNone/>
            </a:pPr>
            <a:r>
              <a:rPr lang="ru-RU" sz="1400" b="1" dirty="0">
                <a:solidFill>
                  <a:prstClr val="black"/>
                </a:solidFill>
                <a:latin typeface="Times New Roman" pitchFamily="18" charset="0"/>
                <a:cs typeface="Times New Roman" pitchFamily="18" charset="0"/>
              </a:rPr>
              <a:t>Орган регулирования осуществляет согласование значений ДПР и метода регулирования тарифов</a:t>
            </a:r>
            <a:r>
              <a:rPr lang="ru-RU" sz="1400" dirty="0">
                <a:solidFill>
                  <a:prstClr val="black"/>
                </a:solidFill>
                <a:latin typeface="Times New Roman" pitchFamily="18" charset="0"/>
                <a:cs typeface="Times New Roman" pitchFamily="18" charset="0"/>
              </a:rPr>
              <a:t>, содержащихся в проекте концессионного соглашения, заключаемого в соответствии с частью 1 статьи 51 Федерального закона "О концессионных соглашениях", на основании:</a:t>
            </a:r>
          </a:p>
          <a:p>
            <a:pPr marL="0" lvl="0" indent="283464" algn="just">
              <a:spcBef>
                <a:spcPts val="0"/>
              </a:spcBef>
              <a:buClr>
                <a:srgbClr val="94B6D2"/>
              </a:buClr>
              <a:buNone/>
            </a:pPr>
            <a:r>
              <a:rPr lang="ru-RU" sz="1400" dirty="0">
                <a:solidFill>
                  <a:prstClr val="black"/>
                </a:solidFill>
                <a:latin typeface="Times New Roman" pitchFamily="18" charset="0"/>
                <a:cs typeface="Times New Roman" pitchFamily="18" charset="0"/>
              </a:rPr>
              <a:t> заявления органа, уполномоченного Правительством Российской Федерации, субъектом Российской Федерации либо муниципальным образованием выступать от имени </a:t>
            </a:r>
            <a:r>
              <a:rPr lang="ru-RU" sz="1400" dirty="0" err="1">
                <a:solidFill>
                  <a:prstClr val="black"/>
                </a:solidFill>
                <a:latin typeface="Times New Roman" pitchFamily="18" charset="0"/>
                <a:cs typeface="Times New Roman" pitchFamily="18" charset="0"/>
              </a:rPr>
              <a:t>концедента</a:t>
            </a:r>
            <a:r>
              <a:rPr lang="ru-RU" sz="1400" dirty="0">
                <a:solidFill>
                  <a:prstClr val="black"/>
                </a:solidFill>
                <a:latin typeface="Times New Roman" pitchFamily="18" charset="0"/>
                <a:cs typeface="Times New Roman" pitchFamily="18" charset="0"/>
              </a:rPr>
              <a:t> в концессионном соглашении, объектом которого являются объекты теплоснабжения (далее - орган, выступающий от имени </a:t>
            </a:r>
            <a:r>
              <a:rPr lang="ru-RU" sz="1400" dirty="0" err="1">
                <a:solidFill>
                  <a:prstClr val="black"/>
                </a:solidFill>
                <a:latin typeface="Times New Roman" pitchFamily="18" charset="0"/>
                <a:cs typeface="Times New Roman" pitchFamily="18" charset="0"/>
              </a:rPr>
              <a:t>концедента</a:t>
            </a:r>
            <a:r>
              <a:rPr lang="ru-RU" sz="1400" dirty="0">
                <a:solidFill>
                  <a:prstClr val="black"/>
                </a:solidFill>
                <a:latin typeface="Times New Roman" pitchFamily="18" charset="0"/>
                <a:cs typeface="Times New Roman" pitchFamily="18" charset="0"/>
              </a:rPr>
              <a:t>); </a:t>
            </a:r>
          </a:p>
          <a:p>
            <a:pPr marL="0" lvl="0" indent="283464" algn="just">
              <a:spcBef>
                <a:spcPts val="0"/>
              </a:spcBef>
              <a:buClr>
                <a:srgbClr val="94B6D2"/>
              </a:buClr>
              <a:buNone/>
            </a:pPr>
            <a:r>
              <a:rPr lang="ru-RU" sz="1400" dirty="0">
                <a:solidFill>
                  <a:prstClr val="black"/>
                </a:solidFill>
                <a:latin typeface="Times New Roman" pitchFamily="18" charset="0"/>
                <a:cs typeface="Times New Roman" pitchFamily="18" charset="0"/>
              </a:rPr>
              <a:t>прилагаемых к нему документов, предусмотренных пунктом 96(18) Правил регулирования (пункт 96(15) Правил регулирования ).</a:t>
            </a:r>
          </a:p>
          <a:p>
            <a:pPr marL="0" lvl="0" indent="283464" algn="just">
              <a:spcBef>
                <a:spcPts val="0"/>
              </a:spcBef>
              <a:buClr>
                <a:srgbClr val="94B6D2"/>
              </a:buClr>
              <a:buNone/>
            </a:pPr>
            <a:endParaRPr lang="ru-RU" sz="1400" dirty="0">
              <a:solidFill>
                <a:prstClr val="black"/>
              </a:solidFill>
              <a:latin typeface="Times New Roman" pitchFamily="18" charset="0"/>
              <a:cs typeface="Times New Roman" pitchFamily="18" charset="0"/>
            </a:endParaRPr>
          </a:p>
          <a:p>
            <a:pPr marL="0" indent="457200" algn="just">
              <a:spcBef>
                <a:spcPts val="0"/>
              </a:spcBef>
              <a:buClr>
                <a:srgbClr val="94B6D2"/>
              </a:buClr>
              <a:buNone/>
            </a:pPr>
            <a:r>
              <a:rPr lang="ru-RU" sz="1400" b="1" dirty="0">
                <a:solidFill>
                  <a:prstClr val="black"/>
                </a:solidFill>
                <a:latin typeface="Times New Roman" pitchFamily="18" charset="0"/>
                <a:cs typeface="Times New Roman" pitchFamily="18" charset="0"/>
              </a:rPr>
              <a:t>Заявление</a:t>
            </a:r>
            <a:r>
              <a:rPr lang="ru-RU" sz="1400" dirty="0">
                <a:solidFill>
                  <a:prstClr val="black"/>
                </a:solidFill>
                <a:latin typeface="Times New Roman" pitchFamily="18" charset="0"/>
                <a:cs typeface="Times New Roman" pitchFamily="18" charset="0"/>
              </a:rPr>
              <a:t> органа, выступающего от имени </a:t>
            </a:r>
            <a:r>
              <a:rPr lang="ru-RU" sz="1400" dirty="0" err="1">
                <a:solidFill>
                  <a:prstClr val="black"/>
                </a:solidFill>
                <a:latin typeface="Times New Roman" pitchFamily="18" charset="0"/>
                <a:cs typeface="Times New Roman" pitchFamily="18" charset="0"/>
              </a:rPr>
              <a:t>концедента</a:t>
            </a:r>
            <a:r>
              <a:rPr lang="ru-RU" sz="1400" dirty="0">
                <a:solidFill>
                  <a:prstClr val="black"/>
                </a:solidFill>
                <a:latin typeface="Times New Roman" pitchFamily="18" charset="0"/>
                <a:cs typeface="Times New Roman" pitchFamily="18" charset="0"/>
              </a:rPr>
              <a:t>, </a:t>
            </a:r>
            <a:r>
              <a:rPr lang="ru-RU" sz="1400" b="1" dirty="0">
                <a:solidFill>
                  <a:prstClr val="black"/>
                </a:solidFill>
                <a:latin typeface="Times New Roman" pitchFamily="18" charset="0"/>
                <a:cs typeface="Times New Roman" pitchFamily="18" charset="0"/>
              </a:rPr>
              <a:t>составляется в произвольной форме и представляется в орган регулирования</a:t>
            </a:r>
            <a:r>
              <a:rPr lang="ru-RU" sz="1400" dirty="0">
                <a:solidFill>
                  <a:prstClr val="black"/>
                </a:solidFill>
                <a:latin typeface="Times New Roman" pitchFamily="18" charset="0"/>
                <a:cs typeface="Times New Roman" pitchFamily="18" charset="0"/>
              </a:rPr>
              <a:t> в письменной форме непосредственно или почтовым отправлением либо в электронной форме в виде электронного документа (пункт 96(16) Правил регулирования ).</a:t>
            </a:r>
          </a:p>
          <a:p>
            <a:pPr marL="0" indent="457200" algn="just">
              <a:spcBef>
                <a:spcPts val="0"/>
              </a:spcBef>
              <a:buNone/>
            </a:pPr>
            <a:r>
              <a:rPr lang="ru-RU" sz="1400" b="1" dirty="0">
                <a:latin typeface="Times New Roman" pitchFamily="18" charset="0"/>
                <a:cs typeface="Times New Roman" pitchFamily="18" charset="0"/>
              </a:rPr>
              <a:t>Заявление органа, выступающего от имени </a:t>
            </a:r>
            <a:r>
              <a:rPr lang="ru-RU" sz="1400" b="1" dirty="0" err="1">
                <a:latin typeface="Times New Roman" pitchFamily="18" charset="0"/>
                <a:cs typeface="Times New Roman" pitchFamily="18" charset="0"/>
              </a:rPr>
              <a:t>концедента</a:t>
            </a:r>
            <a:r>
              <a:rPr lang="ru-RU" sz="1400" b="1" dirty="0">
                <a:latin typeface="Times New Roman" pitchFamily="18" charset="0"/>
                <a:cs typeface="Times New Roman" pitchFamily="18" charset="0"/>
              </a:rPr>
              <a:t>, содержит следующую информацию</a:t>
            </a:r>
            <a:r>
              <a:rPr lang="ru-RU" sz="1400" dirty="0">
                <a:latin typeface="Times New Roman" pitchFamily="18" charset="0"/>
                <a:cs typeface="Times New Roman" pitchFamily="18" charset="0"/>
              </a:rPr>
              <a:t>:</a:t>
            </a:r>
          </a:p>
          <a:p>
            <a:pPr marL="0" indent="457200" algn="just">
              <a:spcBef>
                <a:spcPts val="0"/>
              </a:spcBef>
              <a:buNone/>
            </a:pPr>
            <a:r>
              <a:rPr lang="ru-RU" sz="1400" dirty="0">
                <a:latin typeface="Times New Roman" pitchFamily="18" charset="0"/>
                <a:cs typeface="Times New Roman" pitchFamily="18" charset="0"/>
              </a:rPr>
              <a:t>а) наименование органа, выступающего от имени </a:t>
            </a:r>
            <a:r>
              <a:rPr lang="ru-RU" sz="1400" dirty="0" err="1">
                <a:latin typeface="Times New Roman" pitchFamily="18" charset="0"/>
                <a:cs typeface="Times New Roman" pitchFamily="18" charset="0"/>
              </a:rPr>
              <a:t>концедента</a:t>
            </a:r>
            <a:r>
              <a:rPr lang="ru-RU" sz="1400" dirty="0">
                <a:latin typeface="Times New Roman" pitchFamily="18" charset="0"/>
                <a:cs typeface="Times New Roman" pitchFamily="18" charset="0"/>
              </a:rPr>
              <a:t>;</a:t>
            </a:r>
          </a:p>
          <a:p>
            <a:pPr marL="0" indent="457200" algn="just">
              <a:spcBef>
                <a:spcPts val="0"/>
              </a:spcBef>
              <a:buNone/>
            </a:pPr>
            <a:r>
              <a:rPr lang="ru-RU" sz="1400" dirty="0">
                <a:latin typeface="Times New Roman" pitchFamily="18" charset="0"/>
                <a:cs typeface="Times New Roman" pitchFamily="18" charset="0"/>
              </a:rPr>
              <a:t>б) сведения о составе передаваемого </a:t>
            </a:r>
            <a:r>
              <a:rPr lang="ru-RU" sz="1400" dirty="0" err="1">
                <a:latin typeface="Times New Roman" pitchFamily="18" charset="0"/>
                <a:cs typeface="Times New Roman" pitchFamily="18" charset="0"/>
              </a:rPr>
              <a:t>концедентом</a:t>
            </a:r>
            <a:r>
              <a:rPr lang="ru-RU" sz="1400" dirty="0">
                <a:latin typeface="Times New Roman" pitchFamily="18" charset="0"/>
                <a:cs typeface="Times New Roman" pitchFamily="18" charset="0"/>
              </a:rPr>
              <a:t> концессионеру по концессионному соглашению имущества в соответствии с проектом концессионного соглашения;</a:t>
            </a:r>
          </a:p>
          <a:p>
            <a:pPr marL="0" indent="457200" algn="just">
              <a:spcBef>
                <a:spcPts val="0"/>
              </a:spcBef>
              <a:buNone/>
            </a:pPr>
            <a:r>
              <a:rPr lang="ru-RU" sz="1400" dirty="0">
                <a:latin typeface="Times New Roman" pitchFamily="18" charset="0"/>
                <a:cs typeface="Times New Roman" pitchFamily="18" charset="0"/>
              </a:rPr>
              <a:t>в) наименование и реквизиты организации, которой в соответствии с договором (договорами) аренды переданы права владения и пользования имуществом, передаваемым </a:t>
            </a:r>
            <a:r>
              <a:rPr lang="ru-RU" sz="1400" dirty="0" err="1">
                <a:latin typeface="Times New Roman" pitchFamily="18" charset="0"/>
                <a:cs typeface="Times New Roman" pitchFamily="18" charset="0"/>
              </a:rPr>
              <a:t>концедентом</a:t>
            </a:r>
            <a:r>
              <a:rPr lang="ru-RU" sz="1400" dirty="0">
                <a:latin typeface="Times New Roman" pitchFamily="18" charset="0"/>
                <a:cs typeface="Times New Roman" pitchFamily="18" charset="0"/>
              </a:rPr>
              <a:t> концессионеру в соответствии с проектом концессионного соглашения;</a:t>
            </a:r>
          </a:p>
          <a:p>
            <a:pPr marL="0" indent="457200" algn="just">
              <a:spcBef>
                <a:spcPts val="0"/>
              </a:spcBef>
              <a:buNone/>
            </a:pPr>
            <a:r>
              <a:rPr lang="ru-RU" sz="1400" dirty="0">
                <a:latin typeface="Times New Roman" pitchFamily="18" charset="0"/>
                <a:cs typeface="Times New Roman" pitchFamily="18" charset="0"/>
              </a:rPr>
              <a:t>г) дата начала действия концессионного соглашения и срок его действия, содержащиеся в проекте концессионного соглашения;</a:t>
            </a:r>
          </a:p>
          <a:p>
            <a:pPr marL="0" indent="457200" algn="just">
              <a:spcBef>
                <a:spcPts val="0"/>
              </a:spcBef>
              <a:buNone/>
            </a:pPr>
            <a:r>
              <a:rPr lang="ru-RU" sz="1400" dirty="0">
                <a:latin typeface="Times New Roman" pitchFamily="18" charset="0"/>
                <a:cs typeface="Times New Roman" pitchFamily="18" charset="0"/>
              </a:rPr>
              <a:t>д) размер концессионной платы, содержащейся в проекте концессионного соглашения (если такая плата предусмотрена концессионным соглашением) (пункт 96(17) Правил регулирования).</a:t>
            </a:r>
          </a:p>
          <a:p>
            <a:pPr marL="0" indent="457200" algn="just">
              <a:spcBef>
                <a:spcPts val="0"/>
              </a:spcBef>
              <a:buNone/>
            </a:pPr>
            <a:endParaRPr lang="ru-RU" sz="1400" dirty="0">
              <a:latin typeface="Times New Roman" pitchFamily="18" charset="0"/>
              <a:cs typeface="Times New Roman" pitchFamily="18" charset="0"/>
            </a:endParaRPr>
          </a:p>
          <a:p>
            <a:pPr marL="0" indent="457200" algn="just">
              <a:spcBef>
                <a:spcPts val="0"/>
              </a:spcBef>
              <a:buNone/>
            </a:pPr>
            <a:r>
              <a:rPr lang="ru-RU" sz="1400" b="1" dirty="0">
                <a:latin typeface="Times New Roman" pitchFamily="18" charset="0"/>
                <a:cs typeface="Times New Roman" pitchFamily="18" charset="0"/>
              </a:rPr>
              <a:t>К заявлению органа, выступающего от имени </a:t>
            </a:r>
            <a:r>
              <a:rPr lang="ru-RU" sz="1400" b="1" dirty="0" err="1">
                <a:latin typeface="Times New Roman" pitchFamily="18" charset="0"/>
                <a:cs typeface="Times New Roman" pitchFamily="18" charset="0"/>
              </a:rPr>
              <a:t>концедента</a:t>
            </a:r>
            <a:r>
              <a:rPr lang="ru-RU" sz="1400" b="1" dirty="0">
                <a:latin typeface="Times New Roman" pitchFamily="18" charset="0"/>
                <a:cs typeface="Times New Roman" pitchFamily="18" charset="0"/>
              </a:rPr>
              <a:t>, прилагаются</a:t>
            </a:r>
            <a:r>
              <a:rPr lang="ru-RU" sz="1400" dirty="0">
                <a:latin typeface="Times New Roman" pitchFamily="18" charset="0"/>
                <a:cs typeface="Times New Roman" pitchFamily="18" charset="0"/>
              </a:rPr>
              <a:t>:</a:t>
            </a:r>
          </a:p>
          <a:p>
            <a:pPr marL="0" indent="457200" algn="just">
              <a:spcBef>
                <a:spcPts val="0"/>
              </a:spcBef>
              <a:buNone/>
            </a:pPr>
            <a:r>
              <a:rPr lang="ru-RU" sz="1400" dirty="0">
                <a:latin typeface="Times New Roman" pitchFamily="18" charset="0"/>
                <a:cs typeface="Times New Roman" pitchFamily="18" charset="0"/>
              </a:rPr>
              <a:t>а) проект концессионного соглашения;</a:t>
            </a:r>
          </a:p>
          <a:p>
            <a:pPr marL="0" indent="457200" algn="just">
              <a:spcBef>
                <a:spcPts val="0"/>
              </a:spcBef>
              <a:buNone/>
            </a:pPr>
            <a:r>
              <a:rPr lang="ru-RU" sz="1400" dirty="0">
                <a:latin typeface="Times New Roman" pitchFamily="18" charset="0"/>
                <a:cs typeface="Times New Roman" pitchFamily="18" charset="0"/>
              </a:rPr>
              <a:t>б) копия договора аренды или копии договоров аренды, на основании которых у арендатора возникли права владения и пользования имуществом, передаваемым </a:t>
            </a:r>
            <a:r>
              <a:rPr lang="ru-RU" sz="1400" dirty="0" err="1">
                <a:latin typeface="Times New Roman" pitchFamily="18" charset="0"/>
                <a:cs typeface="Times New Roman" pitchFamily="18" charset="0"/>
              </a:rPr>
              <a:t>концедентом</a:t>
            </a:r>
            <a:r>
              <a:rPr lang="ru-RU" sz="1400" dirty="0">
                <a:latin typeface="Times New Roman" pitchFamily="18" charset="0"/>
                <a:cs typeface="Times New Roman" pitchFamily="18" charset="0"/>
              </a:rPr>
              <a:t> концессионеру в соответствии с проектом концессионного соглашения (пункт 96 (18) Правил </a:t>
            </a:r>
            <a:r>
              <a:rPr lang="ru-RU" sz="1400" dirty="0" smtClean="0">
                <a:latin typeface="Times New Roman" pitchFamily="18" charset="0"/>
                <a:cs typeface="Times New Roman" pitchFamily="18" charset="0"/>
              </a:rPr>
              <a:t>регулирования).</a:t>
            </a:r>
          </a:p>
        </p:txBody>
      </p:sp>
    </p:spTree>
    <p:extLst>
      <p:ext uri="{BB962C8B-B14F-4D97-AF65-F5344CB8AC3E}">
        <p14:creationId xmlns:p14="http://schemas.microsoft.com/office/powerpoint/2010/main" val="2848511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Autofit/>
          </a:bodyPr>
          <a:lstStyle/>
          <a:p>
            <a:pPr marL="0" indent="0" algn="just">
              <a:spcBef>
                <a:spcPts val="0"/>
              </a:spcBef>
              <a:buNone/>
            </a:pPr>
            <a:r>
              <a:rPr lang="ru-RU" sz="1300" b="1" dirty="0">
                <a:latin typeface="Times New Roman" panose="02020603050405020304" pitchFamily="18" charset="0"/>
                <a:cs typeface="Times New Roman" pitchFamily="18" charset="0"/>
              </a:rPr>
              <a:t>В случае если к заявлению органа</a:t>
            </a:r>
            <a:r>
              <a:rPr lang="ru-RU" sz="1300" dirty="0">
                <a:latin typeface="Times New Roman" panose="02020603050405020304" pitchFamily="18" charset="0"/>
                <a:cs typeface="Times New Roman" panose="02020603050405020304" pitchFamily="18" charset="0"/>
              </a:rPr>
              <a:t>, выступающего от имени </a:t>
            </a:r>
            <a:r>
              <a:rPr lang="ru-RU" sz="1300" dirty="0" err="1">
                <a:latin typeface="Times New Roman" panose="02020603050405020304" pitchFamily="18" charset="0"/>
                <a:cs typeface="Times New Roman" panose="02020603050405020304" pitchFamily="18" charset="0"/>
              </a:rPr>
              <a:t>концедента</a:t>
            </a:r>
            <a:r>
              <a:rPr lang="ru-RU" sz="1300" dirty="0">
                <a:latin typeface="Times New Roman" panose="02020603050405020304" pitchFamily="18" charset="0"/>
                <a:cs typeface="Times New Roman" panose="02020603050405020304" pitchFamily="18" charset="0"/>
              </a:rPr>
              <a:t>, </a:t>
            </a:r>
            <a:r>
              <a:rPr lang="ru-RU" sz="1300" b="1" dirty="0">
                <a:latin typeface="Times New Roman" pitchFamily="18" charset="0"/>
                <a:cs typeface="Times New Roman" pitchFamily="18" charset="0"/>
              </a:rPr>
              <a:t>не прилагаются документы</a:t>
            </a:r>
            <a:r>
              <a:rPr lang="ru-RU" sz="1300" dirty="0">
                <a:latin typeface="Times New Roman" panose="02020603050405020304" pitchFamily="18" charset="0"/>
                <a:cs typeface="Times New Roman" panose="02020603050405020304" pitchFamily="18" charset="0"/>
              </a:rPr>
              <a:t>, предусмотренные пунктом 96(18) Правил регулирования, </a:t>
            </a:r>
            <a:r>
              <a:rPr lang="ru-RU" sz="1300" b="1" dirty="0">
                <a:latin typeface="Times New Roman" pitchFamily="18" charset="0"/>
                <a:cs typeface="Times New Roman" pitchFamily="18" charset="0"/>
              </a:rPr>
              <a:t>либо в проекте концессионного соглашения отсутствует информация о значениях долгосрочных параметров регулирования, методе регулирования тарифов, предельном размере расходов концессионера на создание и (или) реконструкцию объекта концессионного соглашения</a:t>
            </a:r>
            <a:r>
              <a:rPr lang="ru-RU" sz="1300" dirty="0">
                <a:latin typeface="Times New Roman" panose="02020603050405020304" pitchFamily="18" charset="0"/>
                <a:cs typeface="Times New Roman" panose="02020603050405020304" pitchFamily="18" charset="0"/>
              </a:rPr>
              <a:t>, которые предполагается осуществлять в течение всего срока действия концессионного соглашения концессионером, а также об условиях концессионного соглашения, предусмотренных подпунктами "б", "г" и "д" пункта 96(17) Правил регулирования, </a:t>
            </a:r>
            <a:r>
              <a:rPr lang="ru-RU" sz="1300" b="1" dirty="0">
                <a:latin typeface="Times New Roman" pitchFamily="18" charset="0"/>
                <a:cs typeface="Times New Roman" pitchFamily="18" charset="0"/>
              </a:rPr>
              <a:t>орган регулирования возвращает заявление органу, выступающему от имени </a:t>
            </a:r>
            <a:r>
              <a:rPr lang="ru-RU" sz="1300" b="1" dirty="0" err="1">
                <a:latin typeface="Times New Roman" pitchFamily="18" charset="0"/>
                <a:cs typeface="Times New Roman" pitchFamily="18" charset="0"/>
              </a:rPr>
              <a:t>концедента</a:t>
            </a:r>
            <a:r>
              <a:rPr lang="ru-RU" sz="1300" b="1" dirty="0">
                <a:latin typeface="Times New Roman" pitchFamily="18" charset="0"/>
                <a:cs typeface="Times New Roman" pitchFamily="18" charset="0"/>
              </a:rPr>
              <a:t>, в течение 3 рабочих дней со дня его поступления с указанием недостающей информации </a:t>
            </a:r>
            <a:r>
              <a:rPr lang="ru-RU" sz="1300" dirty="0">
                <a:latin typeface="Times New Roman" panose="02020603050405020304" pitchFamily="18" charset="0"/>
                <a:cs typeface="Times New Roman" panose="02020603050405020304" pitchFamily="18" charset="0"/>
              </a:rPr>
              <a:t>(пункт 96 (19) Правил регулирования).</a:t>
            </a:r>
          </a:p>
          <a:p>
            <a:pPr marL="0" indent="0" algn="just">
              <a:spcBef>
                <a:spcPts val="0"/>
              </a:spcBef>
              <a:buNone/>
            </a:pPr>
            <a:endParaRPr lang="ru-RU" sz="1300" dirty="0">
              <a:latin typeface="Times New Roman" panose="02020603050405020304" pitchFamily="18" charset="0"/>
              <a:cs typeface="Times New Roman" panose="02020603050405020304" pitchFamily="18" charset="0"/>
            </a:endParaRPr>
          </a:p>
          <a:p>
            <a:pPr marL="0" indent="0" algn="just">
              <a:spcBef>
                <a:spcPts val="0"/>
              </a:spcBef>
              <a:buNone/>
            </a:pPr>
            <a:r>
              <a:rPr lang="ru-RU" sz="1300" b="1" dirty="0">
                <a:latin typeface="Times New Roman" pitchFamily="18" charset="0"/>
                <a:cs typeface="Times New Roman" pitchFamily="18" charset="0"/>
              </a:rPr>
              <a:t>Ответ органа регулирования на заявление органа, выступающего от имени </a:t>
            </a:r>
            <a:r>
              <a:rPr lang="ru-RU" sz="1300" b="1" dirty="0" err="1">
                <a:latin typeface="Times New Roman" pitchFamily="18" charset="0"/>
                <a:cs typeface="Times New Roman" pitchFamily="18" charset="0"/>
              </a:rPr>
              <a:t>концедента</a:t>
            </a:r>
            <a:r>
              <a:rPr lang="ru-RU" sz="1300" b="1" dirty="0">
                <a:latin typeface="Times New Roman" pitchFamily="18" charset="0"/>
                <a:cs typeface="Times New Roman" pitchFamily="18" charset="0"/>
              </a:rPr>
              <a:t>, дается не позднее чем через 10 календарных дней со дня его поступления </a:t>
            </a:r>
            <a:r>
              <a:rPr lang="ru-RU" sz="1300" dirty="0">
                <a:latin typeface="Times New Roman" panose="02020603050405020304" pitchFamily="18" charset="0"/>
                <a:cs typeface="Times New Roman" panose="02020603050405020304" pitchFamily="18" charset="0"/>
              </a:rPr>
              <a:t>(пункт 96 (20) Правил регулирования).</a:t>
            </a:r>
          </a:p>
          <a:p>
            <a:pPr marL="0" indent="0" algn="just">
              <a:spcBef>
                <a:spcPts val="0"/>
              </a:spcBef>
              <a:buNone/>
            </a:pPr>
            <a:endParaRPr lang="ru-RU" sz="1300" dirty="0">
              <a:latin typeface="Times New Roman" panose="02020603050405020304" pitchFamily="18" charset="0"/>
              <a:cs typeface="Times New Roman" panose="02020603050405020304" pitchFamily="18" charset="0"/>
            </a:endParaRPr>
          </a:p>
          <a:p>
            <a:pPr marL="0" indent="0" algn="just">
              <a:spcBef>
                <a:spcPts val="0"/>
              </a:spcBef>
              <a:buNone/>
            </a:pPr>
            <a:r>
              <a:rPr lang="ru-RU" sz="1300" b="1" dirty="0">
                <a:latin typeface="Times New Roman" pitchFamily="18" charset="0"/>
                <a:cs typeface="Times New Roman" pitchFamily="18" charset="0"/>
              </a:rPr>
              <a:t>Ответ органа регулирования должен содержать:</a:t>
            </a:r>
          </a:p>
          <a:p>
            <a:pPr marL="0" indent="0" algn="just">
              <a:spcBef>
                <a:spcPts val="0"/>
              </a:spcBef>
              <a:buFont typeface="Wingdings" pitchFamily="2" charset="2"/>
              <a:buChar char="v"/>
            </a:pPr>
            <a:r>
              <a:rPr lang="ru-RU" sz="1300" dirty="0" smtClean="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согласование значений долгосрочных параметров регулирования, содержащихся в проекте концессионного соглашения, или отказ в таком согласовании, а также согласование метода регулирования тарифов, содержащегося в проекте концессионного соглашения, или отказ в таком согласовании;</a:t>
            </a:r>
          </a:p>
          <a:p>
            <a:pPr marL="0" indent="0" algn="just">
              <a:spcBef>
                <a:spcPts val="0"/>
              </a:spcBef>
              <a:buFont typeface="Wingdings" pitchFamily="2" charset="2"/>
              <a:buChar char="v"/>
            </a:pPr>
            <a:r>
              <a:rPr lang="ru-RU" sz="1300" dirty="0" smtClean="0">
                <a:latin typeface="Times New Roman" panose="02020603050405020304" pitchFamily="18" charset="0"/>
                <a:cs typeface="Times New Roman" panose="02020603050405020304" pitchFamily="18" charset="0"/>
              </a:rPr>
              <a:t>сведения </a:t>
            </a:r>
            <a:r>
              <a:rPr lang="ru-RU" sz="1300" dirty="0">
                <a:latin typeface="Times New Roman" panose="02020603050405020304" pitchFamily="18" charset="0"/>
                <a:cs typeface="Times New Roman" panose="02020603050405020304" pitchFamily="18" charset="0"/>
              </a:rPr>
              <a:t>о ценах, величинах, значениях и параметрах, предусмотренных пунктами 4, 5, 7, 10 и 11 части 1 статьи 46 Федерального закона "О концессионных соглашениях".</a:t>
            </a:r>
          </a:p>
          <a:p>
            <a:pPr marL="0" indent="0" algn="just">
              <a:spcBef>
                <a:spcPts val="0"/>
              </a:spcBef>
              <a:buNone/>
            </a:pPr>
            <a:endParaRPr lang="ru-RU" sz="1300" dirty="0">
              <a:latin typeface="Times New Roman" panose="02020603050405020304" pitchFamily="18" charset="0"/>
              <a:cs typeface="Times New Roman" panose="02020603050405020304" pitchFamily="18" charset="0"/>
            </a:endParaRPr>
          </a:p>
          <a:p>
            <a:pPr marL="82296" indent="0" algn="just">
              <a:buNone/>
            </a:pPr>
            <a:r>
              <a:rPr lang="ru-RU" sz="1300" dirty="0" smtClean="0">
                <a:latin typeface="Times New Roman" panose="02020603050405020304" pitchFamily="18" charset="0"/>
                <a:cs typeface="Times New Roman" panose="02020603050405020304" pitchFamily="18" charset="0"/>
              </a:rPr>
              <a:t>Орган </a:t>
            </a:r>
            <a:r>
              <a:rPr lang="ru-RU" sz="1300" dirty="0">
                <a:latin typeface="Times New Roman" panose="02020603050405020304" pitchFamily="18" charset="0"/>
                <a:cs typeface="Times New Roman" panose="02020603050405020304" pitchFamily="18" charset="0"/>
              </a:rPr>
              <a:t>регулирования определяет предельный (максимальный) рост необходимой валовой выручки концессионера от осуществления регулируемых видов деятельности и согласовывает значения долгосрочных параметров регулирования и метод регулирования тарифов, содержащиеся в проекте концессионного соглашения, если рост необходимой валовой выручки концессионера от осуществления регулируемых видов деятельности, рассчитанной на каждый год планируемого срока действия концессионного соглашения, не превышает определенного органом регулирования предельного (максимального) роста такой выручки (пункт 96 (21) Правил регулирования).</a:t>
            </a:r>
          </a:p>
          <a:p>
            <a:pPr marL="82296" indent="0" algn="just">
              <a:buNone/>
            </a:pPr>
            <a:r>
              <a:rPr lang="ru-RU" sz="1300" dirty="0" smtClean="0">
                <a:latin typeface="Times New Roman" panose="02020603050405020304" pitchFamily="18" charset="0"/>
                <a:cs typeface="Times New Roman" panose="02020603050405020304" pitchFamily="18" charset="0"/>
              </a:rPr>
              <a:t>Расчет </a:t>
            </a:r>
            <a:r>
              <a:rPr lang="ru-RU" sz="1300" dirty="0">
                <a:latin typeface="Times New Roman" panose="02020603050405020304" pitchFamily="18" charset="0"/>
                <a:cs typeface="Times New Roman" panose="02020603050405020304" pitchFamily="18" charset="0"/>
              </a:rPr>
              <a:t>необходимой валовой выручки концессионера от осуществления регулируемых видов деятельности осуществляется в соответствии с методическими указаниями. </a:t>
            </a:r>
          </a:p>
          <a:p>
            <a:pPr marL="82296" indent="0" algn="just">
              <a:buNone/>
            </a:pPr>
            <a:endParaRPr lang="ru-RU"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026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0" indent="283464" algn="just">
              <a:spcBef>
                <a:spcPts val="0"/>
              </a:spcBef>
              <a:buNone/>
            </a:pPr>
            <a:r>
              <a:rPr lang="ru-RU" sz="1300" b="1" dirty="0">
                <a:latin typeface="Times New Roman" pitchFamily="18" charset="0"/>
                <a:cs typeface="Times New Roman" pitchFamily="18" charset="0"/>
              </a:rPr>
              <a:t>Если орган регулирования отказывает в согласовании значений ДПР и (или) метода регулирования тарифов</a:t>
            </a:r>
            <a:r>
              <a:rPr lang="ru-RU" sz="1300" dirty="0">
                <a:latin typeface="Times New Roman" pitchFamily="18" charset="0"/>
                <a:cs typeface="Times New Roman" pitchFamily="18" charset="0"/>
              </a:rPr>
              <a:t>, содержащихся в проекте КС, в его ответе указываются необходимый метод регулирования тарифов и предельные значения ДПР, а также сведения о сроке действия таких предельных значений в соответствии с пунктом 96(24) Правил регулирования (пункт 96(22) Правил регулирования).</a:t>
            </a:r>
          </a:p>
          <a:p>
            <a:pPr marL="0" indent="283464" algn="just">
              <a:spcBef>
                <a:spcPts val="0"/>
              </a:spcBef>
              <a:buNone/>
            </a:pPr>
            <a:endParaRPr lang="ru-RU" sz="1300" dirty="0">
              <a:latin typeface="Times New Roman" pitchFamily="18" charset="0"/>
              <a:cs typeface="Times New Roman" pitchFamily="18" charset="0"/>
            </a:endParaRPr>
          </a:p>
          <a:p>
            <a:pPr marL="0" indent="283464" algn="just">
              <a:spcBef>
                <a:spcPts val="0"/>
              </a:spcBef>
              <a:buNone/>
            </a:pPr>
            <a:r>
              <a:rPr lang="ru-RU" sz="1300" b="1" dirty="0">
                <a:latin typeface="Times New Roman" pitchFamily="18" charset="0"/>
                <a:cs typeface="Times New Roman" pitchFamily="18" charset="0"/>
              </a:rPr>
              <a:t>В случае отказа </a:t>
            </a:r>
            <a:r>
              <a:rPr lang="ru-RU" sz="1300" dirty="0">
                <a:latin typeface="Times New Roman" pitchFamily="18" charset="0"/>
                <a:cs typeface="Times New Roman" pitchFamily="18" charset="0"/>
              </a:rPr>
              <a:t>в согласовании значений ДПР тарифов и (или) метода регулирования тарифов, содержащихся в проекте концессионного соглашения, </a:t>
            </a:r>
            <a:r>
              <a:rPr lang="ru-RU" sz="1300" b="1" dirty="0">
                <a:latin typeface="Times New Roman" pitchFamily="18" charset="0"/>
                <a:cs typeface="Times New Roman" pitchFamily="18" charset="0"/>
              </a:rPr>
              <a:t>орган, выступающий от имени </a:t>
            </a:r>
            <a:r>
              <a:rPr lang="ru-RU" sz="1300" b="1" dirty="0" err="1">
                <a:latin typeface="Times New Roman" pitchFamily="18" charset="0"/>
                <a:cs typeface="Times New Roman" pitchFamily="18" charset="0"/>
              </a:rPr>
              <a:t>концедента</a:t>
            </a:r>
            <a:r>
              <a:rPr lang="ru-RU" sz="1300" dirty="0">
                <a:latin typeface="Times New Roman" pitchFamily="18" charset="0"/>
                <a:cs typeface="Times New Roman" pitchFamily="18" charset="0"/>
              </a:rPr>
              <a:t>, </a:t>
            </a:r>
            <a:r>
              <a:rPr lang="ru-RU" sz="1300" b="1" dirty="0">
                <a:latin typeface="Times New Roman" pitchFamily="18" charset="0"/>
                <a:cs typeface="Times New Roman" pitchFamily="18" charset="0"/>
              </a:rPr>
              <a:t>направляет в орган регулирования заявление </a:t>
            </a:r>
            <a:r>
              <a:rPr lang="ru-RU" sz="1300" dirty="0">
                <a:latin typeface="Times New Roman" pitchFamily="18" charset="0"/>
                <a:cs typeface="Times New Roman" pitchFamily="18" charset="0"/>
              </a:rPr>
              <a:t>в свободной форме </a:t>
            </a:r>
            <a:r>
              <a:rPr lang="ru-RU" sz="1300" b="1" dirty="0">
                <a:latin typeface="Times New Roman" pitchFamily="18" charset="0"/>
                <a:cs typeface="Times New Roman" pitchFamily="18" charset="0"/>
              </a:rPr>
              <a:t>с приложением доработанного проекта концессионного соглашения </a:t>
            </a:r>
            <a:r>
              <a:rPr lang="ru-RU" sz="1300" dirty="0">
                <a:latin typeface="Times New Roman" pitchFamily="18" charset="0"/>
                <a:cs typeface="Times New Roman" pitchFamily="18" charset="0"/>
              </a:rPr>
              <a:t>(пункт 96(23) Правил регулирования). </a:t>
            </a:r>
          </a:p>
          <a:p>
            <a:pPr marL="0" indent="283464" algn="just">
              <a:spcBef>
                <a:spcPts val="0"/>
              </a:spcBef>
              <a:buNone/>
            </a:pPr>
            <a:endParaRPr lang="ru-RU" sz="1300" dirty="0">
              <a:latin typeface="Times New Roman" pitchFamily="18" charset="0"/>
              <a:cs typeface="Times New Roman" pitchFamily="18" charset="0"/>
            </a:endParaRPr>
          </a:p>
          <a:p>
            <a:pPr marL="0" indent="283464" algn="just">
              <a:spcBef>
                <a:spcPts val="0"/>
              </a:spcBef>
              <a:buNone/>
            </a:pPr>
            <a:r>
              <a:rPr lang="ru-RU" sz="1300" b="1" dirty="0">
                <a:latin typeface="Times New Roman" pitchFamily="18" charset="0"/>
                <a:cs typeface="Times New Roman" pitchFamily="18" charset="0"/>
              </a:rPr>
              <a:t>Срок действия предельных значений долгосрочных параметров регулирования</a:t>
            </a:r>
            <a:r>
              <a:rPr lang="ru-RU" sz="1300" dirty="0">
                <a:latin typeface="Times New Roman" pitchFamily="18" charset="0"/>
                <a:cs typeface="Times New Roman" pitchFamily="18" charset="0"/>
              </a:rPr>
              <a:t>, а также значений таких параметров, согласованных органом регулирования, </a:t>
            </a:r>
            <a:r>
              <a:rPr lang="ru-RU" sz="1300" b="1" dirty="0">
                <a:latin typeface="Times New Roman" pitchFamily="18" charset="0"/>
                <a:cs typeface="Times New Roman" pitchFamily="18" charset="0"/>
              </a:rPr>
              <a:t>составляет не менее 3 месяцев и не более 6 месяцев</a:t>
            </a:r>
            <a:r>
              <a:rPr lang="ru-RU" sz="1300" dirty="0">
                <a:latin typeface="Times New Roman" pitchFamily="18" charset="0"/>
                <a:cs typeface="Times New Roman" pitchFamily="18" charset="0"/>
              </a:rPr>
              <a:t>. </a:t>
            </a:r>
          </a:p>
          <a:p>
            <a:pPr marL="0" indent="283464" algn="just">
              <a:spcBef>
                <a:spcPts val="0"/>
              </a:spcBef>
              <a:buNone/>
            </a:pPr>
            <a:endParaRPr lang="ru-RU" sz="1300" dirty="0">
              <a:latin typeface="Times New Roman" pitchFamily="18" charset="0"/>
              <a:cs typeface="Times New Roman" pitchFamily="18" charset="0"/>
            </a:endParaRPr>
          </a:p>
          <a:p>
            <a:pPr marL="0" indent="283464" algn="just">
              <a:spcBef>
                <a:spcPts val="0"/>
              </a:spcBef>
              <a:buNone/>
            </a:pPr>
            <a:r>
              <a:rPr lang="ru-RU" sz="1300" b="1" dirty="0">
                <a:latin typeface="Times New Roman" pitchFamily="18" charset="0"/>
                <a:cs typeface="Times New Roman" pitchFamily="18" charset="0"/>
              </a:rPr>
              <a:t>При направлении </a:t>
            </a:r>
            <a:r>
              <a:rPr lang="ru-RU" sz="1300" dirty="0">
                <a:latin typeface="Times New Roman" pitchFamily="18" charset="0"/>
                <a:cs typeface="Times New Roman" pitchFamily="18" charset="0"/>
              </a:rPr>
              <a:t>органом, выступающим от имени </a:t>
            </a:r>
            <a:r>
              <a:rPr lang="ru-RU" sz="1300" dirty="0" err="1">
                <a:latin typeface="Times New Roman" pitchFamily="18" charset="0"/>
                <a:cs typeface="Times New Roman" pitchFamily="18" charset="0"/>
              </a:rPr>
              <a:t>концедента</a:t>
            </a:r>
            <a:r>
              <a:rPr lang="ru-RU" sz="1300" dirty="0">
                <a:latin typeface="Times New Roman" pitchFamily="18" charset="0"/>
                <a:cs typeface="Times New Roman" pitchFamily="18" charset="0"/>
              </a:rPr>
              <a:t>, </a:t>
            </a:r>
            <a:r>
              <a:rPr lang="ru-RU" sz="1300" b="1" dirty="0">
                <a:latin typeface="Times New Roman" pitchFamily="18" charset="0"/>
                <a:cs typeface="Times New Roman" pitchFamily="18" charset="0"/>
              </a:rPr>
              <a:t>заявления с приложением доработанного проекта КС в течение указанного периода орган регулирования обязан согласовать значения ДПР, содержащиеся в доработанном проекте КС, если выполнены следующие требования</a:t>
            </a:r>
            <a:r>
              <a:rPr lang="ru-RU" sz="1300" dirty="0">
                <a:latin typeface="Times New Roman" pitchFamily="18" charset="0"/>
                <a:cs typeface="Times New Roman" pitchFamily="18" charset="0"/>
              </a:rPr>
              <a:t>:</a:t>
            </a:r>
          </a:p>
          <a:p>
            <a:pPr marL="0" indent="283464" algn="just">
              <a:spcBef>
                <a:spcPts val="0"/>
              </a:spcBef>
              <a:buNone/>
            </a:pPr>
            <a:r>
              <a:rPr lang="ru-RU" sz="1300" dirty="0">
                <a:latin typeface="Times New Roman" pitchFamily="18" charset="0"/>
                <a:cs typeface="Times New Roman" pitchFamily="18" charset="0"/>
              </a:rPr>
              <a:t>а) значения долгосрочных параметров регулирования находятся в рамках предельных значений долгосрочных параметров регулирования, определенных в соответствии с пунктом 96(22) Правил регулирования; </a:t>
            </a:r>
          </a:p>
          <a:p>
            <a:pPr marL="0" indent="283464" algn="just">
              <a:spcBef>
                <a:spcPts val="0"/>
              </a:spcBef>
              <a:buNone/>
            </a:pPr>
            <a:r>
              <a:rPr lang="ru-RU" sz="1300" dirty="0">
                <a:latin typeface="Times New Roman" pitchFamily="18" charset="0"/>
                <a:cs typeface="Times New Roman" pitchFamily="18" charset="0"/>
              </a:rPr>
              <a:t>б) условия концессионного соглашения, предусмотренные подпунктами "б", "г" и "д" пункта 96(17) Правил регулирования, содержащиеся в доработанном проекте КС, соответствуют условиям, содержавшимся в проекте концессионного соглашения, представленном в соответствии с пунктом 96(18) настоящих Правил, либо информации, представленной органом, выступающим от имени </a:t>
            </a:r>
            <a:r>
              <a:rPr lang="ru-RU" sz="1300" dirty="0" err="1">
                <a:latin typeface="Times New Roman" pitchFamily="18" charset="0"/>
                <a:cs typeface="Times New Roman" pitchFamily="18" charset="0"/>
              </a:rPr>
              <a:t>концедента</a:t>
            </a:r>
            <a:r>
              <a:rPr lang="ru-RU" sz="1300" dirty="0">
                <a:latin typeface="Times New Roman" pitchFamily="18" charset="0"/>
                <a:cs typeface="Times New Roman" pitchFamily="18" charset="0"/>
              </a:rPr>
              <a:t>, в соответствии с пунктом 96(17) Правил регулирования в отношении таких условий концессионного соглашения;</a:t>
            </a:r>
          </a:p>
          <a:p>
            <a:pPr marL="0" indent="283464" algn="just">
              <a:spcBef>
                <a:spcPts val="0"/>
              </a:spcBef>
              <a:buNone/>
            </a:pPr>
            <a:r>
              <a:rPr lang="ru-RU" sz="1300" dirty="0">
                <a:latin typeface="Times New Roman" pitchFamily="18" charset="0"/>
                <a:cs typeface="Times New Roman" pitchFamily="18" charset="0"/>
              </a:rPr>
              <a:t>в) указываемый в доработанном проекте КС предельный размер расходов на создание и (или) реконструкцию объекта КС, которые планируется осуществить концессионером, соответствует такому предельному размеру, предусмотренному представленным в соответствии с пунктом 96(18) Правил проектом концессионного соглашения. (пункт 96(24) Правил регулирования).</a:t>
            </a: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55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381000"/>
            <a:ext cx="7174992" cy="5867400"/>
          </a:xfrm>
        </p:spPr>
        <p:txBody>
          <a:bodyPr>
            <a:normAutofit/>
          </a:bodyPr>
          <a:lstStyle/>
          <a:p>
            <a:pPr marL="82296" indent="0" algn="just">
              <a:buNone/>
            </a:pPr>
            <a:r>
              <a:rPr lang="ru-RU" sz="1400" b="1" dirty="0">
                <a:latin typeface="Times New Roman" panose="02020603050405020304" pitchFamily="18" charset="0"/>
                <a:cs typeface="Times New Roman" panose="02020603050405020304" pitchFamily="18" charset="0"/>
              </a:rPr>
              <a:t>Нормативные правовые акты:</a:t>
            </a:r>
          </a:p>
          <a:p>
            <a:pPr marL="82296" indent="0" algn="just">
              <a:buNone/>
            </a:pPr>
            <a:r>
              <a:rPr lang="ru-RU" sz="1400" dirty="0">
                <a:latin typeface="Times New Roman" panose="02020603050405020304" pitchFamily="18" charset="0"/>
                <a:cs typeface="Times New Roman" panose="02020603050405020304" pitchFamily="18" charset="0"/>
              </a:rPr>
              <a:t>1. Федеральный закон от 21.07.2005 № 115-ФЗ «О концессионных соглашениях»;</a:t>
            </a:r>
          </a:p>
          <a:p>
            <a:pPr marL="82296" indent="0" algn="just">
              <a:buNone/>
            </a:pPr>
            <a:r>
              <a:rPr lang="ru-RU" sz="1400" dirty="0">
                <a:latin typeface="Times New Roman" panose="02020603050405020304" pitchFamily="18" charset="0"/>
                <a:cs typeface="Times New Roman" panose="02020603050405020304" pitchFamily="18" charset="0"/>
              </a:rPr>
              <a:t>2. Постановление Правительства Российской Федерации от 22.10.2012 № 1075 «О ценообразовании в сфере теплоснабжения», которым утверждены Основы ценообразования в сфере теплоснабжения (далее  Основы ценообразования) и Правила регулирования цен (тарифов) в сфере теплоснабжения (далее Правила регулирования);</a:t>
            </a:r>
          </a:p>
          <a:p>
            <a:pPr marL="82296" indent="0" algn="just">
              <a:buNone/>
            </a:pPr>
            <a:r>
              <a:rPr lang="ru-RU" sz="1400" dirty="0">
                <a:latin typeface="Times New Roman" panose="02020603050405020304" pitchFamily="18" charset="0"/>
                <a:cs typeface="Times New Roman" panose="02020603050405020304" pitchFamily="18" charset="0"/>
              </a:rPr>
              <a:t>3. Постановление Правительства Российской Федерации от 05.12.2006 г. № 748 «Об утверждении примерного концессионного соглашения в отношении систем коммунальной инфраструктуры и иных объектов коммунального хозяйства, в том числе объектов водо-, тепло-, газо- и энергоснабжения, водоотведения, очистки сточных вод, объектов, на которых осуществляется обращение с отходами производства и потребления, объектов, предназначенных для освещения территорий городских и сельских поселений, объектов, предназначенных для благоустройства территорий, а также объектов социального обслуживания населения» (далее Постановление Правительства РФ № 748).</a:t>
            </a:r>
          </a:p>
          <a:p>
            <a:pPr marL="82296" indent="0">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59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0" y="304800"/>
            <a:ext cx="7714488" cy="6248400"/>
          </a:xfrm>
        </p:spPr>
        <p:txBody>
          <a:bodyPr>
            <a:normAutofit lnSpcReduction="10000"/>
          </a:bodyPr>
          <a:lstStyle/>
          <a:p>
            <a:pPr marL="0" lvl="0" indent="283464" algn="just">
              <a:spcBef>
                <a:spcPts val="0"/>
              </a:spcBef>
              <a:buClr>
                <a:srgbClr val="94B6D2"/>
              </a:buClr>
              <a:buNone/>
            </a:pPr>
            <a:r>
              <a:rPr lang="ru-RU" sz="1300" b="1" dirty="0">
                <a:solidFill>
                  <a:prstClr val="black"/>
                </a:solidFill>
                <a:latin typeface="Times New Roman" pitchFamily="18" charset="0"/>
                <a:cs typeface="Times New Roman" pitchFamily="18" charset="0"/>
              </a:rPr>
              <a:t>Орган регулирования не согласовывает значения долгосрочных параметров регулирования, находящиеся в рамках предельных значений долгосрочных параметров регулирования, в случае</a:t>
            </a:r>
            <a:r>
              <a:rPr lang="ru-RU" sz="1300" dirty="0">
                <a:solidFill>
                  <a:prstClr val="black"/>
                </a:solidFill>
                <a:latin typeface="Times New Roman" pitchFamily="18" charset="0"/>
                <a:cs typeface="Times New Roman" pitchFamily="18" charset="0"/>
              </a:rPr>
              <a:t>:</a:t>
            </a:r>
          </a:p>
          <a:p>
            <a:pPr marL="0" lvl="0" indent="283464" algn="just">
              <a:spcBef>
                <a:spcPts val="0"/>
              </a:spcBef>
              <a:buClr>
                <a:srgbClr val="94B6D2"/>
              </a:buClr>
              <a:buNone/>
            </a:pPr>
            <a:r>
              <a:rPr lang="ru-RU" sz="1300" dirty="0">
                <a:solidFill>
                  <a:prstClr val="black"/>
                </a:solidFill>
                <a:latin typeface="Times New Roman" pitchFamily="18" charset="0"/>
                <a:cs typeface="Times New Roman" pitchFamily="18" charset="0"/>
              </a:rPr>
              <a:t>а) если доработанный проект КС, прилагаемый к заявлению органа, выступающего от имени </a:t>
            </a:r>
            <a:r>
              <a:rPr lang="ru-RU" sz="1300" dirty="0" err="1">
                <a:solidFill>
                  <a:prstClr val="black"/>
                </a:solidFill>
                <a:latin typeface="Times New Roman" pitchFamily="18" charset="0"/>
                <a:cs typeface="Times New Roman" pitchFamily="18" charset="0"/>
              </a:rPr>
              <a:t>концедента</a:t>
            </a:r>
            <a:r>
              <a:rPr lang="ru-RU" sz="1300" dirty="0">
                <a:solidFill>
                  <a:prstClr val="black"/>
                </a:solidFill>
                <a:latin typeface="Times New Roman" pitchFamily="18" charset="0"/>
                <a:cs typeface="Times New Roman" pitchFamily="18" charset="0"/>
              </a:rPr>
              <a:t>, не соответствует требованиям, указанным в пункте 96(24) Правил регулирования;</a:t>
            </a:r>
          </a:p>
          <a:p>
            <a:pPr marL="0" lvl="0" indent="283464" algn="just">
              <a:spcBef>
                <a:spcPts val="0"/>
              </a:spcBef>
              <a:buClr>
                <a:srgbClr val="94B6D2"/>
              </a:buClr>
              <a:buNone/>
            </a:pPr>
            <a:r>
              <a:rPr lang="ru-RU" sz="1300" dirty="0">
                <a:solidFill>
                  <a:prstClr val="black"/>
                </a:solidFill>
                <a:latin typeface="Times New Roman" pitchFamily="18" charset="0"/>
                <a:cs typeface="Times New Roman" pitchFamily="18" charset="0"/>
              </a:rPr>
              <a:t>б) если рост необходимой валовой выручки концессионера от осуществления регулируемых видов деятельности, рассчитанной на каждый год планируемого срока действия КС с учетом условий концессионного соглашения, содержащихся в доработанном проекте КС и не соответствующих требованиям пункта 96(24) Правил, превышает предельный (максимальный) рост необходимой валовой выручки концессионера от осуществления регулируемых видов деятельности, определенный органом регулирования в соответствии с абзацем первым пункта 96(21) Правил (пункт 96(25) Правил регулирования).</a:t>
            </a:r>
          </a:p>
          <a:p>
            <a:pPr marL="0" lvl="0" indent="283464"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0" lvl="0" indent="283464" algn="just">
              <a:spcBef>
                <a:spcPts val="0"/>
              </a:spcBef>
              <a:buClr>
                <a:srgbClr val="94B6D2"/>
              </a:buClr>
              <a:buNone/>
            </a:pPr>
            <a:r>
              <a:rPr lang="ru-RU" sz="1300" b="1" dirty="0">
                <a:solidFill>
                  <a:prstClr val="black"/>
                </a:solidFill>
                <a:latin typeface="Times New Roman" pitchFamily="18" charset="0"/>
                <a:cs typeface="Times New Roman" pitchFamily="18" charset="0"/>
              </a:rPr>
              <a:t>Орган регулирования согласовывает метод регулирования тарифов</a:t>
            </a:r>
            <a:r>
              <a:rPr lang="ru-RU" sz="1300" dirty="0">
                <a:solidFill>
                  <a:prstClr val="black"/>
                </a:solidFill>
                <a:latin typeface="Times New Roman" pitchFamily="18" charset="0"/>
                <a:cs typeface="Times New Roman" pitchFamily="18" charset="0"/>
              </a:rPr>
              <a:t>, содержащийся в доработанном проекте концессионного соглашения, </a:t>
            </a:r>
            <a:r>
              <a:rPr lang="ru-RU" sz="1300" b="1" dirty="0">
                <a:solidFill>
                  <a:prstClr val="black"/>
                </a:solidFill>
                <a:latin typeface="Times New Roman" pitchFamily="18" charset="0"/>
                <a:cs typeface="Times New Roman" pitchFamily="18" charset="0"/>
              </a:rPr>
              <a:t>если</a:t>
            </a:r>
            <a:r>
              <a:rPr lang="ru-RU" sz="1300" dirty="0">
                <a:solidFill>
                  <a:prstClr val="black"/>
                </a:solidFill>
                <a:latin typeface="Times New Roman" pitchFamily="18" charset="0"/>
                <a:cs typeface="Times New Roman" pitchFamily="18" charset="0"/>
              </a:rPr>
              <a:t> он соответствует методу, который орган регулирования согласовал или указал в качестве приемлемого для согласования в своем ответе, направленном органу, выступающему от имени </a:t>
            </a:r>
            <a:r>
              <a:rPr lang="ru-RU" sz="1300" dirty="0" err="1">
                <a:solidFill>
                  <a:prstClr val="black"/>
                </a:solidFill>
                <a:latin typeface="Times New Roman" pitchFamily="18" charset="0"/>
                <a:cs typeface="Times New Roman" pitchFamily="18" charset="0"/>
              </a:rPr>
              <a:t>концедента</a:t>
            </a:r>
            <a:r>
              <a:rPr lang="ru-RU" sz="1300" dirty="0">
                <a:solidFill>
                  <a:prstClr val="black"/>
                </a:solidFill>
                <a:latin typeface="Times New Roman" pitchFamily="18" charset="0"/>
                <a:cs typeface="Times New Roman" pitchFamily="18" charset="0"/>
              </a:rPr>
              <a:t>, в соответствии с пунктом 96(22) Правил регулирования, на заявление органа, выступающего от имени </a:t>
            </a:r>
            <a:r>
              <a:rPr lang="ru-RU" sz="1300" dirty="0" err="1">
                <a:solidFill>
                  <a:prstClr val="black"/>
                </a:solidFill>
                <a:latin typeface="Times New Roman" pitchFamily="18" charset="0"/>
                <a:cs typeface="Times New Roman" pitchFamily="18" charset="0"/>
              </a:rPr>
              <a:t>концедента</a:t>
            </a:r>
            <a:r>
              <a:rPr lang="ru-RU" sz="1300" dirty="0">
                <a:solidFill>
                  <a:prstClr val="black"/>
                </a:solidFill>
                <a:latin typeface="Times New Roman" pitchFamily="18" charset="0"/>
                <a:cs typeface="Times New Roman" pitchFamily="18" charset="0"/>
              </a:rPr>
              <a:t>, представленное в соответствии с пунктом 96(15) Правил регулирования (пункт 96(26) Правил регулирования). </a:t>
            </a:r>
          </a:p>
          <a:p>
            <a:pPr marL="0" lvl="0" indent="283464"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0" lvl="0" indent="283464" algn="just">
              <a:spcBef>
                <a:spcPts val="0"/>
              </a:spcBef>
              <a:buClr>
                <a:srgbClr val="94B6D2"/>
              </a:buClr>
              <a:buNone/>
            </a:pPr>
            <a:r>
              <a:rPr lang="ru-RU" sz="1300" b="1" dirty="0">
                <a:solidFill>
                  <a:prstClr val="black"/>
                </a:solidFill>
                <a:latin typeface="Times New Roman" pitchFamily="18" charset="0"/>
                <a:cs typeface="Times New Roman" pitchFamily="18" charset="0"/>
              </a:rPr>
              <a:t>В случае если доработанный проект КС содержит условия</a:t>
            </a:r>
            <a:r>
              <a:rPr lang="ru-RU" sz="1300" dirty="0">
                <a:solidFill>
                  <a:prstClr val="black"/>
                </a:solidFill>
                <a:latin typeface="Times New Roman" pitchFamily="18" charset="0"/>
                <a:cs typeface="Times New Roman" pitchFamily="18" charset="0"/>
              </a:rPr>
              <a:t>, предусмотренные подпунктами "б", "г" и "д" пункта 96(17) Правил регулирования, </a:t>
            </a:r>
            <a:r>
              <a:rPr lang="ru-RU" sz="1300" b="1" dirty="0">
                <a:solidFill>
                  <a:prstClr val="black"/>
                </a:solidFill>
                <a:latin typeface="Times New Roman" pitchFamily="18" charset="0"/>
                <a:cs typeface="Times New Roman" pitchFamily="18" charset="0"/>
              </a:rPr>
              <a:t>которые не соответствуют условиям, содержавшимся в проекте концессионного соглашения</a:t>
            </a:r>
            <a:r>
              <a:rPr lang="ru-RU" sz="1300" dirty="0">
                <a:solidFill>
                  <a:prstClr val="black"/>
                </a:solidFill>
                <a:latin typeface="Times New Roman" pitchFamily="18" charset="0"/>
                <a:cs typeface="Times New Roman" pitchFamily="18" charset="0"/>
              </a:rPr>
              <a:t>, представленном в соответствии с пунктом 96(18) Правил, </a:t>
            </a:r>
            <a:r>
              <a:rPr lang="ru-RU" sz="1300" b="1" dirty="0">
                <a:solidFill>
                  <a:prstClr val="black"/>
                </a:solidFill>
                <a:latin typeface="Times New Roman" pitchFamily="18" charset="0"/>
                <a:cs typeface="Times New Roman" pitchFamily="18" charset="0"/>
              </a:rPr>
              <a:t>либо</a:t>
            </a:r>
            <a:r>
              <a:rPr lang="ru-RU" sz="1300" dirty="0">
                <a:solidFill>
                  <a:prstClr val="black"/>
                </a:solidFill>
                <a:latin typeface="Times New Roman" pitchFamily="18" charset="0"/>
                <a:cs typeface="Times New Roman" pitchFamily="18" charset="0"/>
              </a:rPr>
              <a:t> </a:t>
            </a:r>
            <a:r>
              <a:rPr lang="ru-RU" sz="1300" b="1" dirty="0">
                <a:solidFill>
                  <a:prstClr val="black"/>
                </a:solidFill>
                <a:latin typeface="Times New Roman" pitchFamily="18" charset="0"/>
                <a:cs typeface="Times New Roman" pitchFamily="18" charset="0"/>
              </a:rPr>
              <a:t>информации</a:t>
            </a:r>
            <a:r>
              <a:rPr lang="ru-RU" sz="1300" dirty="0">
                <a:solidFill>
                  <a:prstClr val="black"/>
                </a:solidFill>
                <a:latin typeface="Times New Roman" pitchFamily="18" charset="0"/>
                <a:cs typeface="Times New Roman" pitchFamily="18" charset="0"/>
              </a:rPr>
              <a:t>, </a:t>
            </a:r>
            <a:r>
              <a:rPr lang="ru-RU" sz="1300" b="1" dirty="0">
                <a:solidFill>
                  <a:prstClr val="black"/>
                </a:solidFill>
                <a:latin typeface="Times New Roman" pitchFamily="18" charset="0"/>
                <a:cs typeface="Times New Roman" pitchFamily="18" charset="0"/>
              </a:rPr>
              <a:t>представленной органом, выступающим от имени </a:t>
            </a:r>
            <a:r>
              <a:rPr lang="ru-RU" sz="1300" b="1" dirty="0" err="1">
                <a:solidFill>
                  <a:prstClr val="black"/>
                </a:solidFill>
                <a:latin typeface="Times New Roman" pitchFamily="18" charset="0"/>
                <a:cs typeface="Times New Roman" pitchFamily="18" charset="0"/>
              </a:rPr>
              <a:t>концедента</a:t>
            </a:r>
            <a:r>
              <a:rPr lang="ru-RU" sz="1300" dirty="0">
                <a:solidFill>
                  <a:prstClr val="black"/>
                </a:solidFill>
                <a:latin typeface="Times New Roman" pitchFamily="18" charset="0"/>
                <a:cs typeface="Times New Roman" pitchFamily="18" charset="0"/>
              </a:rPr>
              <a:t>, в соответствии с пунктом 96(17) Правил в отношении таких условий концессионного соглашения, </a:t>
            </a:r>
            <a:r>
              <a:rPr lang="ru-RU" sz="1300" b="1" dirty="0">
                <a:solidFill>
                  <a:prstClr val="black"/>
                </a:solidFill>
                <a:latin typeface="Times New Roman" pitchFamily="18" charset="0"/>
                <a:cs typeface="Times New Roman" pitchFamily="18" charset="0"/>
              </a:rPr>
              <a:t>действие ранее предоставленного органом регулирования согласования значений долгосрочных параметров регулирования и метода регулирования тарифов прекращается </a:t>
            </a:r>
            <a:r>
              <a:rPr lang="ru-RU" sz="1300" dirty="0">
                <a:solidFill>
                  <a:prstClr val="black"/>
                </a:solidFill>
                <a:latin typeface="Times New Roman" pitchFamily="18" charset="0"/>
                <a:cs typeface="Times New Roman" pitchFamily="18" charset="0"/>
              </a:rPr>
              <a:t>(пункт 96(27) Правил регулирования).</a:t>
            </a:r>
          </a:p>
          <a:p>
            <a:pPr marL="0" lvl="0" indent="283464" algn="just">
              <a:spcBef>
                <a:spcPts val="0"/>
              </a:spcBef>
              <a:buClr>
                <a:srgbClr val="94B6D2"/>
              </a:buClr>
              <a:buNone/>
            </a:pPr>
            <a:endParaRPr lang="ru-RU" sz="1300" dirty="0">
              <a:solidFill>
                <a:prstClr val="black"/>
              </a:solidFill>
              <a:latin typeface="Times New Roman" pitchFamily="18" charset="0"/>
              <a:cs typeface="Times New Roman" pitchFamily="18" charset="0"/>
            </a:endParaRPr>
          </a:p>
          <a:p>
            <a:pPr marL="0" lvl="0" indent="283464" algn="just">
              <a:spcBef>
                <a:spcPts val="0"/>
              </a:spcBef>
              <a:buClr>
                <a:srgbClr val="94B6D2"/>
              </a:buClr>
              <a:buNone/>
            </a:pPr>
            <a:r>
              <a:rPr lang="ru-RU" sz="1300" b="1" dirty="0">
                <a:solidFill>
                  <a:prstClr val="black"/>
                </a:solidFill>
                <a:latin typeface="Times New Roman" pitchFamily="18" charset="0"/>
                <a:cs typeface="Times New Roman" pitchFamily="18" charset="0"/>
              </a:rPr>
              <a:t>Орган регулирования обязан направить в орган, выступающий от имени </a:t>
            </a:r>
            <a:r>
              <a:rPr lang="ru-RU" sz="1300" b="1" dirty="0" err="1">
                <a:solidFill>
                  <a:prstClr val="black"/>
                </a:solidFill>
                <a:latin typeface="Times New Roman" pitchFamily="18" charset="0"/>
                <a:cs typeface="Times New Roman" pitchFamily="18" charset="0"/>
              </a:rPr>
              <a:t>концедента</a:t>
            </a:r>
            <a:r>
              <a:rPr lang="ru-RU" sz="1300" dirty="0">
                <a:solidFill>
                  <a:prstClr val="black"/>
                </a:solidFill>
                <a:latin typeface="Times New Roman" pitchFamily="18" charset="0"/>
                <a:cs typeface="Times New Roman" pitchFamily="18" charset="0"/>
              </a:rPr>
              <a:t>, направивший заявление в соответствии с пунктом 96(23) Правил, </a:t>
            </a:r>
            <a:r>
              <a:rPr lang="ru-RU" sz="1300" b="1" dirty="0">
                <a:solidFill>
                  <a:prstClr val="black"/>
                </a:solidFill>
                <a:latin typeface="Times New Roman" pitchFamily="18" charset="0"/>
                <a:cs typeface="Times New Roman" pitchFamily="18" charset="0"/>
              </a:rPr>
              <a:t>ответ о согласовании или об отказе в согласовании значений долгосрочных параметров регулирования и метода регулирования тарифов</a:t>
            </a:r>
            <a:r>
              <a:rPr lang="ru-RU" sz="1300" dirty="0">
                <a:solidFill>
                  <a:prstClr val="black"/>
                </a:solidFill>
                <a:latin typeface="Times New Roman" pitchFamily="18" charset="0"/>
                <a:cs typeface="Times New Roman" pitchFamily="18" charset="0"/>
              </a:rPr>
              <a:t>, содержащихся в доработанном проекте концессионного соглашения, </a:t>
            </a:r>
            <a:r>
              <a:rPr lang="ru-RU" sz="1300" b="1" dirty="0">
                <a:solidFill>
                  <a:prstClr val="black"/>
                </a:solidFill>
                <a:latin typeface="Times New Roman" pitchFamily="18" charset="0"/>
                <a:cs typeface="Times New Roman" pitchFamily="18" charset="0"/>
              </a:rPr>
              <a:t>в течение 2 календарных дней со дня поступления указанного заявления</a:t>
            </a:r>
            <a:r>
              <a:rPr lang="ru-RU" sz="1300" dirty="0">
                <a:solidFill>
                  <a:prstClr val="black"/>
                </a:solidFill>
                <a:latin typeface="Times New Roman" pitchFamily="18" charset="0"/>
                <a:cs typeface="Times New Roman" pitchFamily="18" charset="0"/>
              </a:rPr>
              <a:t> (пункт 96(28) Правил регулирования).</a:t>
            </a:r>
            <a:endParaRPr lang="ru-RU" sz="1300" dirty="0">
              <a:solidFill>
                <a:prstClr val="black"/>
              </a:solidFill>
            </a:endParaRPr>
          </a:p>
          <a:p>
            <a:endParaRPr lang="ru-RU" dirty="0"/>
          </a:p>
        </p:txBody>
      </p:sp>
    </p:spTree>
    <p:extLst>
      <p:ext uri="{BB962C8B-B14F-4D97-AF65-F5344CB8AC3E}">
        <p14:creationId xmlns:p14="http://schemas.microsoft.com/office/powerpoint/2010/main" val="2915153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1435608" y="381000"/>
            <a:ext cx="7498080" cy="5867400"/>
          </a:xfrm>
          <a:solidFill>
            <a:schemeClr val="accent2">
              <a:lumMod val="40000"/>
              <a:lumOff val="60000"/>
            </a:schemeClr>
          </a:solidFill>
        </p:spPr>
        <p:txBody>
          <a:bodyPr>
            <a:normAutofit/>
          </a:bodyPr>
          <a:lstStyle/>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r>
              <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Раздел </a:t>
            </a:r>
            <a:r>
              <a:rPr lang="en-US"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IV</a:t>
            </a:r>
            <a:r>
              <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ru-RU" sz="1800"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ПОРЯДОК ПРЕДСТАВЛЕНИЯ ОРГАНОМ РЕГУЛИРОВАНИЯ ПРЕДВАРИТЕЛЬНОГО СОГЛАСИЯ НА ИЗМЕНЕНИЕ ЗНАЧЕНИЙ ДОЛГОСРОЧНЫХ ПАРАМЕТРОВ РЕГУЛИРОВАНИЯ</a:t>
            </a:r>
          </a:p>
          <a:p>
            <a:pPr marL="0" indent="0" algn="ctr">
              <a:lnSpc>
                <a:spcPct val="114000"/>
              </a:lnSpc>
              <a:spcBef>
                <a:spcPct val="0"/>
              </a:spcBef>
              <a:buNone/>
            </a:pPr>
            <a:endParaRPr lang="ru-RU" sz="1800"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21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82296" indent="0" algn="just">
              <a:buNone/>
            </a:pPr>
            <a:r>
              <a:rPr lang="ru-RU" sz="1300" b="1" dirty="0" smtClean="0">
                <a:latin typeface="Times New Roman" panose="02020603050405020304" pitchFamily="18" charset="0"/>
                <a:cs typeface="Times New Roman" panose="02020603050405020304" pitchFamily="18" charset="0"/>
              </a:rPr>
              <a:t>1. ПОРЯДОК ПРЕДСТАВЛЕНИЯ ОРГАНОМ РЕГУЛИРОВАНИЯ ПРЕДВАРИТЕЛЬНОГО СОГЛАСИЯ НА ИЗМЕНЕНИЕ ЗНАЧЕНИЙ ДПР.</a:t>
            </a:r>
          </a:p>
          <a:p>
            <a:pPr marL="82296" indent="0" algn="just">
              <a:buNone/>
            </a:pPr>
            <a:endParaRPr lang="ru-RU" sz="1300" b="1"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ru-RU" sz="1300" b="1" dirty="0" smtClean="0">
                <a:latin typeface="Times New Roman" panose="02020603050405020304" pitchFamily="18" charset="0"/>
                <a:cs typeface="Times New Roman" panose="02020603050405020304" pitchFamily="18" charset="0"/>
              </a:rPr>
              <a:t>Орган регулирования представляет предварительное согласие на изменение значений ДПР</a:t>
            </a:r>
            <a:r>
              <a:rPr lang="ru-RU" sz="1300" dirty="0" smtClean="0">
                <a:latin typeface="Times New Roman" panose="02020603050405020304" pitchFamily="18" charset="0"/>
                <a:cs typeface="Times New Roman" panose="02020603050405020304" pitchFamily="18" charset="0"/>
              </a:rPr>
              <a:t>, установленных в качестве условий концессионного соглашения, заключенного в отношении объектов теплоснабжения, находящихся в государственной или муниципальной собственности, </a:t>
            </a:r>
            <a:r>
              <a:rPr lang="ru-RU" sz="1300" b="1" dirty="0" smtClean="0">
                <a:latin typeface="Times New Roman" panose="02020603050405020304" pitchFamily="18" charset="0"/>
                <a:cs typeface="Times New Roman" panose="02020603050405020304" pitchFamily="18" charset="0"/>
              </a:rPr>
              <a:t>или отказ в таком согласии на основании заявления об изменении значений ДПР</a:t>
            </a:r>
            <a:r>
              <a:rPr lang="ru-RU" sz="1300" dirty="0" smtClean="0">
                <a:latin typeface="Times New Roman" panose="02020603050405020304" pitchFamily="18" charset="0"/>
                <a:cs typeface="Times New Roman" panose="02020603050405020304" pitchFamily="18" charset="0"/>
              </a:rPr>
              <a:t>.</a:t>
            </a:r>
          </a:p>
          <a:p>
            <a:pPr algn="just"/>
            <a:r>
              <a:rPr lang="ru-RU" sz="1300" b="1" dirty="0" smtClean="0">
                <a:latin typeface="Times New Roman" panose="02020603050405020304" pitchFamily="18" charset="0"/>
                <a:cs typeface="Times New Roman" panose="02020603050405020304" pitchFamily="18" charset="0"/>
              </a:rPr>
              <a:t>Заявление об изменении ДПР составляется в произвольной форме и представляется в орган регулирования</a:t>
            </a:r>
            <a:r>
              <a:rPr lang="ru-RU" sz="1300" dirty="0" smtClean="0">
                <a:latin typeface="Times New Roman" panose="02020603050405020304" pitchFamily="18" charset="0"/>
                <a:cs typeface="Times New Roman" panose="02020603050405020304" pitchFamily="18" charset="0"/>
              </a:rPr>
              <a:t> в письменной форме непосредственно или почтовым отправлением либо в электронной форме в виде электронного документа.</a:t>
            </a:r>
          </a:p>
          <a:p>
            <a:pPr algn="just"/>
            <a:r>
              <a:rPr lang="ru-RU" sz="1300" b="1" dirty="0" smtClean="0">
                <a:latin typeface="Times New Roman" panose="02020603050405020304" pitchFamily="18" charset="0"/>
                <a:cs typeface="Times New Roman" panose="02020603050405020304" pitchFamily="18" charset="0"/>
              </a:rPr>
              <a:t>Заявление об изменении ДПР подается одной из сторон КС </a:t>
            </a:r>
            <a:r>
              <a:rPr lang="ru-RU" sz="1300" dirty="0" smtClean="0">
                <a:latin typeface="Times New Roman" panose="02020603050405020304" pitchFamily="18" charset="0"/>
                <a:cs typeface="Times New Roman" panose="02020603050405020304" pitchFamily="18" charset="0"/>
              </a:rPr>
              <a:t>в отношении объектов теплоснабжения, находящихся в государственной или муниципальной собственности, </a:t>
            </a:r>
            <a:r>
              <a:rPr lang="ru-RU" sz="1300" b="1" dirty="0" smtClean="0">
                <a:latin typeface="Times New Roman" panose="02020603050405020304" pitchFamily="18" charset="0"/>
                <a:cs typeface="Times New Roman" panose="02020603050405020304" pitchFamily="18" charset="0"/>
              </a:rPr>
              <a:t>либо уполномоченным лицом одной из сторон КС</a:t>
            </a:r>
            <a:r>
              <a:rPr lang="ru-RU" sz="1300" dirty="0" smtClean="0">
                <a:latin typeface="Times New Roman" panose="02020603050405020304" pitchFamily="18" charset="0"/>
                <a:cs typeface="Times New Roman" panose="02020603050405020304" pitchFamily="18" charset="0"/>
              </a:rPr>
              <a:t> в отношении объектов теплоснабжения, находящихся в государственной или муниципальной собственности (далее - лицо, подавшее заявление об изменении долгосрочных параметров регулирования), </a:t>
            </a:r>
            <a:r>
              <a:rPr lang="ru-RU" sz="1300" b="1" dirty="0" smtClean="0">
                <a:latin typeface="Times New Roman" panose="02020603050405020304" pitchFamily="18" charset="0"/>
                <a:cs typeface="Times New Roman" panose="02020603050405020304" pitchFamily="18" charset="0"/>
              </a:rPr>
              <a:t>и подписывается лицом, подавшим заявление об изменении ДПР.</a:t>
            </a: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632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1"/>
          <p:cNvSpPr>
            <a:spLocks noGrp="1"/>
          </p:cNvSpPr>
          <p:nvPr>
            <p:ph idx="1"/>
          </p:nvPr>
        </p:nvSpPr>
        <p:spPr>
          <a:xfrm>
            <a:off x="1219200" y="304800"/>
            <a:ext cx="7714488" cy="6248400"/>
          </a:xfrm>
        </p:spPr>
        <p:txBody>
          <a:bodyPr>
            <a:normAutofit/>
          </a:bodyPr>
          <a:lstStyle/>
          <a:p>
            <a:pPr marL="82296" indent="0" algn="just">
              <a:buNone/>
            </a:pPr>
            <a:r>
              <a:rPr lang="en-US" sz="1600" b="1" dirty="0" smtClean="0">
                <a:latin typeface="Times New Roman" panose="02020603050405020304" pitchFamily="18" charset="0"/>
                <a:cs typeface="Times New Roman" panose="02020603050405020304" pitchFamily="18" charset="0"/>
              </a:rPr>
              <a:t>2</a:t>
            </a:r>
            <a:r>
              <a:rPr lang="ru-RU" sz="1600" b="1" dirty="0" smtClean="0">
                <a:latin typeface="Times New Roman" panose="02020603050405020304" pitchFamily="18" charset="0"/>
                <a:cs typeface="Times New Roman" panose="02020603050405020304" pitchFamily="18" charset="0"/>
              </a:rPr>
              <a:t>. </a:t>
            </a:r>
            <a:r>
              <a:rPr lang="ru-RU" sz="1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Заявление и материалы для изменения ДПР </a:t>
            </a:r>
            <a:r>
              <a:rPr lang="ru-RU" sz="16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a:r>
              <a:rPr lang="ru-RU" sz="1400" b="1" dirty="0" smtClean="0">
                <a:latin typeface="Times New Roman" panose="02020603050405020304" pitchFamily="18" charset="0"/>
                <a:cs typeface="Times New Roman" panose="02020603050405020304" pitchFamily="18" charset="0"/>
              </a:rPr>
              <a:t>К </a:t>
            </a:r>
            <a:r>
              <a:rPr lang="ru-RU" sz="1400" b="1" dirty="0">
                <a:latin typeface="Times New Roman" panose="02020603050405020304" pitchFamily="18" charset="0"/>
                <a:cs typeface="Times New Roman" panose="02020603050405020304" pitchFamily="18" charset="0"/>
              </a:rPr>
              <a:t>заявлению об изменении ДПР прилагаются следующие документы и </a:t>
            </a:r>
            <a:r>
              <a:rPr lang="ru-RU" sz="1400" b="1" dirty="0" smtClean="0">
                <a:latin typeface="Times New Roman" panose="02020603050405020304" pitchFamily="18" charset="0"/>
                <a:cs typeface="Times New Roman" panose="02020603050405020304" pitchFamily="18" charset="0"/>
              </a:rPr>
              <a:t>материалы </a:t>
            </a:r>
            <a:r>
              <a:rPr lang="ru-RU" sz="1400" dirty="0" smtClean="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Пункт 99 </a:t>
            </a:r>
            <a:r>
              <a:rPr lang="ru-RU" sz="1400" dirty="0" smtClean="0">
                <a:latin typeface="Times New Roman" panose="02020603050405020304" pitchFamily="18" charset="0"/>
                <a:cs typeface="Times New Roman" panose="02020603050405020304" pitchFamily="18" charset="0"/>
              </a:rPr>
              <a:t>Правил</a:t>
            </a:r>
            <a:r>
              <a:rPr lang="ru-RU" sz="1400" dirty="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регулирования</a:t>
            </a:r>
            <a:r>
              <a:rPr lang="ru-RU" sz="1400" b="1" i="1" dirty="0" smtClean="0">
                <a:latin typeface="Times New Roman" panose="02020603050405020304" pitchFamily="18" charset="0"/>
                <a:cs typeface="Times New Roman" panose="02020603050405020304" pitchFamily="18" charset="0"/>
              </a:rPr>
              <a:t>)</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а) </a:t>
            </a:r>
            <a:r>
              <a:rPr lang="ru-RU" sz="1400" b="1" dirty="0">
                <a:latin typeface="Times New Roman" panose="02020603050405020304" pitchFamily="18" charset="0"/>
                <a:cs typeface="Times New Roman" panose="02020603050405020304" pitchFamily="18" charset="0"/>
              </a:rPr>
              <a:t>КС</a:t>
            </a:r>
            <a:r>
              <a:rPr lang="ru-RU" sz="1400" dirty="0">
                <a:latin typeface="Times New Roman" panose="02020603050405020304" pitchFamily="18" charset="0"/>
                <a:cs typeface="Times New Roman" panose="02020603050405020304" pitchFamily="18" charset="0"/>
              </a:rPr>
              <a:t>, заключенное в отношении объектов теплоснабжения, либо заверенная в установленном порядке его копия;</a:t>
            </a:r>
          </a:p>
          <a:p>
            <a:pPr algn="just"/>
            <a:r>
              <a:rPr lang="ru-RU" sz="1400" dirty="0">
                <a:latin typeface="Times New Roman" panose="02020603050405020304" pitchFamily="18" charset="0"/>
                <a:cs typeface="Times New Roman" panose="02020603050405020304" pitchFamily="18" charset="0"/>
              </a:rPr>
              <a:t>б) </a:t>
            </a:r>
            <a:r>
              <a:rPr lang="ru-RU" sz="1400" b="1" dirty="0">
                <a:latin typeface="Times New Roman" panose="02020603050405020304" pitchFamily="18" charset="0"/>
                <a:cs typeface="Times New Roman" panose="02020603050405020304" pitchFamily="18" charset="0"/>
              </a:rPr>
              <a:t>документ, подтверждающий согласие сторон КС</a:t>
            </a:r>
            <a:r>
              <a:rPr lang="ru-RU" sz="1400" dirty="0">
                <a:latin typeface="Times New Roman" panose="02020603050405020304" pitchFamily="18" charset="0"/>
                <a:cs typeface="Times New Roman" panose="02020603050405020304" pitchFamily="18" charset="0"/>
              </a:rPr>
              <a:t>, заключенного в отношении объектов теплоснабжения, </a:t>
            </a:r>
            <a:r>
              <a:rPr lang="ru-RU" sz="1400" b="1" dirty="0">
                <a:latin typeface="Times New Roman" panose="02020603050405020304" pitchFamily="18" charset="0"/>
                <a:cs typeface="Times New Roman" panose="02020603050405020304" pitchFamily="18" charset="0"/>
              </a:rPr>
              <a:t>на изменение значений ДПР</a:t>
            </a:r>
            <a:r>
              <a:rPr lang="ru-RU" sz="1400" dirty="0">
                <a:latin typeface="Times New Roman" panose="02020603050405020304" pitchFamily="18" charset="0"/>
                <a:cs typeface="Times New Roman" panose="02020603050405020304" pitchFamily="18" charset="0"/>
              </a:rPr>
              <a:t>, установленных в качестве условий заключенного КС, </a:t>
            </a:r>
            <a:r>
              <a:rPr lang="ru-RU" sz="1400" b="1" dirty="0">
                <a:latin typeface="Times New Roman" panose="02020603050405020304" pitchFamily="18" charset="0"/>
                <a:cs typeface="Times New Roman" panose="02020603050405020304" pitchFamily="18" charset="0"/>
              </a:rPr>
              <a:t>с указанием новых значений ДПР</a:t>
            </a:r>
            <a:r>
              <a:rPr lang="ru-RU" sz="1400" dirty="0">
                <a:latin typeface="Times New Roman" panose="02020603050405020304" pitchFamily="18" charset="0"/>
                <a:cs typeface="Times New Roman" panose="02020603050405020304" pitchFamily="18" charset="0"/>
              </a:rPr>
              <a:t>;</a:t>
            </a:r>
          </a:p>
          <a:p>
            <a:pPr algn="just"/>
            <a:r>
              <a:rPr lang="ru-RU" sz="1400" dirty="0">
                <a:latin typeface="Times New Roman" panose="02020603050405020304" pitchFamily="18" charset="0"/>
                <a:cs typeface="Times New Roman" panose="02020603050405020304" pitchFamily="18" charset="0"/>
              </a:rPr>
              <a:t>в) </a:t>
            </a:r>
            <a:r>
              <a:rPr lang="ru-RU" sz="1400" b="1" dirty="0">
                <a:latin typeface="Times New Roman" panose="02020603050405020304" pitchFamily="18" charset="0"/>
                <a:cs typeface="Times New Roman" panose="02020603050405020304" pitchFamily="18" charset="0"/>
              </a:rPr>
              <a:t>документ, подтверждающий полномочия лица, подавшего заявление об изменении ДПР</a:t>
            </a:r>
            <a:r>
              <a:rPr lang="ru-RU" sz="1400" dirty="0">
                <a:latin typeface="Times New Roman" panose="02020603050405020304" pitchFamily="18" charset="0"/>
                <a:cs typeface="Times New Roman" panose="02020603050405020304" pitchFamily="18" charset="0"/>
              </a:rPr>
              <a:t>, на подачу заявления об изменении долгосрочных параметров регулирования и прилагаемых к нему документов и материалов.</a:t>
            </a:r>
          </a:p>
          <a:p>
            <a:pPr marL="82296" indent="0" algn="just">
              <a:buNone/>
            </a:pPr>
            <a:endParaRPr lang="ru-RU" sz="1400" dirty="0" smtClean="0">
              <a:latin typeface="Times New Roman" panose="02020603050405020304" pitchFamily="18" charset="0"/>
              <a:cs typeface="Times New Roman" panose="02020603050405020304" pitchFamily="18" charset="0"/>
            </a:endParaRPr>
          </a:p>
          <a:p>
            <a:pPr marL="82296" indent="0" algn="just">
              <a:buNone/>
            </a:pPr>
            <a:r>
              <a:rPr lang="ru-RU" sz="1400" dirty="0" smtClean="0">
                <a:latin typeface="Times New Roman" panose="02020603050405020304" pitchFamily="18" charset="0"/>
                <a:cs typeface="Times New Roman" panose="02020603050405020304" pitchFamily="18" charset="0"/>
              </a:rPr>
              <a:t>При </a:t>
            </a:r>
            <a:r>
              <a:rPr lang="ru-RU" sz="1400" dirty="0">
                <a:latin typeface="Times New Roman" panose="02020603050405020304" pitchFamily="18" charset="0"/>
                <a:cs typeface="Times New Roman" panose="02020603050405020304" pitchFamily="18" charset="0"/>
              </a:rPr>
              <a:t>получении заявления об изменении ДПР и прилагаемых к нему документов и материалов орган регулирования проверяет его на соответствие положениям пункта 99 </a:t>
            </a:r>
            <a:r>
              <a:rPr lang="ru-RU" sz="1400" dirty="0" smtClean="0">
                <a:latin typeface="Times New Roman" panose="02020603050405020304" pitchFamily="18" charset="0"/>
                <a:cs typeface="Times New Roman" panose="02020603050405020304" pitchFamily="18" charset="0"/>
              </a:rPr>
              <a:t>Правил регулирования (</a:t>
            </a:r>
            <a:r>
              <a:rPr lang="ru-RU" sz="1400" dirty="0">
                <a:latin typeface="Times New Roman" panose="02020603050405020304" pitchFamily="18" charset="0"/>
                <a:cs typeface="Times New Roman" panose="02020603050405020304" pitchFamily="18" charset="0"/>
              </a:rPr>
              <a:t>Пункт 100 </a:t>
            </a:r>
            <a:r>
              <a:rPr lang="ru-RU" sz="1400" dirty="0" smtClean="0">
                <a:latin typeface="Times New Roman" panose="02020603050405020304" pitchFamily="18" charset="0"/>
                <a:cs typeface="Times New Roman" panose="02020603050405020304" pitchFamily="18" charset="0"/>
              </a:rPr>
              <a:t>Правил регулирования).</a:t>
            </a:r>
            <a:endParaRPr lang="ru-RU" sz="1400" dirty="0">
              <a:latin typeface="Times New Roman" panose="02020603050405020304" pitchFamily="18" charset="0"/>
              <a:cs typeface="Times New Roman" panose="02020603050405020304" pitchFamily="18" charset="0"/>
            </a:endParaRPr>
          </a:p>
          <a:p>
            <a:pPr marL="82296" indent="0" algn="just">
              <a:buNone/>
            </a:pPr>
            <a:endParaRPr lang="ru-RU" sz="1400" b="1" dirty="0">
              <a:latin typeface="Times New Roman" panose="02020603050405020304" pitchFamily="18" charset="0"/>
              <a:cs typeface="Times New Roman" panose="02020603050405020304" pitchFamily="18" charset="0"/>
            </a:endParaRPr>
          </a:p>
          <a:p>
            <a:pPr marL="82296" indent="0" algn="just">
              <a:buNone/>
            </a:pPr>
            <a:r>
              <a:rPr lang="ru-RU" sz="1400" b="1" dirty="0" smtClean="0">
                <a:latin typeface="Times New Roman" panose="02020603050405020304" pitchFamily="18" charset="0"/>
                <a:cs typeface="Times New Roman" panose="02020603050405020304" pitchFamily="18" charset="0"/>
              </a:rPr>
              <a:t>Орган </a:t>
            </a:r>
            <a:r>
              <a:rPr lang="ru-RU" sz="1400" b="1" dirty="0">
                <a:latin typeface="Times New Roman" panose="02020603050405020304" pitchFamily="18" charset="0"/>
                <a:cs typeface="Times New Roman" panose="02020603050405020304" pitchFamily="18" charset="0"/>
              </a:rPr>
              <a:t>регулирования в течение 5 календарных дней регистрирует</a:t>
            </a:r>
            <a:r>
              <a:rPr lang="ru-RU" sz="1400" dirty="0">
                <a:latin typeface="Times New Roman" panose="02020603050405020304" pitchFamily="18" charset="0"/>
                <a:cs typeface="Times New Roman" panose="02020603050405020304" pitchFamily="18" charset="0"/>
              </a:rPr>
              <a:t> заявление об изменении ДПР и прилагаемые к нему документы и материалы </a:t>
            </a:r>
            <a:r>
              <a:rPr lang="ru-RU" sz="1400" b="1" dirty="0">
                <a:latin typeface="Times New Roman" panose="02020603050405020304" pitchFamily="18" charset="0"/>
                <a:cs typeface="Times New Roman" panose="02020603050405020304" pitchFamily="18" charset="0"/>
              </a:rPr>
              <a:t>в случае их соответствия </a:t>
            </a:r>
            <a:r>
              <a:rPr lang="ru-RU" sz="1400" dirty="0">
                <a:latin typeface="Times New Roman" panose="02020603050405020304" pitchFamily="18" charset="0"/>
                <a:cs typeface="Times New Roman" panose="02020603050405020304" pitchFamily="18" charset="0"/>
              </a:rPr>
              <a:t>положениям пункта 99 </a:t>
            </a:r>
            <a:r>
              <a:rPr lang="ru-RU" sz="1400" dirty="0" smtClean="0">
                <a:latin typeface="Times New Roman" panose="02020603050405020304" pitchFamily="18" charset="0"/>
                <a:cs typeface="Times New Roman" panose="02020603050405020304" pitchFamily="18" charset="0"/>
              </a:rPr>
              <a:t>Правил регулирования, </a:t>
            </a:r>
            <a:r>
              <a:rPr lang="ru-RU" sz="1400" b="1" dirty="0">
                <a:latin typeface="Times New Roman" panose="02020603050405020304" pitchFamily="18" charset="0"/>
                <a:cs typeface="Times New Roman" panose="02020603050405020304" pitchFamily="18" charset="0"/>
              </a:rPr>
              <a:t>или возвращает лицу</a:t>
            </a:r>
            <a:r>
              <a:rPr lang="ru-RU" sz="1400" dirty="0">
                <a:latin typeface="Times New Roman" panose="02020603050405020304" pitchFamily="18" charset="0"/>
                <a:cs typeface="Times New Roman" panose="02020603050405020304" pitchFamily="18" charset="0"/>
              </a:rPr>
              <a:t>, подавшему заявление об изменении ДПР, </a:t>
            </a:r>
            <a:r>
              <a:rPr lang="ru-RU" sz="1400" b="1" dirty="0">
                <a:latin typeface="Times New Roman" panose="02020603050405020304" pitchFamily="18" charset="0"/>
                <a:cs typeface="Times New Roman" panose="02020603050405020304" pitchFamily="18" charset="0"/>
              </a:rPr>
              <a:t>с указанием причин отказа.</a:t>
            </a:r>
          </a:p>
          <a:p>
            <a:pPr marL="82296" indent="0" algn="just">
              <a:buNone/>
            </a:pPr>
            <a:endParaRPr lang="ru-RU" sz="1400" b="1" dirty="0" smtClean="0">
              <a:latin typeface="Times New Roman" panose="02020603050405020304" pitchFamily="18" charset="0"/>
              <a:cs typeface="Times New Roman" panose="02020603050405020304" pitchFamily="18" charset="0"/>
            </a:endParaRPr>
          </a:p>
          <a:p>
            <a:pPr marL="82296" indent="0" algn="just">
              <a:buNone/>
            </a:pPr>
            <a:r>
              <a:rPr lang="ru-RU" sz="1400" b="1" dirty="0" smtClean="0">
                <a:latin typeface="Times New Roman" panose="02020603050405020304" pitchFamily="18" charset="0"/>
                <a:cs typeface="Times New Roman" panose="02020603050405020304" pitchFamily="18" charset="0"/>
              </a:rPr>
              <a:t>В </a:t>
            </a:r>
            <a:r>
              <a:rPr lang="ru-RU" sz="1400" b="1" dirty="0">
                <a:latin typeface="Times New Roman" panose="02020603050405020304" pitchFamily="18" charset="0"/>
                <a:cs typeface="Times New Roman" panose="02020603050405020304" pitchFamily="18" charset="0"/>
              </a:rPr>
              <a:t>случае соответствия заявления об изменении ДПР</a:t>
            </a:r>
            <a:r>
              <a:rPr lang="ru-RU" sz="1400" dirty="0">
                <a:latin typeface="Times New Roman" panose="02020603050405020304" pitchFamily="18" charset="0"/>
                <a:cs typeface="Times New Roman" panose="02020603050405020304" pitchFamily="18" charset="0"/>
              </a:rPr>
              <a:t> и прилагаемых к нему документов и материалов положениям пункта 99 Правил </a:t>
            </a:r>
            <a:r>
              <a:rPr lang="ru-RU" sz="1400" dirty="0" smtClean="0">
                <a:latin typeface="Times New Roman" panose="02020603050405020304" pitchFamily="18" charset="0"/>
                <a:cs typeface="Times New Roman" panose="02020603050405020304" pitchFamily="18" charset="0"/>
              </a:rPr>
              <a:t>регулирования </a:t>
            </a:r>
            <a:r>
              <a:rPr lang="ru-RU" sz="1400" b="1" dirty="0" smtClean="0">
                <a:latin typeface="Times New Roman" panose="02020603050405020304" pitchFamily="18" charset="0"/>
                <a:cs typeface="Times New Roman" panose="02020603050405020304" pitchFamily="18" charset="0"/>
              </a:rPr>
              <a:t>орган </a:t>
            </a:r>
            <a:r>
              <a:rPr lang="ru-RU" sz="1400" b="1" dirty="0">
                <a:latin typeface="Times New Roman" panose="02020603050405020304" pitchFamily="18" charset="0"/>
                <a:cs typeface="Times New Roman" panose="02020603050405020304" pitchFamily="18" charset="0"/>
              </a:rPr>
              <a:t>регулирования рассматривает его в течение не более 15 календарных дней со дня регистрации</a:t>
            </a:r>
            <a:r>
              <a:rPr lang="ru-RU" sz="1400" dirty="0" smtClean="0">
                <a:latin typeface="Times New Roman" panose="02020603050405020304" pitchFamily="18" charset="0"/>
                <a:cs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marL="82296" indent="0" algn="just">
              <a:buNone/>
            </a:pPr>
            <a:endParaRPr lang="ru-RU" sz="13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686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1"/>
          <p:cNvSpPr>
            <a:spLocks noGrp="1"/>
          </p:cNvSpPr>
          <p:nvPr>
            <p:ph idx="1"/>
          </p:nvPr>
        </p:nvSpPr>
        <p:spPr>
          <a:xfrm>
            <a:off x="1219200" y="304800"/>
            <a:ext cx="7715250" cy="6248400"/>
          </a:xfrm>
        </p:spPr>
        <p:txBody>
          <a:bodyPr>
            <a:normAutofit lnSpcReduction="10000"/>
          </a:bodyPr>
          <a:lstStyle/>
          <a:p>
            <a:pPr marL="82296" indent="0" algn="just">
              <a:buNone/>
            </a:pPr>
            <a:r>
              <a:rPr lang="ru-RU" sz="1600" b="1" dirty="0" smtClean="0">
                <a:latin typeface="Times New Roman" panose="02020603050405020304" pitchFamily="18" charset="0"/>
                <a:cs typeface="Times New Roman" panose="02020603050405020304" pitchFamily="18" charset="0"/>
              </a:rPr>
              <a:t>3. </a:t>
            </a:r>
            <a:r>
              <a:rPr lang="ru-RU" sz="1600" b="1" dirty="0">
                <a:latin typeface="Times New Roman" panose="02020603050405020304" pitchFamily="18" charset="0"/>
                <a:cs typeface="Times New Roman" panose="02020603050405020304" pitchFamily="18" charset="0"/>
              </a:rPr>
              <a:t>Условия для изменения ДПР.</a:t>
            </a:r>
          </a:p>
          <a:p>
            <a:pPr marL="82296" indent="0" algn="just">
              <a:buNone/>
            </a:pPr>
            <a:r>
              <a:rPr lang="ru-RU" sz="1350" b="1" dirty="0" smtClean="0">
                <a:latin typeface="Times New Roman" panose="02020603050405020304" pitchFamily="18" charset="0"/>
                <a:cs typeface="Times New Roman" panose="02020603050405020304" pitchFamily="18" charset="0"/>
              </a:rPr>
              <a:t>Орган регулирования дает предварительное согласие на ДПР при наличии </a:t>
            </a:r>
            <a:r>
              <a:rPr lang="ru-RU" sz="1350" dirty="0" smtClean="0">
                <a:latin typeface="Times New Roman" panose="02020603050405020304" pitchFamily="18" charset="0"/>
                <a:cs typeface="Times New Roman" panose="02020603050405020304" pitchFamily="18" charset="0"/>
              </a:rPr>
              <a:t>(пункт 104 Правил регулирования):</a:t>
            </a:r>
            <a:endParaRPr lang="ru-RU" sz="1350" dirty="0">
              <a:latin typeface="Times New Roman" panose="02020603050405020304" pitchFamily="18" charset="0"/>
              <a:cs typeface="Times New Roman" panose="02020603050405020304" pitchFamily="18" charset="0"/>
            </a:endParaRPr>
          </a:p>
          <a:p>
            <a:pPr marL="82296" indent="0" algn="just">
              <a:buNone/>
            </a:pPr>
            <a:r>
              <a:rPr lang="ru-RU" sz="1350" dirty="0">
                <a:latin typeface="Times New Roman" panose="02020603050405020304" pitchFamily="18" charset="0"/>
                <a:cs typeface="Times New Roman" panose="02020603050405020304" pitchFamily="18" charset="0"/>
              </a:rPr>
              <a:t>а) копии решения суда или копии предписания федерального органа исполнительной власти в области государственного регулирования тарифов, заверенных в установленном порядке, с указанием размеров изменения ДПР. При этом предлагаемые в заявлении об изменении долгосрочных параметров регулирования значения ДПР должны соответствовать значениям долгосрочных параметров регулирования, определенным в соответствии с указанным решением суда или предписанием федерального органа исполнительной власти в области государственного регулирования тарифов;</a:t>
            </a:r>
          </a:p>
          <a:p>
            <a:pPr marL="82296" indent="0" algn="just">
              <a:buNone/>
            </a:pPr>
            <a:r>
              <a:rPr lang="ru-RU" sz="1350" dirty="0">
                <a:latin typeface="Times New Roman" panose="02020603050405020304" pitchFamily="18" charset="0"/>
                <a:cs typeface="Times New Roman" panose="02020603050405020304" pitchFamily="18" charset="0"/>
              </a:rPr>
              <a:t>б) заверенной в установленном порядке копии акта технического обследования объектов теплоснабжения, являющихся объектами концессионного соглашения в отношении объектов теплоснабжения, проведенного в первый долгосрочный период регулирования с даты заключения КС, с указанием информации, подтверждающей, что фактические значения показателей энергосбережения и энергетической эффективности, установленных в качестве ДПР, выше соответствующих фактических значений показателей потерь и удельного потребления энергетических ресурсов на единицу объема полезного отпуска тепловой энергии (мощности) и (или) теплоносителя, указанных в конкурсной документации. При этом предлагаемые в заявлении об изменении ДПР значения показателей энергосбережения и энергетической эффективности должны быть не выше фактических значений показателей энергосбережения и энергетической эффективности, определенных техническим обследованием;</a:t>
            </a:r>
          </a:p>
          <a:p>
            <a:pPr marL="82296" indent="0" algn="just">
              <a:buNone/>
            </a:pPr>
            <a:r>
              <a:rPr lang="ru-RU" sz="1350" dirty="0">
                <a:latin typeface="Times New Roman" panose="02020603050405020304" pitchFamily="18" charset="0"/>
                <a:cs typeface="Times New Roman" panose="02020603050405020304" pitchFamily="18" charset="0"/>
              </a:rPr>
              <a:t>в) заверенной в установленном порядке копии инвестиционной программы концессионера. При этом сумма амортизации и прибыли, рассчитанная на период реализации ИП исходя из нормативного уровня прибыли, указанного в заявлении об изменении долгосрочных параметров регулирования, не должна превышать сумму расходов ИП (на период ее реализации), финансируемых за счет средств концессионера</a:t>
            </a:r>
            <a:r>
              <a:rPr lang="ru-RU" sz="1350" dirty="0" smtClean="0">
                <a:latin typeface="Times New Roman" panose="02020603050405020304" pitchFamily="18" charset="0"/>
                <a:cs typeface="Times New Roman" panose="02020603050405020304" pitchFamily="18" charset="0"/>
              </a:rPr>
              <a:t>.</a:t>
            </a:r>
          </a:p>
          <a:p>
            <a:pPr marL="82296" indent="0" algn="just">
              <a:buNone/>
            </a:pPr>
            <a:endParaRPr lang="ru-RU" sz="1350" dirty="0">
              <a:latin typeface="Times New Roman" panose="02020603050405020304" pitchFamily="18" charset="0"/>
              <a:cs typeface="Times New Roman" panose="02020603050405020304" pitchFamily="18" charset="0"/>
            </a:endParaRPr>
          </a:p>
          <a:p>
            <a:pPr marL="82296" indent="0" algn="just">
              <a:buNone/>
            </a:pPr>
            <a:r>
              <a:rPr lang="ru-RU" sz="1350" dirty="0" smtClean="0">
                <a:latin typeface="Times New Roman" panose="02020603050405020304" pitchFamily="18" charset="0"/>
                <a:cs typeface="Times New Roman" panose="02020603050405020304" pitchFamily="18" charset="0"/>
              </a:rPr>
              <a:t>В </a:t>
            </a:r>
            <a:r>
              <a:rPr lang="ru-RU" sz="1350" dirty="0">
                <a:latin typeface="Times New Roman" panose="02020603050405020304" pitchFamily="18" charset="0"/>
                <a:cs typeface="Times New Roman" panose="02020603050405020304" pitchFamily="18" charset="0"/>
              </a:rPr>
              <a:t>случаях, не отвечающих положениям пункта 104 </a:t>
            </a:r>
            <a:r>
              <a:rPr lang="ru-RU" sz="1350" dirty="0" smtClean="0">
                <a:latin typeface="Times New Roman" panose="02020603050405020304" pitchFamily="18" charset="0"/>
                <a:cs typeface="Times New Roman" panose="02020603050405020304" pitchFamily="18" charset="0"/>
              </a:rPr>
              <a:t>Правил регулирования, </a:t>
            </a:r>
            <a:r>
              <a:rPr lang="ru-RU" sz="1350" dirty="0">
                <a:latin typeface="Times New Roman" panose="02020603050405020304" pitchFamily="18" charset="0"/>
                <a:cs typeface="Times New Roman" panose="02020603050405020304" pitchFamily="18" charset="0"/>
              </a:rPr>
              <a:t>орган регулирования принимает решение об отказе в согласовании изменения значений </a:t>
            </a:r>
            <a:r>
              <a:rPr lang="ru-RU" sz="1350" dirty="0" smtClean="0">
                <a:latin typeface="Times New Roman" panose="02020603050405020304" pitchFamily="18" charset="0"/>
                <a:cs typeface="Times New Roman" panose="02020603050405020304" pitchFamily="18" charset="0"/>
              </a:rPr>
              <a:t>ДПР </a:t>
            </a:r>
            <a:r>
              <a:rPr lang="ru-RU" sz="1350" dirty="0">
                <a:latin typeface="Times New Roman" panose="02020603050405020304" pitchFamily="18" charset="0"/>
                <a:cs typeface="Times New Roman" panose="02020603050405020304" pitchFamily="18" charset="0"/>
              </a:rPr>
              <a:t>(пункт </a:t>
            </a:r>
            <a:r>
              <a:rPr lang="ru-RU" sz="1350" dirty="0" smtClean="0">
                <a:latin typeface="Times New Roman" panose="02020603050405020304" pitchFamily="18" charset="0"/>
                <a:cs typeface="Times New Roman" panose="02020603050405020304" pitchFamily="18" charset="0"/>
              </a:rPr>
              <a:t>105 </a:t>
            </a:r>
            <a:r>
              <a:rPr lang="ru-RU" sz="1350" dirty="0">
                <a:latin typeface="Times New Roman" panose="02020603050405020304" pitchFamily="18" charset="0"/>
                <a:cs typeface="Times New Roman" panose="02020603050405020304" pitchFamily="18" charset="0"/>
              </a:rPr>
              <a:t>Правил регулирования</a:t>
            </a:r>
            <a:r>
              <a:rPr lang="ru-RU" sz="135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1561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304800"/>
            <a:ext cx="7467600" cy="6096000"/>
          </a:xfr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anchor="ctr">
            <a:normAutofit/>
          </a:bodyPr>
          <a:lstStyle/>
          <a:p>
            <a:pPr algn="ctr">
              <a:lnSpc>
                <a:spcPct val="114000"/>
              </a:lnSpc>
            </a:pPr>
            <a:r>
              <a:rPr lang="ru-RU" sz="1800" b="1" dirty="0" smtClean="0">
                <a:latin typeface="Times New Roman" panose="02020603050405020304" pitchFamily="18" charset="0"/>
                <a:cs typeface="Times New Roman" panose="02020603050405020304" pitchFamily="18" charset="0"/>
              </a:rPr>
              <a:t>Раздел </a:t>
            </a:r>
            <a:r>
              <a:rPr lang="en-US" sz="1800" b="1" dirty="0" smtClean="0">
                <a:latin typeface="Times New Roman" panose="02020603050405020304" pitchFamily="18" charset="0"/>
                <a:cs typeface="Times New Roman" panose="02020603050405020304" pitchFamily="18" charset="0"/>
              </a:rPr>
              <a:t>I</a:t>
            </a:r>
            <a:r>
              <a:rPr lang="ru-RU" sz="18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ПОРЯДОК </a:t>
            </a:r>
            <a:r>
              <a:rPr lang="ru-RU" sz="1600" dirty="0">
                <a:latin typeface="Times New Roman" panose="02020603050405020304" pitchFamily="18" charset="0"/>
                <a:cs typeface="Times New Roman" panose="02020603050405020304" pitchFamily="18" charset="0"/>
              </a:rPr>
              <a:t>ПРЕДСТАВЛЕНИЯ ОРГАНОМ РЕГУЛИРОВАНИЯ ОРГАНИЗАТОРУ КОНКУРСА НА ПРАВО ЗАКЛЮЧЕНИЯ КОНЦЕССИОННОГО СОГЛАШЕНИЯ ИЛИ ДОГОВОРА АРЕНДЫ СВЕДЕНИЙ О ЦЕНАХ, ЗНАЧЕНИЯХ И ПАРАМЕТРАХ, ИСПОЛЬЗУЕМЫХ ДЛЯ РАСЧЕТА ДИСКОНТИРОВАННОЙ ВЫРУЧКИ УЧАСТНИКА КОНКУРСА, А ТАКЖЕ СОГЛАСОВАНИЯ ОРГАНОМ РЕГУЛИРОВАНИЯ МЕТОДА РЕГУЛИРОВАНИЯ ТАРИФОВ И ЗНАЧЕНИЙ ДОЛГОСРОЧНЫХ ПАРАМЕТРОВ РЕГУЛИРОВАНИЯ, ВКЛЮЧАЕМЫХ В </a:t>
            </a:r>
            <a:r>
              <a:rPr lang="ru-RU" sz="1600" dirty="0" smtClean="0">
                <a:latin typeface="Times New Roman" panose="02020603050405020304" pitchFamily="18" charset="0"/>
                <a:cs typeface="Times New Roman" panose="02020603050405020304" pitchFamily="18" charset="0"/>
              </a:rPr>
              <a:t>КОНКУРСНУЮ ДОКУМЕНТАЦИЮ.</a:t>
            </a:r>
            <a:endParaRPr lang="ru-RU" sz="2000" u="sng"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66800" y="533400"/>
            <a:ext cx="7848600" cy="5486400"/>
          </a:xfrm>
        </p:spPr>
        <p:txBody>
          <a:bodyPr anchor="ctr">
            <a:normAutofit/>
          </a:bodyPr>
          <a:lstStyle/>
          <a:p>
            <a:pPr algn="just"/>
            <a:r>
              <a:rPr lang="ru-RU" sz="1300" b="1" dirty="0" smtClean="0">
                <a:latin typeface="Times New Roman" panose="02020603050405020304" pitchFamily="18" charset="0"/>
                <a:cs typeface="Times New Roman" panose="02020603050405020304" pitchFamily="18" charset="0"/>
              </a:rPr>
              <a:t>Орган регулирования представляет организатору </a:t>
            </a:r>
            <a:r>
              <a:rPr lang="ru-RU" sz="1300" dirty="0" smtClean="0">
                <a:latin typeface="Times New Roman" panose="02020603050405020304" pitchFamily="18" charset="0"/>
                <a:cs typeface="Times New Roman" panose="02020603050405020304" pitchFamily="18" charset="0"/>
              </a:rPr>
              <a:t>конкурса на право заключения концессионного соглашения в отношении объектов теплоснабжения, находящихся в государственной или муниципальной собственности, или договора аренды указанных объектов </a:t>
            </a:r>
            <a:r>
              <a:rPr lang="ru-RU" sz="1300" b="1" dirty="0" smtClean="0">
                <a:latin typeface="Times New Roman" panose="02020603050405020304" pitchFamily="18" charset="0"/>
                <a:cs typeface="Times New Roman" panose="02020603050405020304" pitchFamily="18" charset="0"/>
              </a:rPr>
              <a:t>сведения о ценах, значениях и параметрах, используемых </a:t>
            </a:r>
            <a:r>
              <a:rPr lang="ru-RU" sz="1300" dirty="0" smtClean="0">
                <a:latin typeface="Times New Roman" panose="02020603050405020304" pitchFamily="18" charset="0"/>
                <a:cs typeface="Times New Roman" panose="02020603050405020304" pitchFamily="18" charset="0"/>
              </a:rPr>
              <a:t>организатором конкурса </a:t>
            </a:r>
            <a:r>
              <a:rPr lang="ru-RU" sz="1300" b="1" dirty="0" smtClean="0">
                <a:latin typeface="Times New Roman" panose="02020603050405020304" pitchFamily="18" charset="0"/>
                <a:cs typeface="Times New Roman" panose="02020603050405020304" pitchFamily="18" charset="0"/>
              </a:rPr>
              <a:t>для расчета дисконтированной выручки участника конкурса, а также осуществляет согласование метода регулирования тарифов и значений долгосрочных параметров регулирования</a:t>
            </a:r>
            <a:r>
              <a:rPr lang="ru-RU" sz="1300" dirty="0" smtClean="0">
                <a:latin typeface="Times New Roman" panose="02020603050405020304" pitchFamily="18" charset="0"/>
                <a:cs typeface="Times New Roman" panose="02020603050405020304" pitchFamily="18" charset="0"/>
              </a:rPr>
              <a:t>, не являющихся критериями конкурса, для включения в конкурсную документацию на основании заявления о подготовке конкурсной документации, представленного организатором конкурса (пункт 89 Правил </a:t>
            </a:r>
            <a:r>
              <a:rPr lang="ru-RU" sz="1300" dirty="0">
                <a:latin typeface="Times New Roman" panose="02020603050405020304" pitchFamily="18" charset="0"/>
                <a:cs typeface="Times New Roman" panose="02020603050405020304" pitchFamily="18" charset="0"/>
              </a:rPr>
              <a:t>регулирования</a:t>
            </a:r>
            <a:r>
              <a:rPr lang="ru-RU" sz="1300" dirty="0" smtClean="0">
                <a:latin typeface="Times New Roman" panose="02020603050405020304" pitchFamily="18" charset="0"/>
                <a:cs typeface="Times New Roman" panose="02020603050405020304" pitchFamily="18" charset="0"/>
              </a:rPr>
              <a:t>).</a:t>
            </a: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algn="just"/>
            <a:r>
              <a:rPr lang="ru-RU" sz="1300" b="1" dirty="0" smtClean="0">
                <a:latin typeface="Times New Roman" panose="02020603050405020304" pitchFamily="18" charset="0"/>
                <a:cs typeface="Times New Roman" panose="02020603050405020304" pitchFamily="18" charset="0"/>
              </a:rPr>
              <a:t>Заявление о подготовке конкурсной документации с прилагаемыми к нему документами и материалами составляется в произвольной форме и представляется в орган регулирования </a:t>
            </a:r>
            <a:r>
              <a:rPr lang="ru-RU" sz="1300" dirty="0" smtClean="0">
                <a:latin typeface="Times New Roman" panose="02020603050405020304" pitchFamily="18" charset="0"/>
                <a:cs typeface="Times New Roman" panose="02020603050405020304" pitchFamily="18" charset="0"/>
              </a:rPr>
              <a:t>в письменной форме непосредственно или почтовым отправлением либо в электронной форме в виде электронного </a:t>
            </a:r>
            <a:r>
              <a:rPr lang="ru-RU" sz="1300" dirty="0">
                <a:latin typeface="Times New Roman" panose="02020603050405020304" pitchFamily="18" charset="0"/>
                <a:cs typeface="Times New Roman" panose="02020603050405020304" pitchFamily="18" charset="0"/>
              </a:rPr>
              <a:t>документа (пункт </a:t>
            </a:r>
            <a:r>
              <a:rPr lang="ru-RU" sz="1300" dirty="0" smtClean="0">
                <a:latin typeface="Times New Roman" panose="02020603050405020304" pitchFamily="18" charset="0"/>
                <a:cs typeface="Times New Roman" panose="02020603050405020304" pitchFamily="18" charset="0"/>
              </a:rPr>
              <a:t>90</a:t>
            </a:r>
            <a:r>
              <a:rPr lang="ru-RU" sz="1300" dirty="0">
                <a:latin typeface="Times New Roman" panose="02020603050405020304" pitchFamily="18" charset="0"/>
                <a:cs typeface="Times New Roman" panose="02020603050405020304" pitchFamily="18" charset="0"/>
              </a:rPr>
              <a:t> Правил регулирования</a:t>
            </a:r>
            <a:r>
              <a:rPr lang="ru-RU" sz="1300" dirty="0" smtClean="0">
                <a:latin typeface="Times New Roman" panose="02020603050405020304" pitchFamily="18" charset="0"/>
                <a:cs typeface="Times New Roman" panose="02020603050405020304" pitchFamily="18" charset="0"/>
              </a:rPr>
              <a:t>).</a:t>
            </a:r>
            <a:endParaRPr lang="ru-RU" sz="1300" dirty="0">
              <a:latin typeface="Times New Roman" panose="02020603050405020304" pitchFamily="18" charset="0"/>
              <a:cs typeface="Times New Roman" panose="02020603050405020304" pitchFamily="18" charset="0"/>
            </a:endParaRPr>
          </a:p>
          <a:p>
            <a:pPr marL="82296" indent="0">
              <a:buNone/>
            </a:pPr>
            <a:endParaRPr lang="ru-RU" sz="1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66800" y="381000"/>
            <a:ext cx="7848600" cy="6248400"/>
          </a:xfrm>
        </p:spPr>
        <p:txBody>
          <a:bodyPr>
            <a:normAutofit/>
          </a:bodyPr>
          <a:lstStyle/>
          <a:p>
            <a:pPr marL="82296" indent="0" algn="just">
              <a:buNone/>
            </a:pPr>
            <a:r>
              <a:rPr lang="ru-RU" sz="1400" b="1" dirty="0" smtClean="0">
                <a:latin typeface="Times New Roman" panose="02020603050405020304" pitchFamily="18" charset="0"/>
                <a:cs typeface="Times New Roman" panose="02020603050405020304" pitchFamily="18" charset="0"/>
              </a:rPr>
              <a:t>1. В </a:t>
            </a:r>
            <a:r>
              <a:rPr lang="ru-RU" sz="1400" b="1" dirty="0">
                <a:latin typeface="Times New Roman" panose="02020603050405020304" pitchFamily="18" charset="0"/>
                <a:cs typeface="Times New Roman" panose="02020603050405020304" pitchFamily="18" charset="0"/>
              </a:rPr>
              <a:t>заявлении о подготовке конкурсной документации должна содержаться следующая информация (пункт 91 Правил регулирования): </a:t>
            </a:r>
            <a:endParaRPr lang="ru-RU" sz="1400" b="1" dirty="0" smtClean="0">
              <a:latin typeface="Times New Roman" panose="02020603050405020304" pitchFamily="18" charset="0"/>
              <a:cs typeface="Times New Roman" panose="02020603050405020304" pitchFamily="18" charset="0"/>
            </a:endParaRPr>
          </a:p>
          <a:p>
            <a:pPr marL="82296" indent="0" algn="just">
              <a:buNone/>
            </a:pPr>
            <a:r>
              <a:rPr lang="ru-RU" sz="1400" b="1" dirty="0" smtClean="0">
                <a:latin typeface="Times New Roman" panose="02020603050405020304" pitchFamily="18" charset="0"/>
                <a:cs typeface="Times New Roman" panose="02020603050405020304" pitchFamily="18" charset="0"/>
              </a:rPr>
              <a:t>а) </a:t>
            </a:r>
            <a:r>
              <a:rPr lang="ru-RU" sz="1400" dirty="0" smtClean="0">
                <a:latin typeface="Times New Roman" panose="02020603050405020304" pitchFamily="18" charset="0"/>
                <a:cs typeface="Times New Roman" panose="02020603050405020304" pitchFamily="18" charset="0"/>
              </a:rPr>
              <a:t>наименование органа (организации), направляющего заявление;</a:t>
            </a:r>
          </a:p>
          <a:p>
            <a:pPr marL="82296" indent="0" algn="just">
              <a:buNone/>
            </a:pPr>
            <a:r>
              <a:rPr lang="ru-RU" sz="1400" b="1" dirty="0" smtClean="0">
                <a:latin typeface="Times New Roman" panose="02020603050405020304" pitchFamily="18" charset="0"/>
                <a:cs typeface="Times New Roman" panose="02020603050405020304" pitchFamily="18" charset="0"/>
              </a:rPr>
              <a:t>б) </a:t>
            </a:r>
            <a:r>
              <a:rPr lang="ru-RU" sz="1400" dirty="0" smtClean="0">
                <a:latin typeface="Times New Roman" panose="02020603050405020304" pitchFamily="18" charset="0"/>
                <a:cs typeface="Times New Roman" panose="02020603050405020304" pitchFamily="18" charset="0"/>
              </a:rPr>
              <a:t>вид проводимого конкурса (на право заключения концессионного соглашения в отношении объектов теплоснабжения, находящихся в государственной или муниципальной собственности, или на право заключения договора аренды указанных объектов);</a:t>
            </a:r>
          </a:p>
          <a:p>
            <a:pPr marL="82296" indent="0" algn="just">
              <a:buNone/>
            </a:pPr>
            <a:r>
              <a:rPr lang="ru-RU" sz="1400" b="1" dirty="0" smtClean="0">
                <a:latin typeface="Times New Roman" panose="02020603050405020304" pitchFamily="18" charset="0"/>
                <a:cs typeface="Times New Roman" panose="02020603050405020304" pitchFamily="18" charset="0"/>
              </a:rPr>
              <a:t>в) </a:t>
            </a:r>
            <a:r>
              <a:rPr lang="ru-RU" sz="1400" dirty="0" smtClean="0">
                <a:latin typeface="Times New Roman" panose="02020603050405020304" pitchFamily="18" charset="0"/>
                <a:cs typeface="Times New Roman" panose="02020603050405020304" pitchFamily="18" charset="0"/>
              </a:rPr>
              <a:t>сведения о составе имущества, в отношении которого проводится конкурс;</a:t>
            </a:r>
          </a:p>
          <a:p>
            <a:pPr marL="82296" indent="0" algn="just">
              <a:buNone/>
            </a:pPr>
            <a:r>
              <a:rPr lang="ru-RU" sz="1400" b="1" dirty="0" smtClean="0">
                <a:latin typeface="Times New Roman" panose="02020603050405020304" pitchFamily="18" charset="0"/>
                <a:cs typeface="Times New Roman" panose="02020603050405020304" pitchFamily="18" charset="0"/>
              </a:rPr>
              <a:t>г) </a:t>
            </a:r>
            <a:r>
              <a:rPr lang="ru-RU" sz="1400" dirty="0" smtClean="0">
                <a:latin typeface="Times New Roman" panose="02020603050405020304" pitchFamily="18" charset="0"/>
                <a:cs typeface="Times New Roman" panose="02020603050405020304" pitchFamily="18" charset="0"/>
              </a:rPr>
              <a:t>наименование и реквизиты организации (организаций), осуществлявшей эксплуатацию имущества, указанного в подпункте «в» пункта </a:t>
            </a:r>
            <a:r>
              <a:rPr lang="ru-RU" sz="1400" dirty="0">
                <a:latin typeface="Times New Roman" panose="02020603050405020304" pitchFamily="18" charset="0"/>
                <a:cs typeface="Times New Roman" panose="02020603050405020304" pitchFamily="18" charset="0"/>
              </a:rPr>
              <a:t>91 Правил </a:t>
            </a:r>
            <a:r>
              <a:rPr lang="ru-RU" sz="1400" dirty="0" smtClean="0">
                <a:latin typeface="Times New Roman" panose="02020603050405020304" pitchFamily="18" charset="0"/>
                <a:cs typeface="Times New Roman" panose="02020603050405020304" pitchFamily="18" charset="0"/>
              </a:rPr>
              <a:t>регулирования, в случае если организация осуществляла эксплуатацию этого имущества в какой-либо период в течение последних 3 лет;</a:t>
            </a:r>
          </a:p>
          <a:p>
            <a:pPr marL="82296" indent="0" algn="just">
              <a:buNone/>
            </a:pPr>
            <a:r>
              <a:rPr lang="ru-RU" sz="1400" b="1" dirty="0" smtClean="0">
                <a:latin typeface="Times New Roman" panose="02020603050405020304" pitchFamily="18" charset="0"/>
                <a:cs typeface="Times New Roman" panose="02020603050405020304" pitchFamily="18" charset="0"/>
              </a:rPr>
              <a:t>д) </a:t>
            </a:r>
            <a:r>
              <a:rPr lang="ru-RU" sz="1400" dirty="0" smtClean="0">
                <a:latin typeface="Times New Roman" panose="02020603050405020304" pitchFamily="18" charset="0"/>
                <a:cs typeface="Times New Roman" panose="02020603050405020304" pitchFamily="18" charset="0"/>
              </a:rPr>
              <a:t>предусмотренные конкурсной документацией дата начала и срок действия концессионного соглашения в отношении объектов теплоснабжения, находящихся в государственной или муниципальной собственности, или договора аренды указанных объектов;</a:t>
            </a:r>
          </a:p>
          <a:p>
            <a:pPr marL="82296" indent="0" algn="just">
              <a:buNone/>
            </a:pPr>
            <a:r>
              <a:rPr lang="ru-RU" sz="1400" b="1" dirty="0" smtClean="0">
                <a:latin typeface="Times New Roman" panose="02020603050405020304" pitchFamily="18" charset="0"/>
                <a:cs typeface="Times New Roman" panose="02020603050405020304" pitchFamily="18" charset="0"/>
              </a:rPr>
              <a:t>е) </a:t>
            </a:r>
            <a:r>
              <a:rPr lang="ru-RU" sz="1400" dirty="0" smtClean="0">
                <a:latin typeface="Times New Roman" panose="02020603050405020304" pitchFamily="18" charset="0"/>
                <a:cs typeface="Times New Roman" panose="02020603050405020304" pitchFamily="18" charset="0"/>
              </a:rPr>
              <a:t>выбранный организатором конкурса метод регулирования тарифов и предложение о его согласовании;</a:t>
            </a:r>
          </a:p>
          <a:p>
            <a:pPr marL="82296" indent="0" algn="just">
              <a:buNone/>
            </a:pPr>
            <a:r>
              <a:rPr lang="ru-RU" sz="1400" b="1" dirty="0" smtClean="0">
                <a:latin typeface="Times New Roman" panose="02020603050405020304" pitchFamily="18" charset="0"/>
                <a:cs typeface="Times New Roman" panose="02020603050405020304" pitchFamily="18" charset="0"/>
              </a:rPr>
              <a:t>ж) </a:t>
            </a:r>
            <a:r>
              <a:rPr lang="ru-RU" sz="1400" dirty="0" smtClean="0">
                <a:latin typeface="Times New Roman" panose="02020603050405020304" pitchFamily="18" charset="0"/>
                <a:cs typeface="Times New Roman" panose="02020603050405020304" pitchFamily="18" charset="0"/>
              </a:rPr>
              <a:t>предлагаемые организатором конкурса значения долгосрочных параметров регулирования, предусмотренных Основами ценообразования для предложенного организатором конкурса метода регулирования тарифов, не установленных в качестве критериев конкурса, и предложение об их согласовании;</a:t>
            </a:r>
          </a:p>
          <a:p>
            <a:pPr marL="82296" indent="0" algn="just">
              <a:buNone/>
            </a:pPr>
            <a:r>
              <a:rPr lang="ru-RU" sz="1400" b="1" dirty="0" smtClean="0">
                <a:latin typeface="Times New Roman" panose="02020603050405020304" pitchFamily="18" charset="0"/>
                <a:cs typeface="Times New Roman" panose="02020603050405020304" pitchFamily="18" charset="0"/>
              </a:rPr>
              <a:t>з) </a:t>
            </a:r>
            <a:r>
              <a:rPr lang="ru-RU" sz="1400" dirty="0" smtClean="0">
                <a:latin typeface="Times New Roman" panose="02020603050405020304" pitchFamily="18" charset="0"/>
                <a:cs typeface="Times New Roman" panose="02020603050405020304" pitchFamily="18" charset="0"/>
              </a:rPr>
              <a:t>запрос о представлении сведений о ценах, значениях и параметрах, подлежащих представлению органом регулирования организатору конкурса в соответствии с пунктами 1 - 7 и </a:t>
            </a:r>
            <a:r>
              <a:rPr lang="ru-RU" sz="1400" dirty="0">
                <a:latin typeface="Times New Roman" panose="02020603050405020304" pitchFamily="18" charset="0"/>
                <a:cs typeface="Times New Roman" panose="02020603050405020304" pitchFamily="18" charset="0"/>
              </a:rPr>
              <a:t>11 части 7 статьи 28.1 </a:t>
            </a:r>
            <a:r>
              <a:rPr lang="ru-RU" sz="1400" dirty="0" smtClean="0">
                <a:latin typeface="Times New Roman" panose="02020603050405020304" pitchFamily="18" charset="0"/>
                <a:cs typeface="Times New Roman" panose="02020603050405020304" pitchFamily="18" charset="0"/>
              </a:rPr>
              <a:t>Федерального закона «О теплоснабжении», а также </a:t>
            </a:r>
            <a:r>
              <a:rPr lang="ru-RU" sz="1400" dirty="0">
                <a:latin typeface="Times New Roman" panose="02020603050405020304" pitchFamily="18" charset="0"/>
                <a:cs typeface="Times New Roman" panose="02020603050405020304" pitchFamily="18" charset="0"/>
              </a:rPr>
              <a:t>пунктами 1, 4 - 7 и 9 - 11 части 1 статьи 46 </a:t>
            </a:r>
            <a:r>
              <a:rPr lang="ru-RU" sz="1400" dirty="0" smtClean="0">
                <a:latin typeface="Times New Roman" panose="02020603050405020304" pitchFamily="18" charset="0"/>
                <a:cs typeface="Times New Roman" panose="02020603050405020304" pitchFamily="18" charset="0"/>
              </a:rPr>
              <a:t>Федерального закона «О концессионных соглашениях».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66800" y="304800"/>
            <a:ext cx="7848600" cy="6324600"/>
          </a:xfrm>
        </p:spPr>
        <p:txBody>
          <a:bodyPr>
            <a:noAutofit/>
          </a:bodyPr>
          <a:lstStyle/>
          <a:p>
            <a:pPr marL="82296" indent="0" algn="just">
              <a:buNone/>
            </a:pPr>
            <a:r>
              <a:rPr lang="ru-RU" sz="1300" b="1" dirty="0" smtClean="0">
                <a:latin typeface="Times New Roman" panose="02020603050405020304" pitchFamily="18" charset="0"/>
                <a:cs typeface="Times New Roman" panose="02020603050405020304" pitchFamily="18" charset="0"/>
              </a:rPr>
              <a:t>2.</a:t>
            </a:r>
            <a:r>
              <a:rPr lang="ru-RU" sz="1300" dirty="0" smtClean="0">
                <a:latin typeface="Times New Roman" panose="02020603050405020304" pitchFamily="18" charset="0"/>
                <a:cs typeface="Times New Roman" panose="02020603050405020304" pitchFamily="18" charset="0"/>
              </a:rPr>
              <a:t> </a:t>
            </a:r>
            <a:r>
              <a:rPr lang="ru-RU" sz="1300" b="1" dirty="0" smtClean="0">
                <a:latin typeface="Times New Roman" panose="02020603050405020304" pitchFamily="18" charset="0"/>
                <a:cs typeface="Times New Roman" panose="02020603050405020304" pitchFamily="18" charset="0"/>
              </a:rPr>
              <a:t>В случае отсутствия в заявлении </a:t>
            </a:r>
            <a:r>
              <a:rPr lang="ru-RU" sz="1300" dirty="0" smtClean="0">
                <a:latin typeface="Times New Roman" panose="02020603050405020304" pitchFamily="18" charset="0"/>
                <a:cs typeface="Times New Roman" panose="02020603050405020304" pitchFamily="18" charset="0"/>
              </a:rPr>
              <a:t>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какой-либо информации</a:t>
            </a:r>
            <a:r>
              <a:rPr lang="ru-RU" sz="1300" dirty="0" smtClean="0">
                <a:latin typeface="Times New Roman" panose="02020603050405020304" pitchFamily="18" charset="0"/>
                <a:cs typeface="Times New Roman" panose="02020603050405020304" pitchFamily="18" charset="0"/>
              </a:rPr>
              <a:t>, предусмотренной </a:t>
            </a:r>
            <a:r>
              <a:rPr lang="ru-RU" sz="1300" dirty="0">
                <a:latin typeface="Times New Roman" panose="02020603050405020304" pitchFamily="18" charset="0"/>
                <a:cs typeface="Times New Roman" panose="02020603050405020304" pitchFamily="18" charset="0"/>
              </a:rPr>
              <a:t>пунктом 91 </a:t>
            </a:r>
            <a:r>
              <a:rPr lang="ru-RU" sz="1300" dirty="0" smtClean="0">
                <a:latin typeface="Times New Roman" panose="02020603050405020304" pitchFamily="18" charset="0"/>
                <a:cs typeface="Times New Roman" panose="02020603050405020304" pitchFamily="18" charset="0"/>
              </a:rPr>
              <a:t>Правил регулирования, </a:t>
            </a:r>
            <a:r>
              <a:rPr lang="ru-RU" sz="1300" b="1" dirty="0" smtClean="0">
                <a:latin typeface="Times New Roman" panose="02020603050405020304" pitchFamily="18" charset="0"/>
                <a:cs typeface="Times New Roman" panose="02020603050405020304" pitchFamily="18" charset="0"/>
              </a:rPr>
              <a:t>орган регулирования не позднее чем через 3 рабочих дня со дня поступления заявления запрашивает у организатора конкурса недостающие сведения.</a:t>
            </a:r>
            <a:endParaRPr lang="ru-RU" sz="1300" dirty="0" smtClean="0">
              <a:latin typeface="Times New Roman" panose="02020603050405020304" pitchFamily="18" charset="0"/>
              <a:cs typeface="Times New Roman" panose="02020603050405020304" pitchFamily="18" charset="0"/>
            </a:endParaRPr>
          </a:p>
          <a:p>
            <a:pPr marL="82296" indent="0" algn="just">
              <a:buNone/>
            </a:pPr>
            <a:r>
              <a:rPr lang="ru-RU" sz="1300" b="1" dirty="0" smtClean="0">
                <a:latin typeface="Times New Roman" panose="02020603050405020304" pitchFamily="18" charset="0"/>
                <a:cs typeface="Times New Roman" panose="02020603050405020304" pitchFamily="18" charset="0"/>
              </a:rPr>
              <a:t>Если </a:t>
            </a:r>
            <a:r>
              <a:rPr lang="ru-RU" sz="1300" dirty="0" smtClean="0">
                <a:latin typeface="Times New Roman" panose="02020603050405020304" pitchFamily="18" charset="0"/>
                <a:cs typeface="Times New Roman" panose="02020603050405020304" pitchFamily="18" charset="0"/>
              </a:rPr>
              <a:t>недостающие </a:t>
            </a:r>
            <a:r>
              <a:rPr lang="ru-RU" sz="1300" b="1" dirty="0" smtClean="0">
                <a:latin typeface="Times New Roman" panose="02020603050405020304" pitchFamily="18" charset="0"/>
                <a:cs typeface="Times New Roman" panose="02020603050405020304" pitchFamily="18" charset="0"/>
              </a:rPr>
              <a:t>сведения не были представлены в течение 3 рабочих дней со дня получения организатором конкурса запроса, орган регулирования возвращает заявление</a:t>
            </a:r>
            <a:r>
              <a:rPr lang="ru-RU" sz="1300" dirty="0" smtClean="0">
                <a:latin typeface="Times New Roman" panose="02020603050405020304" pitchFamily="18" charset="0"/>
                <a:cs typeface="Times New Roman" panose="02020603050405020304" pitchFamily="18" charset="0"/>
              </a:rPr>
              <a:t> 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организатору конкурса </a:t>
            </a:r>
            <a:r>
              <a:rPr lang="ru-RU" sz="1300" dirty="0" smtClean="0">
                <a:latin typeface="Times New Roman" panose="02020603050405020304" pitchFamily="18" charset="0"/>
                <a:cs typeface="Times New Roman" panose="02020603050405020304" pitchFamily="18" charset="0"/>
              </a:rPr>
              <a:t>(пункт </a:t>
            </a:r>
            <a:r>
              <a:rPr lang="ru-RU" sz="1300" dirty="0">
                <a:latin typeface="Times New Roman" panose="02020603050405020304" pitchFamily="18" charset="0"/>
                <a:cs typeface="Times New Roman" panose="02020603050405020304" pitchFamily="18" charset="0"/>
              </a:rPr>
              <a:t>92 Правил регулирования</a:t>
            </a:r>
            <a:r>
              <a:rPr lang="ru-RU" sz="1300" dirty="0" smtClean="0">
                <a:latin typeface="Times New Roman" panose="02020603050405020304" pitchFamily="18" charset="0"/>
                <a:cs typeface="Times New Roman" panose="02020603050405020304" pitchFamily="18" charset="0"/>
              </a:rPr>
              <a:t>).</a:t>
            </a: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marL="82296" indent="0" algn="just">
              <a:buNone/>
            </a:pPr>
            <a:r>
              <a:rPr lang="ru-RU" sz="1300" b="1" dirty="0" smtClean="0">
                <a:latin typeface="Times New Roman" panose="02020603050405020304" pitchFamily="18" charset="0"/>
                <a:cs typeface="Times New Roman" panose="02020603050405020304" pitchFamily="18" charset="0"/>
              </a:rPr>
              <a:t>3. Ответ на заявление</a:t>
            </a:r>
            <a:r>
              <a:rPr lang="ru-RU" sz="1300" dirty="0" smtClean="0">
                <a:latin typeface="Times New Roman" panose="02020603050405020304" pitchFamily="18" charset="0"/>
                <a:cs typeface="Times New Roman" panose="02020603050405020304" pitchFamily="18" charset="0"/>
              </a:rPr>
              <a:t> о подготовке конкурсной документации, </a:t>
            </a:r>
            <a:r>
              <a:rPr lang="ru-RU" sz="1300" dirty="0">
                <a:latin typeface="Times New Roman" panose="02020603050405020304" pitchFamily="18" charset="0"/>
                <a:cs typeface="Times New Roman" panose="02020603050405020304" pitchFamily="18" charset="0"/>
              </a:rPr>
              <a:t>соответствующее положениям пункта 91 Порядка согласования</a:t>
            </a:r>
            <a:r>
              <a:rPr lang="ru-RU" sz="1300" dirty="0" smtClean="0">
                <a:latin typeface="Times New Roman" panose="02020603050405020304" pitchFamily="18" charset="0"/>
                <a:cs typeface="Times New Roman" panose="02020603050405020304" pitchFamily="18" charset="0"/>
              </a:rPr>
              <a:t>, </a:t>
            </a:r>
            <a:r>
              <a:rPr lang="ru-RU" sz="1300" b="1" dirty="0" smtClean="0">
                <a:latin typeface="Times New Roman" panose="02020603050405020304" pitchFamily="18" charset="0"/>
                <a:cs typeface="Times New Roman" panose="02020603050405020304" pitchFamily="18" charset="0"/>
              </a:rPr>
              <a:t>дается органом регулирования не позднее чем через 15 рабочих дней со дня его поступления</a:t>
            </a:r>
            <a:r>
              <a:rPr lang="ru-RU" sz="1300" dirty="0" smtClean="0">
                <a:latin typeface="Times New Roman" panose="02020603050405020304" pitchFamily="18" charset="0"/>
                <a:cs typeface="Times New Roman" panose="02020603050405020304" pitchFamily="18" charset="0"/>
              </a:rPr>
              <a:t>. </a:t>
            </a:r>
          </a:p>
          <a:p>
            <a:pPr marL="82296" indent="0" algn="just">
              <a:buNone/>
            </a:pPr>
            <a:r>
              <a:rPr lang="ru-RU" sz="1300" b="1" dirty="0" smtClean="0">
                <a:latin typeface="Times New Roman" panose="02020603050405020304" pitchFamily="18" charset="0"/>
                <a:cs typeface="Times New Roman" panose="02020603050405020304" pitchFamily="18" charset="0"/>
              </a:rPr>
              <a:t>Ответ на заявление </a:t>
            </a:r>
            <a:r>
              <a:rPr lang="ru-RU" sz="1300" dirty="0" smtClean="0">
                <a:latin typeface="Times New Roman" panose="02020603050405020304" pitchFamily="18" charset="0"/>
                <a:cs typeface="Times New Roman" panose="02020603050405020304" pitchFamily="18" charset="0"/>
              </a:rPr>
              <a:t>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должен содержать сведения о ценах, значениях и параметрах, </a:t>
            </a:r>
            <a:r>
              <a:rPr lang="ru-RU" sz="1300" dirty="0" smtClean="0">
                <a:latin typeface="Times New Roman" panose="02020603050405020304" pitchFamily="18" charset="0"/>
                <a:cs typeface="Times New Roman" panose="02020603050405020304" pitchFamily="18" charset="0"/>
              </a:rPr>
              <a:t>предусмотренных </a:t>
            </a:r>
            <a:r>
              <a:rPr lang="ru-RU" sz="1300" dirty="0">
                <a:latin typeface="Times New Roman" panose="02020603050405020304" pitchFamily="18" charset="0"/>
                <a:cs typeface="Times New Roman" panose="02020603050405020304" pitchFamily="18" charset="0"/>
              </a:rPr>
              <a:t>подпунктом </a:t>
            </a:r>
            <a:r>
              <a:rPr lang="ru-RU" sz="1300" dirty="0" smtClean="0">
                <a:latin typeface="Times New Roman" panose="02020603050405020304" pitchFamily="18" charset="0"/>
                <a:cs typeface="Times New Roman" panose="02020603050405020304" pitchFamily="18" charset="0"/>
              </a:rPr>
              <a:t>«з» </a:t>
            </a:r>
            <a:r>
              <a:rPr lang="ru-RU" sz="1300" dirty="0">
                <a:latin typeface="Times New Roman" panose="02020603050405020304" pitchFamily="18" charset="0"/>
                <a:cs typeface="Times New Roman" panose="02020603050405020304" pitchFamily="18" charset="0"/>
              </a:rPr>
              <a:t>пункта 91 Порядка согласования, </a:t>
            </a:r>
            <a:r>
              <a:rPr lang="ru-RU" sz="1300" dirty="0" smtClean="0">
                <a:latin typeface="Times New Roman" panose="02020603050405020304" pitchFamily="18" charset="0"/>
                <a:cs typeface="Times New Roman" panose="02020603050405020304" pitchFamily="18" charset="0"/>
              </a:rPr>
              <a:t>и </a:t>
            </a:r>
            <a:r>
              <a:rPr lang="ru-RU" sz="1300" b="1" dirty="0" smtClean="0">
                <a:latin typeface="Times New Roman" panose="02020603050405020304" pitchFamily="18" charset="0"/>
                <a:cs typeface="Times New Roman" panose="02020603050405020304" pitchFamily="18" charset="0"/>
              </a:rPr>
              <a:t>согласование значений долгосрочных параметров регулирования</a:t>
            </a:r>
            <a:r>
              <a:rPr lang="ru-RU" sz="1300" dirty="0" smtClean="0">
                <a:latin typeface="Times New Roman" panose="02020603050405020304" pitchFamily="18" charset="0"/>
                <a:cs typeface="Times New Roman" panose="02020603050405020304" pitchFamily="18" charset="0"/>
              </a:rPr>
              <a:t>, не установленных в качестве критериев конкурса, предложенных в заявлении организатора конкурса, </a:t>
            </a:r>
            <a:r>
              <a:rPr lang="ru-RU" sz="1300" b="1" dirty="0" smtClean="0">
                <a:latin typeface="Times New Roman" panose="02020603050405020304" pitchFamily="18" charset="0"/>
                <a:cs typeface="Times New Roman" panose="02020603050405020304" pitchFamily="18" charset="0"/>
              </a:rPr>
              <a:t>или отказ в таком согласовании</a:t>
            </a:r>
            <a:r>
              <a:rPr lang="ru-RU" sz="1300" dirty="0" smtClean="0">
                <a:latin typeface="Times New Roman" panose="02020603050405020304" pitchFamily="18" charset="0"/>
                <a:cs typeface="Times New Roman" panose="02020603050405020304" pitchFamily="18" charset="0"/>
              </a:rPr>
              <a:t>, </a:t>
            </a:r>
            <a:r>
              <a:rPr lang="ru-RU" sz="1300" b="1" dirty="0" smtClean="0">
                <a:latin typeface="Times New Roman" panose="02020603050405020304" pitchFamily="18" charset="0"/>
                <a:cs typeface="Times New Roman" panose="02020603050405020304" pitchFamily="18" charset="0"/>
              </a:rPr>
              <a:t>а также согласование метода регулирования</a:t>
            </a:r>
            <a:r>
              <a:rPr lang="ru-RU" sz="1300" dirty="0" smtClean="0">
                <a:latin typeface="Times New Roman" panose="02020603050405020304" pitchFamily="18" charset="0"/>
                <a:cs typeface="Times New Roman" panose="02020603050405020304" pitchFamily="18" charset="0"/>
              </a:rPr>
              <a:t>, предложенного в заявлении 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или отказ в таком </a:t>
            </a:r>
            <a:r>
              <a:rPr lang="ru-RU" sz="1300" b="1" dirty="0">
                <a:latin typeface="Times New Roman" panose="02020603050405020304" pitchFamily="18" charset="0"/>
                <a:cs typeface="Times New Roman" panose="02020603050405020304" pitchFamily="18" charset="0"/>
              </a:rPr>
              <a:t>согласовании </a:t>
            </a:r>
            <a:r>
              <a:rPr lang="ru-RU" sz="1300" dirty="0">
                <a:latin typeface="Times New Roman" panose="02020603050405020304" pitchFamily="18" charset="0"/>
                <a:cs typeface="Times New Roman" panose="02020603050405020304" pitchFamily="18" charset="0"/>
              </a:rPr>
              <a:t>(пункт </a:t>
            </a:r>
            <a:r>
              <a:rPr lang="ru-RU" sz="1300" dirty="0" smtClean="0">
                <a:latin typeface="Times New Roman" panose="02020603050405020304" pitchFamily="18" charset="0"/>
                <a:cs typeface="Times New Roman" panose="02020603050405020304" pitchFamily="18" charset="0"/>
              </a:rPr>
              <a:t>93 </a:t>
            </a:r>
            <a:r>
              <a:rPr lang="ru-RU" sz="1300" dirty="0">
                <a:latin typeface="Times New Roman" panose="02020603050405020304" pitchFamily="18" charset="0"/>
                <a:cs typeface="Times New Roman" panose="02020603050405020304" pitchFamily="18" charset="0"/>
              </a:rPr>
              <a:t>Правил регулирования</a:t>
            </a:r>
            <a:r>
              <a:rPr lang="ru-RU" sz="1300" dirty="0" smtClean="0">
                <a:latin typeface="Times New Roman" panose="02020603050405020304" pitchFamily="18" charset="0"/>
                <a:cs typeface="Times New Roman" panose="02020603050405020304" pitchFamily="18" charset="0"/>
              </a:rPr>
              <a:t>).</a:t>
            </a:r>
          </a:p>
          <a:p>
            <a:pPr marL="82296" indent="0" algn="just">
              <a:buNone/>
            </a:pPr>
            <a:endParaRPr lang="ru-RU" sz="1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66800" y="304800"/>
            <a:ext cx="7848600" cy="6324600"/>
          </a:xfrm>
        </p:spPr>
        <p:txBody>
          <a:bodyPr>
            <a:noAutofit/>
          </a:bodyPr>
          <a:lstStyle/>
          <a:p>
            <a:pPr marL="82296" indent="0" algn="just">
              <a:buNone/>
            </a:pPr>
            <a:r>
              <a:rPr lang="ru-RU" sz="1300" b="1" dirty="0">
                <a:latin typeface="Times New Roman" panose="02020603050405020304" pitchFamily="18" charset="0"/>
                <a:cs typeface="Times New Roman" panose="02020603050405020304" pitchFamily="18" charset="0"/>
              </a:rPr>
              <a:t>4. </a:t>
            </a:r>
            <a:r>
              <a:rPr lang="ru-RU" sz="1300" dirty="0" smtClean="0">
                <a:latin typeface="Times New Roman" panose="02020603050405020304" pitchFamily="18" charset="0"/>
                <a:cs typeface="Times New Roman" panose="02020603050405020304" pitchFamily="18" charset="0"/>
              </a:rPr>
              <a:t>При </a:t>
            </a:r>
            <a:r>
              <a:rPr lang="ru-RU" sz="1300" dirty="0">
                <a:latin typeface="Times New Roman" panose="02020603050405020304" pitchFamily="18" charset="0"/>
                <a:cs typeface="Times New Roman" panose="02020603050405020304" pitchFamily="18" charset="0"/>
              </a:rPr>
              <a:t>представлении сведений о прогнозных значениях объема полезного отпуска тепловой энергии (мощности) и (или) теплоносителя на срок действия концессионного соглашения </a:t>
            </a:r>
            <a:r>
              <a:rPr lang="ru-RU" sz="1300" b="1" dirty="0">
                <a:latin typeface="Times New Roman" panose="02020603050405020304" pitchFamily="18" charset="0"/>
                <a:cs typeface="Times New Roman" panose="02020603050405020304" pitchFamily="18" charset="0"/>
              </a:rPr>
              <a:t>при отсутствии схемы теплоснабжения либо программы комплексного развития</a:t>
            </a:r>
            <a:r>
              <a:rPr lang="ru-RU" sz="1300" dirty="0">
                <a:latin typeface="Times New Roman" panose="02020603050405020304" pitchFamily="18" charset="0"/>
                <a:cs typeface="Times New Roman" panose="02020603050405020304" pitchFamily="18" charset="0"/>
              </a:rPr>
              <a:t> систем коммунальной инфраструктуры муниципального образования </a:t>
            </a:r>
            <a:r>
              <a:rPr lang="ru-RU" sz="1300" b="1" dirty="0">
                <a:latin typeface="Times New Roman" panose="02020603050405020304" pitchFamily="18" charset="0"/>
                <a:cs typeface="Times New Roman" panose="02020603050405020304" pitchFamily="18" charset="0"/>
              </a:rPr>
              <a:t>или при отсутствии в указанных документах информации об объемах полезного отпуска тепловой энергии</a:t>
            </a:r>
            <a:r>
              <a:rPr lang="ru-RU" sz="1300" dirty="0">
                <a:latin typeface="Times New Roman" panose="02020603050405020304" pitchFamily="18" charset="0"/>
                <a:cs typeface="Times New Roman" panose="02020603050405020304" pitchFamily="18" charset="0"/>
              </a:rPr>
              <a:t> расчетный объем полезного отпуска тепловой энергии определяется органом регулирования с учетом фактического полезного отпуска тепловой энергии за последний отчетный год, динамики полезного отпуска тепловой энергии за последние 3 года и документов территориального планирования</a:t>
            </a:r>
            <a:r>
              <a:rPr lang="ru-RU" sz="1300" dirty="0" smtClean="0">
                <a:latin typeface="Times New Roman" panose="02020603050405020304" pitchFamily="18" charset="0"/>
                <a:cs typeface="Times New Roman" panose="02020603050405020304" pitchFamily="18" charset="0"/>
              </a:rPr>
              <a:t>.</a:t>
            </a:r>
          </a:p>
          <a:p>
            <a:pPr marL="82296" indent="0" algn="just">
              <a:buNone/>
            </a:pPr>
            <a:r>
              <a:rPr lang="ru-RU" sz="1300" dirty="0" smtClean="0">
                <a:latin typeface="Times New Roman" panose="02020603050405020304" pitchFamily="18" charset="0"/>
                <a:cs typeface="Times New Roman" panose="02020603050405020304" pitchFamily="18" charset="0"/>
              </a:rPr>
              <a:t>При </a:t>
            </a:r>
            <a:r>
              <a:rPr lang="ru-RU" sz="1300" dirty="0">
                <a:latin typeface="Times New Roman" panose="02020603050405020304" pitchFamily="18" charset="0"/>
                <a:cs typeface="Times New Roman" panose="02020603050405020304" pitchFamily="18" charset="0"/>
              </a:rPr>
              <a:t>представлении (согласовании) долгосрочных параметров регулирования, расчетных сведений об объеме полезного отпуска тепловой энергии (мощности) и (или) теплоносителя в году, предшествующем первому году срока действия концессионного соглашения, сведений о потерях тепловой энергии и об удельном потреблении энергетических ресурсов на единицу объема полезного отпуска тепловой энергии (мощности) и (или) теплоносителя в году, предшествующем первому году срока действия концессионного соглашения (по каждому виду энергетического ресурса), органом регулирования используются фактические (плановые) сведения по регулируемой организации (регулируемым организациям), </a:t>
            </a:r>
            <a:r>
              <a:rPr lang="ru-RU" sz="1300" b="1" dirty="0">
                <a:latin typeface="Times New Roman" panose="02020603050405020304" pitchFamily="18" charset="0"/>
                <a:cs typeface="Times New Roman" panose="02020603050405020304" pitchFamily="18" charset="0"/>
              </a:rPr>
              <a:t>осуществляющей или ранее осуществлявшей регулируемую деятельность с использованием объектов теплоснабжения</a:t>
            </a:r>
            <a:r>
              <a:rPr lang="ru-RU" sz="1300" dirty="0">
                <a:latin typeface="Times New Roman" panose="02020603050405020304" pitchFamily="18" charset="0"/>
                <a:cs typeface="Times New Roman" panose="02020603050405020304" pitchFamily="18" charset="0"/>
              </a:rPr>
              <a:t>, перечень которых определен конкурсной документацией (проектом конкурсной документации). </a:t>
            </a:r>
            <a:endParaRPr lang="ru-RU" sz="1300" dirty="0" smtClean="0">
              <a:latin typeface="Times New Roman" panose="02020603050405020304" pitchFamily="18" charset="0"/>
              <a:cs typeface="Times New Roman" panose="02020603050405020304" pitchFamily="18" charset="0"/>
            </a:endParaRP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marL="82296" indent="0" algn="just">
              <a:buNone/>
            </a:pPr>
            <a:r>
              <a:rPr lang="ru-RU" sz="1300" b="1" dirty="0" smtClean="0">
                <a:latin typeface="Times New Roman" panose="02020603050405020304" pitchFamily="18" charset="0"/>
                <a:cs typeface="Times New Roman" panose="02020603050405020304" pitchFamily="18" charset="0"/>
              </a:rPr>
              <a:t>В</a:t>
            </a:r>
            <a:r>
              <a:rPr lang="ru-RU" sz="1300" dirty="0" smtClean="0">
                <a:latin typeface="Times New Roman" panose="02020603050405020304" pitchFamily="18" charset="0"/>
                <a:cs typeface="Times New Roman" panose="02020603050405020304" pitchFamily="18" charset="0"/>
              </a:rPr>
              <a:t> </a:t>
            </a:r>
            <a:r>
              <a:rPr lang="ru-RU" sz="1300" b="1" dirty="0" smtClean="0">
                <a:latin typeface="Times New Roman" panose="02020603050405020304" pitchFamily="18" charset="0"/>
                <a:cs typeface="Times New Roman" panose="02020603050405020304" pitchFamily="18" charset="0"/>
              </a:rPr>
              <a:t>отношении </a:t>
            </a:r>
            <a:r>
              <a:rPr lang="ru-RU" sz="1300" b="1" dirty="0">
                <a:latin typeface="Times New Roman" panose="02020603050405020304" pitchFamily="18" charset="0"/>
                <a:cs typeface="Times New Roman" panose="02020603050405020304" pitchFamily="18" charset="0"/>
              </a:rPr>
              <a:t>объектов теплоснабжения, ранее не использовавшихся регулируемыми организациями при осуществлении регулируемого вида деятельности</a:t>
            </a:r>
            <a:r>
              <a:rPr lang="ru-RU" sz="1300" dirty="0">
                <a:latin typeface="Times New Roman" panose="02020603050405020304" pitchFamily="18" charset="0"/>
                <a:cs typeface="Times New Roman" panose="02020603050405020304" pitchFamily="18" charset="0"/>
              </a:rPr>
              <a:t>, при определении указанных сведений используются технико-экономические характеристики объектов теплоснабжения, предусмотренные паспортами таких объектов, и данные по аналогичным организациям, осуществляющим регулируемую деятельность в сопоставимых условиях.</a:t>
            </a:r>
          </a:p>
          <a:p>
            <a:pPr marL="82296" indent="0" algn="just">
              <a:buNone/>
            </a:pPr>
            <a:r>
              <a:rPr lang="ru-RU" sz="1300" dirty="0">
                <a:latin typeface="Times New Roman" panose="02020603050405020304" pitchFamily="18" charset="0"/>
                <a:cs typeface="Times New Roman" panose="02020603050405020304" pitchFamily="18" charset="0"/>
              </a:rPr>
              <a:t>При представлении сведений об объеме расходов, финансируемых за счет средств </a:t>
            </a:r>
            <a:r>
              <a:rPr lang="ru-RU" sz="1300" dirty="0" err="1">
                <a:latin typeface="Times New Roman" panose="02020603050405020304" pitchFamily="18" charset="0"/>
                <a:cs typeface="Times New Roman" panose="02020603050405020304" pitchFamily="18" charset="0"/>
              </a:rPr>
              <a:t>концедента</a:t>
            </a:r>
            <a:r>
              <a:rPr lang="ru-RU" sz="1300" dirty="0">
                <a:latin typeface="Times New Roman" panose="02020603050405020304" pitchFamily="18" charset="0"/>
                <a:cs typeface="Times New Roman" panose="02020603050405020304" pitchFamily="18" charset="0"/>
              </a:rPr>
              <a:t>, на создание и (или) реконструкцию, а также использование (эксплуатацию) объекта концессионного соглашения на каждый год срока действия концессионного соглашения органом регулирования используются сведения, полученные от </a:t>
            </a:r>
            <a:r>
              <a:rPr lang="ru-RU" sz="1300" dirty="0" err="1" smtClean="0">
                <a:latin typeface="Times New Roman" panose="02020603050405020304" pitchFamily="18" charset="0"/>
                <a:cs typeface="Times New Roman" panose="02020603050405020304" pitchFamily="18" charset="0"/>
              </a:rPr>
              <a:t>концедента</a:t>
            </a:r>
            <a:r>
              <a:rPr lang="ru-RU" sz="1300" dirty="0" smtClean="0">
                <a:latin typeface="Times New Roman" panose="02020603050405020304" pitchFamily="18" charset="0"/>
                <a:cs typeface="Times New Roman" panose="02020603050405020304" pitchFamily="18" charset="0"/>
              </a:rPr>
              <a:t> (пункт 93(1) Правил регулирования).</a:t>
            </a:r>
            <a:endParaRPr lang="ru-RU" sz="1300" dirty="0">
              <a:latin typeface="Times New Roman" panose="02020603050405020304" pitchFamily="18" charset="0"/>
              <a:cs typeface="Times New Roman" panose="02020603050405020304" pitchFamily="18" charset="0"/>
            </a:endParaRPr>
          </a:p>
          <a:p>
            <a:pPr marL="82296" indent="0" algn="just">
              <a:buNone/>
            </a:pPr>
            <a:endParaRPr lang="ru-RU"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312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66800" y="304800"/>
            <a:ext cx="7772400" cy="6324600"/>
          </a:xfrm>
        </p:spPr>
        <p:txBody>
          <a:bodyPr>
            <a:normAutofit lnSpcReduction="10000"/>
          </a:bodyPr>
          <a:lstStyle/>
          <a:p>
            <a:pPr marL="82296" indent="0" algn="just">
              <a:buNone/>
            </a:pPr>
            <a:r>
              <a:rPr lang="ru-RU" sz="1400" b="1" dirty="0">
                <a:latin typeface="Times New Roman" panose="02020603050405020304" pitchFamily="18" charset="0"/>
                <a:cs typeface="Times New Roman" panose="02020603050405020304" pitchFamily="18" charset="0"/>
              </a:rPr>
              <a:t>5. </a:t>
            </a:r>
            <a:r>
              <a:rPr lang="ru-RU" sz="1400" b="1" dirty="0" smtClean="0">
                <a:latin typeface="Times New Roman" panose="02020603050405020304" pitchFamily="18" charset="0"/>
                <a:cs typeface="Times New Roman" panose="02020603050405020304" pitchFamily="18" charset="0"/>
              </a:rPr>
              <a:t>Отказ органа регулирования в </a:t>
            </a:r>
            <a:r>
              <a:rPr lang="ru-RU" sz="1400" b="1" dirty="0">
                <a:latin typeface="Times New Roman" panose="02020603050405020304" pitchFamily="18" charset="0"/>
                <a:cs typeface="Times New Roman" panose="02020603050405020304" pitchFamily="18" charset="0"/>
              </a:rPr>
              <a:t>согласовании значений долгосрочных параметров </a:t>
            </a:r>
            <a:r>
              <a:rPr lang="ru-RU" sz="1400" b="1" dirty="0" smtClean="0">
                <a:latin typeface="Times New Roman" panose="02020603050405020304" pitchFamily="18" charset="0"/>
                <a:cs typeface="Times New Roman" panose="02020603050405020304" pitchFamily="18" charset="0"/>
              </a:rPr>
              <a:t>регулирования </a:t>
            </a:r>
            <a:r>
              <a:rPr lang="ru-RU" sz="1400" b="1" dirty="0">
                <a:latin typeface="Times New Roman" panose="02020603050405020304" pitchFamily="18" charset="0"/>
                <a:cs typeface="Times New Roman" panose="02020603050405020304" pitchFamily="18" charset="0"/>
              </a:rPr>
              <a:t>или </a:t>
            </a:r>
            <a:r>
              <a:rPr lang="ru-RU" sz="1400" b="1" dirty="0" smtClean="0">
                <a:latin typeface="Times New Roman" panose="02020603050405020304" pitchFamily="18" charset="0"/>
                <a:cs typeface="Times New Roman" panose="02020603050405020304" pitchFamily="18" charset="0"/>
              </a:rPr>
              <a:t>отказ </a:t>
            </a:r>
            <a:r>
              <a:rPr lang="ru-RU" sz="1400" b="1" dirty="0">
                <a:latin typeface="Times New Roman" panose="02020603050405020304" pitchFamily="18" charset="0"/>
                <a:cs typeface="Times New Roman" panose="02020603050405020304" pitchFamily="18" charset="0"/>
              </a:rPr>
              <a:t>в согласовании метода регулирования тарифов</a:t>
            </a:r>
            <a:r>
              <a:rPr lang="ru-RU" sz="1400" b="1" dirty="0" smtClean="0">
                <a:latin typeface="Times New Roman" panose="02020603050405020304" pitchFamily="18" charset="0"/>
                <a:cs typeface="Times New Roman" panose="02020603050405020304" pitchFamily="18" charset="0"/>
              </a:rPr>
              <a:t>.</a:t>
            </a: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marL="82296" indent="0" algn="just">
              <a:buNone/>
            </a:pPr>
            <a:r>
              <a:rPr lang="ru-RU" sz="1300" dirty="0" smtClean="0">
                <a:latin typeface="Times New Roman" panose="02020603050405020304" pitchFamily="18" charset="0"/>
                <a:cs typeface="Times New Roman" panose="02020603050405020304" pitchFamily="18" charset="0"/>
              </a:rPr>
              <a:t>Согласно пункту 94 Правил регулирования, </a:t>
            </a:r>
            <a:r>
              <a:rPr lang="ru-RU" sz="1300" b="1" dirty="0" smtClean="0">
                <a:latin typeface="Times New Roman" panose="02020603050405020304" pitchFamily="18" charset="0"/>
                <a:cs typeface="Times New Roman" panose="02020603050405020304" pitchFamily="18" charset="0"/>
              </a:rPr>
              <a:t>в случае если органом регулирования отказано в согласовании значений долгосрочных параметров регулирования</a:t>
            </a:r>
            <a:r>
              <a:rPr lang="ru-RU" sz="1300" dirty="0" smtClean="0">
                <a:latin typeface="Times New Roman" panose="02020603050405020304" pitchFamily="18" charset="0"/>
                <a:cs typeface="Times New Roman" panose="02020603050405020304" pitchFamily="18" charset="0"/>
              </a:rPr>
              <a:t>, не установленных в качестве критериев конкурса, предложенных в заявлении 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или отказано в согласовании метода регулирования тарифов</a:t>
            </a:r>
            <a:r>
              <a:rPr lang="ru-RU" sz="1300" dirty="0" smtClean="0">
                <a:latin typeface="Times New Roman" panose="02020603050405020304" pitchFamily="18" charset="0"/>
                <a:cs typeface="Times New Roman" panose="02020603050405020304" pitchFamily="18" charset="0"/>
              </a:rPr>
              <a:t>, предложенного в заявлении о подготовке конкурсной документации, </a:t>
            </a:r>
            <a:r>
              <a:rPr lang="ru-RU" sz="1300" b="1" dirty="0" smtClean="0">
                <a:latin typeface="Times New Roman" panose="02020603050405020304" pitchFamily="18" charset="0"/>
                <a:cs typeface="Times New Roman" panose="02020603050405020304" pitchFamily="18" charset="0"/>
              </a:rPr>
              <a:t>в ответе органа регулирования указываются необходимый метод регулирования тарифов и предельные значения таких долгосрочных параметров регулирования, а также сведения о сроке действия таких предельных значений</a:t>
            </a:r>
            <a:r>
              <a:rPr lang="ru-RU" sz="1300" dirty="0" smtClean="0">
                <a:latin typeface="Times New Roman" panose="02020603050405020304" pitchFamily="18" charset="0"/>
                <a:cs typeface="Times New Roman" panose="02020603050405020304" pitchFamily="18" charset="0"/>
              </a:rPr>
              <a:t>, определяемых с учетом </a:t>
            </a:r>
            <a:r>
              <a:rPr lang="ru-RU" sz="1300" dirty="0">
                <a:latin typeface="Times New Roman" panose="02020603050405020304" pitchFamily="18" charset="0"/>
                <a:cs typeface="Times New Roman" panose="02020603050405020304" pitchFamily="18" charset="0"/>
              </a:rPr>
              <a:t>пункта 95 </a:t>
            </a:r>
            <a:r>
              <a:rPr lang="ru-RU" sz="1300" dirty="0" smtClean="0">
                <a:latin typeface="Times New Roman" panose="02020603050405020304" pitchFamily="18" charset="0"/>
                <a:cs typeface="Times New Roman" panose="02020603050405020304" pitchFamily="18" charset="0"/>
              </a:rPr>
              <a:t>Правил регулирования.</a:t>
            </a:r>
          </a:p>
          <a:p>
            <a:pPr marL="82296" indent="0" algn="just">
              <a:buNone/>
            </a:pPr>
            <a:r>
              <a:rPr lang="ru-RU" sz="1300" b="1" dirty="0" smtClean="0">
                <a:latin typeface="Times New Roman" panose="02020603050405020304" pitchFamily="18" charset="0"/>
                <a:cs typeface="Times New Roman" panose="02020603050405020304" pitchFamily="18" charset="0"/>
              </a:rPr>
              <a:t>Срок действия предельных значений </a:t>
            </a:r>
            <a:r>
              <a:rPr lang="ru-RU" sz="1300" dirty="0" smtClean="0">
                <a:latin typeface="Times New Roman" panose="02020603050405020304" pitchFamily="18" charset="0"/>
                <a:cs typeface="Times New Roman" panose="02020603050405020304" pitchFamily="18" charset="0"/>
              </a:rPr>
              <a:t>долгосрочных параметров регулирования, в течение которого орган регулирования обязан согласовать значения долгосрочных параметров регулирования, если они находятся в рамках указанных предельных значений долгосрочных параметров регулирования, </a:t>
            </a:r>
            <a:r>
              <a:rPr lang="ru-RU" sz="1300" b="1" dirty="0" smtClean="0">
                <a:latin typeface="Times New Roman" panose="02020603050405020304" pitchFamily="18" charset="0"/>
                <a:cs typeface="Times New Roman" panose="02020603050405020304" pitchFamily="18" charset="0"/>
              </a:rPr>
              <a:t>составляет не менее 3 месяцев и не более 6 месяцев (</a:t>
            </a:r>
            <a:r>
              <a:rPr lang="ru-RU" sz="1300" dirty="0" smtClean="0">
                <a:latin typeface="Times New Roman" panose="02020603050405020304" pitchFamily="18" charset="0"/>
                <a:cs typeface="Times New Roman" panose="02020603050405020304" pitchFamily="18" charset="0"/>
              </a:rPr>
              <a:t>пункт </a:t>
            </a:r>
            <a:r>
              <a:rPr lang="ru-RU" sz="1300" dirty="0">
                <a:latin typeface="Times New Roman" panose="02020603050405020304" pitchFamily="18" charset="0"/>
                <a:cs typeface="Times New Roman" panose="02020603050405020304" pitchFamily="18" charset="0"/>
              </a:rPr>
              <a:t>95 Правил </a:t>
            </a:r>
            <a:r>
              <a:rPr lang="ru-RU" sz="1300" dirty="0" smtClean="0">
                <a:latin typeface="Times New Roman" panose="02020603050405020304" pitchFamily="18" charset="0"/>
                <a:cs typeface="Times New Roman" panose="02020603050405020304" pitchFamily="18" charset="0"/>
              </a:rPr>
              <a:t>регулирования).</a:t>
            </a:r>
          </a:p>
          <a:p>
            <a:pPr marL="82296" indent="0" algn="just">
              <a:buNone/>
            </a:pPr>
            <a:endParaRPr lang="ru-RU" sz="1300" dirty="0" smtClean="0">
              <a:latin typeface="Times New Roman" panose="02020603050405020304" pitchFamily="18" charset="0"/>
              <a:cs typeface="Times New Roman" panose="02020603050405020304" pitchFamily="18" charset="0"/>
            </a:endParaRPr>
          </a:p>
          <a:p>
            <a:pPr marL="82296" indent="0" algn="just">
              <a:buNone/>
            </a:pPr>
            <a:r>
              <a:rPr lang="ru-RU" sz="1300" b="1" dirty="0" smtClean="0">
                <a:latin typeface="Times New Roman" panose="02020603050405020304" pitchFamily="18" charset="0"/>
                <a:cs typeface="Times New Roman" panose="02020603050405020304" pitchFamily="18" charset="0"/>
              </a:rPr>
              <a:t>В случае отказа в согласовании значений долгосрочных параметров регулирования тарифов, не установленных в качестве критериев конкурса, или метода регулирования тарифов</a:t>
            </a:r>
            <a:r>
              <a:rPr lang="ru-RU" sz="1300" dirty="0" smtClean="0">
                <a:latin typeface="Times New Roman" panose="02020603050405020304" pitchFamily="18" charset="0"/>
                <a:cs typeface="Times New Roman" panose="02020603050405020304" pitchFamily="18" charset="0"/>
              </a:rPr>
              <a:t>, предложенных в заявлении о подготовке конкурсной документации, о</a:t>
            </a:r>
            <a:r>
              <a:rPr lang="ru-RU" sz="1300" b="1" dirty="0" smtClean="0">
                <a:latin typeface="Times New Roman" panose="02020603050405020304" pitchFamily="18" charset="0"/>
                <a:cs typeface="Times New Roman" panose="02020603050405020304" pitchFamily="18" charset="0"/>
              </a:rPr>
              <a:t>рганизатор конкурса вправе повторно подать заявление о подготовке конкурсной документации с доработанными документами и материалами </a:t>
            </a:r>
            <a:r>
              <a:rPr lang="ru-RU" sz="1300" dirty="0" smtClean="0">
                <a:latin typeface="Times New Roman" panose="02020603050405020304" pitchFamily="18" charset="0"/>
                <a:cs typeface="Times New Roman" panose="02020603050405020304" pitchFamily="18" charset="0"/>
              </a:rPr>
              <a:t>в соответствии с положениями </a:t>
            </a:r>
            <a:r>
              <a:rPr lang="ru-RU" sz="1300" dirty="0">
                <a:latin typeface="Times New Roman" panose="02020603050405020304" pitchFamily="18" charset="0"/>
                <a:cs typeface="Times New Roman" panose="02020603050405020304" pitchFamily="18" charset="0"/>
              </a:rPr>
              <a:t>пункта 91 настоящих </a:t>
            </a:r>
            <a:r>
              <a:rPr lang="ru-RU" sz="1300" dirty="0" smtClean="0">
                <a:latin typeface="Times New Roman" panose="02020603050405020304" pitchFamily="18" charset="0"/>
                <a:cs typeface="Times New Roman" panose="02020603050405020304" pitchFamily="18" charset="0"/>
              </a:rPr>
              <a:t>Правил регулирования. </a:t>
            </a:r>
          </a:p>
          <a:p>
            <a:pPr marL="82296" indent="0" algn="just">
              <a:buNone/>
            </a:pPr>
            <a:r>
              <a:rPr lang="ru-RU" sz="1300" b="1" u="sng" dirty="0" smtClean="0">
                <a:latin typeface="Times New Roman" panose="02020603050405020304" pitchFamily="18" charset="0"/>
                <a:cs typeface="Times New Roman" panose="02020603050405020304" pitchFamily="18" charset="0"/>
              </a:rPr>
              <a:t>При рассмотрении повторного заявления </a:t>
            </a:r>
            <a:r>
              <a:rPr lang="ru-RU" sz="1300" dirty="0" smtClean="0">
                <a:latin typeface="Times New Roman" panose="02020603050405020304" pitchFamily="18" charset="0"/>
                <a:cs typeface="Times New Roman" panose="02020603050405020304" pitchFamily="18" charset="0"/>
              </a:rPr>
              <a:t>о подготовке конкурсной документации </a:t>
            </a:r>
            <a:r>
              <a:rPr lang="ru-RU" sz="1300" b="1" u="sng" dirty="0" smtClean="0">
                <a:latin typeface="Times New Roman" panose="02020603050405020304" pitchFamily="18" charset="0"/>
                <a:cs typeface="Times New Roman" panose="02020603050405020304" pitchFamily="18" charset="0"/>
              </a:rPr>
              <a:t>с доработанными документами и материалами </a:t>
            </a:r>
            <a:r>
              <a:rPr lang="ru-RU" sz="1300" dirty="0" smtClean="0">
                <a:latin typeface="Times New Roman" panose="02020603050405020304" pitchFamily="18" charset="0"/>
                <a:cs typeface="Times New Roman" panose="02020603050405020304" pitchFamily="18" charset="0"/>
              </a:rPr>
              <a:t>в случае, если они находятся в рамках предельных значений параметров, содержащихся в ответе органа регулирования на предыдущее заявление о подготовке конкурсной документации, согласовывает метод регулирования тарифов в случае, если он соответствует методу регулирования тарифов, содержащемуся в ответе органа регулирования на предыдущее заявление о подготовке конкурсной документации. </a:t>
            </a:r>
          </a:p>
          <a:p>
            <a:pPr marL="82296" indent="0" algn="just">
              <a:buNone/>
            </a:pPr>
            <a:r>
              <a:rPr lang="ru-RU" sz="1300" b="1" dirty="0" smtClean="0">
                <a:latin typeface="Times New Roman" panose="02020603050405020304" pitchFamily="18" charset="0"/>
                <a:cs typeface="Times New Roman" panose="02020603050405020304" pitchFamily="18" charset="0"/>
              </a:rPr>
              <a:t>Орган регулирования обязан представить ответ организатору конкурса на его повторное заявление в течение 5 дней</a:t>
            </a:r>
            <a:r>
              <a:rPr lang="ru-RU" sz="1300" dirty="0" smtClean="0">
                <a:latin typeface="Times New Roman" panose="02020603050405020304" pitchFamily="18" charset="0"/>
                <a:cs typeface="Times New Roman" panose="02020603050405020304" pitchFamily="18" charset="0"/>
              </a:rPr>
              <a:t> (пункт 96 Правил регулирования).</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1435608" y="381000"/>
            <a:ext cx="7498080" cy="5867400"/>
          </a:xfrm>
          <a:solidFill>
            <a:schemeClr val="accent2">
              <a:lumMod val="40000"/>
              <a:lumOff val="60000"/>
            </a:schemeClr>
          </a:solidFill>
        </p:spPr>
        <p:txBody>
          <a:bodyPr>
            <a:normAutofit/>
          </a:bodyPr>
          <a:lstStyle/>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endPar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lgn="ctr">
              <a:lnSpc>
                <a:spcPct val="114000"/>
              </a:lnSpc>
              <a:spcBef>
                <a:spcPct val="0"/>
              </a:spcBef>
              <a:buNone/>
            </a:pPr>
            <a:r>
              <a:rPr lang="ru-RU" sz="1800" b="1" dirty="0" smtClean="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Раздел </a:t>
            </a:r>
            <a:r>
              <a:rPr lang="en-US"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II</a:t>
            </a:r>
            <a:r>
              <a:rPr lang="ru-RU" sz="1800" b="1"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ru-RU" sz="1800" dirty="0">
                <a:solidFill>
                  <a:schemeClr val="dk1"/>
                </a:solidFill>
                <a:effectLst>
                  <a:outerShdw blurRad="50000" dist="30000" dir="5400000" algn="tl" rotWithShape="0">
                    <a:srgbClr val="000000">
                      <a:alpha val="30000"/>
                    </a:srgbClr>
                  </a:outerShdw>
                </a:effectLst>
                <a:latin typeface="Times New Roman" panose="02020603050405020304" pitchFamily="18" charset="0"/>
                <a:cs typeface="Times New Roman" panose="02020603050405020304" pitchFamily="18" charset="0"/>
              </a:rPr>
              <a:t>ПОРЯДОК СОГЛАСОВАНИЯ ОРГАНОМ РЕГУЛИРОВАНИЯ ЗНАЧЕНИЙ ДОЛГОСРОЧНЫХ ПАРАМЕТРОВ РЕГУЛИРОВАНИЯ И МЕТОДА РЕГУЛИРОВАНИЯ ТАРИФОВ, СОДЕРЖАЩИХСЯ В ПРЕДЛОЖЕНИИ О ЗАКЛЮЧЕНИИ КОНЦЕССИОННОГО СОГЛАШЕНИЯ В ОТНОШЕНИИ ОБЪЕКТОВ ТЕПЛОСНАБЖЕНИЯ, ПРЕДСТАВЛЕННОМ ЛИЦОМ, ВЫСТУПАЮЩИМ С ИНИЦИАТИВОЙ ЗАКЛЮЧЕНИЯ КОНЦЕССИОННОГО СОГЛАШЕНИЯ</a:t>
            </a:r>
          </a:p>
        </p:txBody>
      </p:sp>
    </p:spTree>
    <p:extLst>
      <p:ext uri="{BB962C8B-B14F-4D97-AF65-F5344CB8AC3E}">
        <p14:creationId xmlns:p14="http://schemas.microsoft.com/office/powerpoint/2010/main" val="871775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584</TotalTime>
  <Words>5045</Words>
  <Application>Microsoft Office PowerPoint</Application>
  <PresentationFormat>Экран (4:3)</PresentationFormat>
  <Paragraphs>165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Солнцестояние</vt:lpstr>
      <vt:lpstr>ПОРЯДОК СОГЛАСОВАНИЯ ОРГАНОМ РЕГУЛИРОВАНИЯ ЗНАЧЕНИЙ ДОЛГОСРОЧНЫХ ПАРАМЕТРОВ РЕГУЛИРОВАНИЯ И МЕТОДА РЕГУЛИРОВАНИЯ ТАРИФОВ .  ПОРЯДОК ПРЕДСТАВЛЕНИЯ ПРЕДВАРИТЕЛЬНОГО СОГЛАСИЯ НА ИЗМЕНЕНИЕ ЗНАЧЕНИЙ ДОЛГОСРОЧНЫХ ПАРАМЕТРОВ РЕГУЛИРОВАНИЯ.</vt:lpstr>
      <vt:lpstr>Презентация PowerPoint</vt:lpstr>
      <vt:lpstr>Раздел I. ПОРЯДОК ПРЕДСТАВЛЕНИЯ ОРГАНОМ РЕГУЛИРОВАНИЯ ОРГАНИЗАТОРУ КОНКУРСА НА ПРАВО ЗАКЛЮЧЕНИЯ КОНЦЕССИОННОГО СОГЛАШЕНИЯ ИЛИ ДОГОВОРА АРЕНДЫ СВЕДЕНИЙ О ЦЕНАХ, ЗНАЧЕНИЯХ И ПАРАМЕТРАХ, ИСПОЛЬЗУЕМЫХ ДЛЯ РАСЧЕТА ДИСКОНТИРОВАННОЙ ВЫРУЧКИ УЧАСТНИКА КОНКУРСА, А ТАКЖЕ СОГЛАСОВАНИЯ ОРГАНОМ РЕГУЛИРОВАНИЯ МЕТОДА РЕГУЛИРОВАНИЯ ТАРИФОВ И ЗНАЧЕНИЙ ДОЛГОСРОЧНЫХ ПАРАМЕТРОВ РЕГУЛИРОВАНИЯ, ВКЛЮЧАЕМЫХ В КОНКУРСНУЮ ДОКУМЕНТАЦИЮ.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Акцентологические нормы литературного языка</dc:title>
  <dc:creator>Свиридова О.Г.</dc:creator>
  <cp:lastModifiedBy>Свиридова О.Г.</cp:lastModifiedBy>
  <cp:revision>65</cp:revision>
  <cp:lastPrinted>2020-08-03T12:37:52Z</cp:lastPrinted>
  <dcterms:modified xsi:type="dcterms:W3CDTF">2020-08-04T07:37:44Z</dcterms:modified>
</cp:coreProperties>
</file>